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442" r:id="rId2"/>
    <p:sldId id="432" r:id="rId3"/>
    <p:sldId id="433" r:id="rId4"/>
    <p:sldId id="337" r:id="rId5"/>
    <p:sldId id="364" r:id="rId6"/>
    <p:sldId id="365" r:id="rId7"/>
    <p:sldId id="366" r:id="rId8"/>
    <p:sldId id="367" r:id="rId9"/>
    <p:sldId id="368" r:id="rId10"/>
    <p:sldId id="369" r:id="rId11"/>
    <p:sldId id="370" r:id="rId12"/>
    <p:sldId id="371" r:id="rId13"/>
    <p:sldId id="282" r:id="rId14"/>
    <p:sldId id="319" r:id="rId15"/>
    <p:sldId id="372" r:id="rId16"/>
    <p:sldId id="283" r:id="rId17"/>
    <p:sldId id="373" r:id="rId18"/>
    <p:sldId id="374" r:id="rId19"/>
    <p:sldId id="375" r:id="rId20"/>
    <p:sldId id="376" r:id="rId21"/>
    <p:sldId id="377" r:id="rId22"/>
    <p:sldId id="434" r:id="rId23"/>
    <p:sldId id="379" r:id="rId24"/>
    <p:sldId id="324" r:id="rId25"/>
    <p:sldId id="380" r:id="rId26"/>
    <p:sldId id="381" r:id="rId27"/>
    <p:sldId id="382" r:id="rId28"/>
    <p:sldId id="320" r:id="rId29"/>
    <p:sldId id="383" r:id="rId30"/>
    <p:sldId id="435" r:id="rId31"/>
    <p:sldId id="385" r:id="rId32"/>
    <p:sldId id="318" r:id="rId33"/>
    <p:sldId id="323" r:id="rId34"/>
    <p:sldId id="386" r:id="rId35"/>
    <p:sldId id="387" r:id="rId36"/>
    <p:sldId id="388" r:id="rId37"/>
    <p:sldId id="330" r:id="rId38"/>
    <p:sldId id="389" r:id="rId39"/>
    <p:sldId id="436" r:id="rId40"/>
    <p:sldId id="391" r:id="rId41"/>
    <p:sldId id="338" r:id="rId42"/>
    <p:sldId id="392" r:id="rId43"/>
    <p:sldId id="393" r:id="rId44"/>
    <p:sldId id="394" r:id="rId45"/>
    <p:sldId id="333" r:id="rId46"/>
    <p:sldId id="395" r:id="rId47"/>
    <p:sldId id="334" r:id="rId48"/>
    <p:sldId id="396" r:id="rId49"/>
    <p:sldId id="342" r:id="rId50"/>
    <p:sldId id="397" r:id="rId51"/>
    <p:sldId id="343" r:id="rId52"/>
    <p:sldId id="437" r:id="rId53"/>
    <p:sldId id="399" r:id="rId54"/>
    <p:sldId id="345" r:id="rId55"/>
    <p:sldId id="340" r:id="rId56"/>
    <p:sldId id="440" r:id="rId57"/>
    <p:sldId id="401" r:id="rId58"/>
    <p:sldId id="344" r:id="rId59"/>
    <p:sldId id="402" r:id="rId60"/>
    <p:sldId id="403" r:id="rId61"/>
    <p:sldId id="404" r:id="rId62"/>
    <p:sldId id="405" r:id="rId63"/>
    <p:sldId id="285" r:id="rId64"/>
    <p:sldId id="406" r:id="rId65"/>
    <p:sldId id="407" r:id="rId66"/>
    <p:sldId id="408" r:id="rId67"/>
    <p:sldId id="348" r:id="rId68"/>
    <p:sldId id="347" r:id="rId69"/>
    <p:sldId id="409" r:id="rId70"/>
    <p:sldId id="410" r:id="rId71"/>
    <p:sldId id="411" r:id="rId72"/>
    <p:sldId id="354" r:id="rId73"/>
    <p:sldId id="349" r:id="rId74"/>
    <p:sldId id="412" r:id="rId75"/>
    <p:sldId id="353" r:id="rId76"/>
    <p:sldId id="413" r:id="rId77"/>
    <p:sldId id="356" r:id="rId78"/>
    <p:sldId id="414" r:id="rId79"/>
    <p:sldId id="415" r:id="rId80"/>
    <p:sldId id="438" r:id="rId81"/>
    <p:sldId id="417" r:id="rId82"/>
    <p:sldId id="357" r:id="rId83"/>
    <p:sldId id="358" r:id="rId84"/>
    <p:sldId id="361" r:id="rId85"/>
    <p:sldId id="418" r:id="rId86"/>
    <p:sldId id="419" r:id="rId87"/>
    <p:sldId id="420" r:id="rId88"/>
    <p:sldId id="359" r:id="rId89"/>
    <p:sldId id="421" r:id="rId90"/>
    <p:sldId id="422" r:id="rId91"/>
    <p:sldId id="423" r:id="rId92"/>
    <p:sldId id="424" r:id="rId93"/>
    <p:sldId id="425" r:id="rId94"/>
    <p:sldId id="426" r:id="rId95"/>
    <p:sldId id="427" r:id="rId96"/>
    <p:sldId id="439" r:id="rId97"/>
    <p:sldId id="429" r:id="rId98"/>
    <p:sldId id="430" r:id="rId99"/>
    <p:sldId id="431" r:id="rId100"/>
    <p:sldId id="441" r:id="rId101"/>
  </p:sldIdLst>
  <p:sldSz cx="12198350" cy="6859588"/>
  <p:notesSz cx="6858000" cy="9144000"/>
  <p:defaultTextStyle>
    <a:defPPr>
      <a:defRPr lang="en-US"/>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881">
          <p15:clr>
            <a:srgbClr val="A4A3A4"/>
          </p15:clr>
        </p15:guide>
        <p15:guide id="4"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5CCC"/>
    <a:srgbClr val="92D050"/>
    <a:srgbClr val="28A7E1"/>
    <a:srgbClr val="8C9EE0"/>
    <a:srgbClr val="1A8ABC"/>
    <a:srgbClr val="D6A300"/>
    <a:srgbClr val="FF9933"/>
    <a:srgbClr val="64C448"/>
    <a:srgbClr val="3A418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8983" autoAdjust="0"/>
  </p:normalViewPr>
  <p:slideViewPr>
    <p:cSldViewPr>
      <p:cViewPr varScale="1">
        <p:scale>
          <a:sx n="65" d="100"/>
          <a:sy n="65" d="100"/>
        </p:scale>
        <p:origin x="720" y="60"/>
      </p:cViewPr>
      <p:guideLst>
        <p:guide orient="horz" pos="2160"/>
        <p:guide pos="2880"/>
        <p:guide orient="horz" pos="2881"/>
        <p:guide pos="384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603F5E-B3E7-468A-85DF-A731FFCEA9A7}" type="datetimeFigureOut">
              <a:rPr lang="zh-CN" altLang="en-US" smtClean="0"/>
              <a:t>2025/3/17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94EA80-649A-4C54-B058-66571352810B}" type="slidenum">
              <a:rPr lang="zh-CN" altLang="en-US" smtClean="0"/>
              <a:t>‹#›</a:t>
            </a:fld>
            <a:endParaRPr lang="zh-CN" altLang="en-US"/>
          </a:p>
        </p:txBody>
      </p:sp>
    </p:spTree>
    <p:extLst>
      <p:ext uri="{BB962C8B-B14F-4D97-AF65-F5344CB8AC3E}">
        <p14:creationId xmlns:p14="http://schemas.microsoft.com/office/powerpoint/2010/main" val="2928332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80358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73501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654965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082047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19096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94EA80-649A-4C54-B058-66571352810B}" type="slidenum">
              <a:rPr lang="zh-CN" altLang="en-US" smtClean="0"/>
              <a:t>63</a:t>
            </a:fld>
            <a:endParaRPr lang="zh-CN" altLang="en-US"/>
          </a:p>
        </p:txBody>
      </p:sp>
    </p:spTree>
    <p:extLst>
      <p:ext uri="{BB962C8B-B14F-4D97-AF65-F5344CB8AC3E}">
        <p14:creationId xmlns:p14="http://schemas.microsoft.com/office/powerpoint/2010/main" val="2990479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06629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309611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5"/>
            <a:ext cx="10368598" cy="1960487"/>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829753" y="5182800"/>
            <a:ext cx="8538845" cy="2337341"/>
          </a:xfrm>
          <a:prstGeom prst="rect">
            <a:avLst/>
          </a:prstGeom>
        </p:spPr>
        <p:txBody>
          <a:bodyPr/>
          <a:lstStyle>
            <a:lvl1pPr marL="0" indent="0" algn="ctr">
              <a:buNone/>
              <a:defRPr>
                <a:solidFill>
                  <a:schemeClr val="tx1">
                    <a:tint val="75000"/>
                  </a:schemeClr>
                </a:solidFill>
              </a:defRPr>
            </a:lvl1pPr>
            <a:lvl2pPr marL="609813" indent="0" algn="ctr">
              <a:buNone/>
              <a:defRPr>
                <a:solidFill>
                  <a:schemeClr val="tx1">
                    <a:tint val="75000"/>
                  </a:schemeClr>
                </a:solidFill>
              </a:defRPr>
            </a:lvl2pPr>
            <a:lvl3pPr marL="1219627" indent="0" algn="ctr">
              <a:buNone/>
              <a:defRPr>
                <a:solidFill>
                  <a:schemeClr val="tx1">
                    <a:tint val="75000"/>
                  </a:schemeClr>
                </a:solidFill>
              </a:defRPr>
            </a:lvl3pPr>
            <a:lvl4pPr marL="1829440" indent="0" algn="ctr">
              <a:buNone/>
              <a:defRPr>
                <a:solidFill>
                  <a:schemeClr val="tx1">
                    <a:tint val="75000"/>
                  </a:schemeClr>
                </a:solidFill>
              </a:defRPr>
            </a:lvl4pPr>
            <a:lvl5pPr marL="2439253" indent="0" algn="ctr">
              <a:buNone/>
              <a:defRPr>
                <a:solidFill>
                  <a:schemeClr val="tx1">
                    <a:tint val="75000"/>
                  </a:schemeClr>
                </a:solidFill>
              </a:defRPr>
            </a:lvl5pPr>
            <a:lvl6pPr marL="3049067" indent="0" algn="ctr">
              <a:buNone/>
              <a:defRPr>
                <a:solidFill>
                  <a:schemeClr val="tx1">
                    <a:tint val="75000"/>
                  </a:schemeClr>
                </a:solidFill>
              </a:defRPr>
            </a:lvl6pPr>
            <a:lvl7pPr marL="3658880" indent="0" algn="ctr">
              <a:buNone/>
              <a:defRPr>
                <a:solidFill>
                  <a:schemeClr val="tx1">
                    <a:tint val="75000"/>
                  </a:schemeClr>
                </a:solidFill>
              </a:defRPr>
            </a:lvl7pPr>
            <a:lvl8pPr marL="4268694" indent="0" algn="ctr">
              <a:buNone/>
              <a:defRPr>
                <a:solidFill>
                  <a:schemeClr val="tx1">
                    <a:tint val="75000"/>
                  </a:schemeClr>
                </a:solidFill>
              </a:defRPr>
            </a:lvl8pPr>
            <a:lvl9pPr marL="487850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918" y="2134095"/>
            <a:ext cx="10978515" cy="603601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4" y="366269"/>
            <a:ext cx="2744629" cy="780384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794" y="1122623"/>
            <a:ext cx="9148763" cy="2388153"/>
          </a:xfrm>
          <a:prstGeom prst="rect">
            <a:avLst/>
          </a:prstGeom>
        </p:spPr>
        <p:txBody>
          <a:bodyPr anchor="b"/>
          <a:lstStyle>
            <a:lvl1pPr algn="ctr">
              <a:defRPr sz="6001"/>
            </a:lvl1pPr>
          </a:lstStyle>
          <a:p>
            <a:r>
              <a:rPr lang="zh-CN" altLang="en-US"/>
              <a:t>单击此处编辑母版标题样式</a:t>
            </a:r>
          </a:p>
        </p:txBody>
      </p:sp>
      <p:sp>
        <p:nvSpPr>
          <p:cNvPr id="3" name="副标题 2"/>
          <p:cNvSpPr>
            <a:spLocks noGrp="1"/>
          </p:cNvSpPr>
          <p:nvPr>
            <p:ph type="subTitle" idx="1"/>
          </p:nvPr>
        </p:nvSpPr>
        <p:spPr>
          <a:xfrm>
            <a:off x="1524794" y="3602872"/>
            <a:ext cx="9148763" cy="1656145"/>
          </a:xfrm>
          <a:prstGeom prst="rect">
            <a:avLst/>
          </a:prstGeom>
        </p:spPr>
        <p:txBody>
          <a:bodyPr/>
          <a:lstStyle>
            <a:lvl1pPr marL="0" indent="0" algn="ctr">
              <a:buNone/>
              <a:defRPr sz="2400"/>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609917" y="8477096"/>
            <a:ext cx="2846282" cy="486946"/>
          </a:xfrm>
          <a:prstGeom prst="rect">
            <a:avLst/>
          </a:prstGeom>
        </p:spPr>
        <p:txBody>
          <a:bodyPr/>
          <a:lstStyle/>
          <a:p>
            <a:pPr defTabSz="914583">
              <a:defRPr/>
            </a:pPr>
            <a:fld id="{9F1817E3-E9DD-4DF9-9077-FE01F0C84B2B}" type="datetimeFigureOut">
              <a:rPr lang="zh-CN" altLang="en-US" sz="1200" smtClean="0">
                <a:solidFill>
                  <a:prstClr val="black">
                    <a:tint val="75000"/>
                  </a:prstClr>
                </a:solidFill>
                <a:latin typeface="等线" panose="020F0502020204030204"/>
                <a:ea typeface="等线" panose="02010600030101010101" pitchFamily="2" charset="-122"/>
              </a:rPr>
              <a:pPr defTabSz="914583">
                <a:defRPr/>
              </a:pPr>
              <a:t>2025/3/17</a:t>
            </a:fld>
            <a:endParaRPr lang="zh-CN" altLang="en-US" sz="1200">
              <a:solidFill>
                <a:prstClr val="black">
                  <a:tint val="75000"/>
                </a:prstClr>
              </a:solidFill>
              <a:latin typeface="等线" panose="020F0502020204030204"/>
              <a:ea typeface="等线" panose="02010600030101010101" pitchFamily="2" charset="-122"/>
            </a:endParaRPr>
          </a:p>
        </p:txBody>
      </p:sp>
      <p:sp>
        <p:nvSpPr>
          <p:cNvPr id="5" name="页脚占位符 4"/>
          <p:cNvSpPr>
            <a:spLocks noGrp="1"/>
          </p:cNvSpPr>
          <p:nvPr>
            <p:ph type="ftr" sz="quarter" idx="11"/>
          </p:nvPr>
        </p:nvSpPr>
        <p:spPr>
          <a:xfrm>
            <a:off x="4167770" y="8477096"/>
            <a:ext cx="3862811" cy="486946"/>
          </a:xfrm>
          <a:prstGeom prst="rect">
            <a:avLst/>
          </a:prstGeom>
        </p:spPr>
        <p:txBody>
          <a:bodyPr/>
          <a:lstStyle/>
          <a:p>
            <a:pPr defTabSz="914583">
              <a:defRPr/>
            </a:pPr>
            <a:endParaRPr lang="zh-CN" altLang="en-US" sz="1200">
              <a:solidFill>
                <a:prstClr val="black">
                  <a:tint val="75000"/>
                </a:prstClr>
              </a:solidFill>
              <a:latin typeface="等线" panose="020F0502020204030204"/>
              <a:ea typeface="等线" panose="02010600030101010101" pitchFamily="2" charset="-122"/>
            </a:endParaRPr>
          </a:p>
        </p:txBody>
      </p:sp>
      <p:sp>
        <p:nvSpPr>
          <p:cNvPr id="6" name="灯片编号占位符 5"/>
          <p:cNvSpPr>
            <a:spLocks noGrp="1"/>
          </p:cNvSpPr>
          <p:nvPr>
            <p:ph type="sldNum" sz="quarter" idx="12"/>
          </p:nvPr>
        </p:nvSpPr>
        <p:spPr>
          <a:xfrm>
            <a:off x="8742151" y="8477096"/>
            <a:ext cx="2846282" cy="486946"/>
          </a:xfrm>
          <a:prstGeom prst="rect">
            <a:avLst/>
          </a:prstGeom>
        </p:spPr>
        <p:txBody>
          <a:bodyPr/>
          <a:lstStyle/>
          <a:p>
            <a:pPr defTabSz="914583">
              <a:defRPr/>
            </a:pPr>
            <a:fld id="{E8D555C3-4C0E-4E8A-B5D4-3F66929E4923}" type="slidenum">
              <a:rPr lang="zh-CN" altLang="en-US" sz="1200" smtClean="0">
                <a:solidFill>
                  <a:prstClr val="black">
                    <a:tint val="75000"/>
                  </a:prstClr>
                </a:solidFill>
                <a:latin typeface="等线" panose="020F0502020204030204"/>
                <a:ea typeface="等线" panose="02010600030101010101" pitchFamily="2" charset="-122"/>
              </a:rPr>
              <a:pPr defTabSz="914583">
                <a:defRPr/>
              </a:pPr>
              <a:t>‹#›</a:t>
            </a:fld>
            <a:endParaRPr lang="zh-CN" altLang="en-US" sz="1200">
              <a:solidFill>
                <a:prstClr val="black">
                  <a:tint val="75000"/>
                </a:prstClr>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838262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0" y="352424"/>
            <a:ext cx="5334000" cy="429419"/>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143795"/>
            <a:ext cx="10978515" cy="5029200"/>
          </a:xfrm>
          <a:prstGeom prst="rect">
            <a:avLst/>
          </a:prstGeom>
        </p:spPr>
        <p:txBody>
          <a:bodyPr/>
          <a:lstStyle>
            <a:lvl1pPr marL="457360" indent="-457360">
              <a:lnSpc>
                <a:spcPct val="130000"/>
              </a:lnSpc>
              <a:buSzPct val="80000"/>
              <a:buFont typeface="Wingdings" pitchFamily="2" charset="2"/>
              <a:buChar char="l"/>
              <a:defRPr>
                <a:solidFill>
                  <a:schemeClr val="tx1">
                    <a:lumMod val="75000"/>
                    <a:lumOff val="25000"/>
                  </a:schemeClr>
                </a:solidFill>
              </a:defRPr>
            </a:lvl1pPr>
            <a:lvl2pPr>
              <a:lnSpc>
                <a:spcPct val="130000"/>
              </a:lnSpc>
              <a:defRPr>
                <a:solidFill>
                  <a:schemeClr val="tx1">
                    <a:lumMod val="75000"/>
                    <a:lumOff val="25000"/>
                  </a:schemeClr>
                </a:solidFill>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0" y="362744"/>
            <a:ext cx="6581775" cy="40005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600994"/>
            <a:ext cx="10978515" cy="4572000"/>
          </a:xfrm>
          <a:prstGeom prst="rect">
            <a:avLst/>
          </a:prstGeom>
        </p:spPr>
        <p:txBody>
          <a:bodyPr/>
          <a:lstStyle>
            <a:lvl1pPr marL="457360" indent="-457360">
              <a:lnSpc>
                <a:spcPct val="130000"/>
              </a:lnSpc>
              <a:buSzPct val="80000"/>
              <a:buFont typeface="Wingdings" pitchFamily="2" charset="2"/>
              <a:buChar char="l"/>
              <a:defRPr>
                <a:solidFill>
                  <a:schemeClr val="tx1">
                    <a:lumMod val="75000"/>
                    <a:lumOff val="25000"/>
                  </a:schemeClr>
                </a:solidFill>
              </a:defRPr>
            </a:lvl1pPr>
            <a:lvl2pPr>
              <a:lnSpc>
                <a:spcPct val="130000"/>
              </a:lnSpc>
              <a:defRPr>
                <a:solidFill>
                  <a:schemeClr val="tx1">
                    <a:lumMod val="75000"/>
                    <a:lumOff val="25000"/>
                  </a:schemeClr>
                </a:solidFill>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a:p>
        </p:txBody>
      </p:sp>
      <p:sp>
        <p:nvSpPr>
          <p:cNvPr id="7" name="Content Placeholder 2"/>
          <p:cNvSpPr>
            <a:spLocks noGrp="1"/>
          </p:cNvSpPr>
          <p:nvPr>
            <p:ph idx="13" hasCustomPrompt="1"/>
          </p:nvPr>
        </p:nvSpPr>
        <p:spPr>
          <a:xfrm>
            <a:off x="841375" y="984137"/>
            <a:ext cx="10747058" cy="464458"/>
          </a:xfrm>
          <a:prstGeom prst="rect">
            <a:avLst/>
          </a:prstGeom>
        </p:spPr>
        <p:txBody>
          <a:bodyPr/>
          <a:lstStyle>
            <a:lvl1pPr marL="0" indent="0">
              <a:lnSpc>
                <a:spcPct val="120000"/>
              </a:lnSpc>
              <a:buSzPct val="80000"/>
              <a:buFont typeface="Wingdings" pitchFamily="2" charset="2"/>
              <a:buNone/>
              <a:defRPr b="0">
                <a:solidFill>
                  <a:schemeClr val="tx1">
                    <a:lumMod val="95000"/>
                    <a:lumOff val="5000"/>
                  </a:schemeClr>
                </a:solidFill>
              </a:defRPr>
            </a:lvl1pPr>
          </a:lstStyle>
          <a:p>
            <a:pPr lvl="0"/>
            <a:r>
              <a:rPr lang="en-US" dirty="0"/>
              <a:t>Click to edit Master text styles</a:t>
            </a:r>
          </a:p>
        </p:txBody>
      </p:sp>
    </p:spTree>
    <p:extLst>
      <p:ext uri="{BB962C8B-B14F-4D97-AF65-F5344CB8AC3E}">
        <p14:creationId xmlns:p14="http://schemas.microsoft.com/office/powerpoint/2010/main" val="355080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0828"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918" y="2047291"/>
            <a:ext cx="5389723" cy="853214"/>
          </a:xfrm>
          <a:prstGeom prst="rect">
            <a:avLst/>
          </a:prstGeom>
        </p:spPr>
        <p:txBody>
          <a:bodyPr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918" y="2900505"/>
            <a:ext cx="5389723"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3/17/2025</a:t>
            </a:fld>
            <a:endParaRPr lang="en-US"/>
          </a:p>
        </p:txBody>
      </p:sp>
      <p:sp>
        <p:nvSpPr>
          <p:cNvPr id="8" name="Footer Placeholder 7"/>
          <p:cNvSpPr>
            <a:spLocks noGrp="1"/>
          </p:cNvSpPr>
          <p:nvPr>
            <p:ph type="ftr" sz="quarter" idx="11"/>
          </p:nvPr>
        </p:nvSpPr>
        <p:spPr>
          <a:xfrm>
            <a:off x="4167770" y="8477096"/>
            <a:ext cx="3862811" cy="486946"/>
          </a:xfrm>
          <a:prstGeom prst="rect">
            <a:avLst/>
          </a:prstGeom>
        </p:spPr>
        <p:txBody>
          <a:bodyPr/>
          <a:lstStyle/>
          <a:p>
            <a:endParaRPr lang="en-US"/>
          </a:p>
        </p:txBody>
      </p:sp>
      <p:sp>
        <p:nvSpPr>
          <p:cNvPr id="9" name="Slide Number Placeholder 8"/>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3/17/2025</a:t>
            </a:fld>
            <a:endParaRPr lang="en-US"/>
          </a:p>
        </p:txBody>
      </p:sp>
      <p:sp>
        <p:nvSpPr>
          <p:cNvPr id="3" name="Footer Placeholder 2"/>
          <p:cNvSpPr>
            <a:spLocks noGrp="1"/>
          </p:cNvSpPr>
          <p:nvPr>
            <p:ph type="ftr" sz="quarter" idx="11"/>
          </p:nvPr>
        </p:nvSpPr>
        <p:spPr>
          <a:xfrm>
            <a:off x="4167770" y="8477096"/>
            <a:ext cx="3862811" cy="486946"/>
          </a:xfrm>
          <a:prstGeom prst="rect">
            <a:avLst/>
          </a:prstGeom>
        </p:spPr>
        <p:txBody>
          <a:bodyPr/>
          <a:lstStyle/>
          <a:p>
            <a:endParaRPr lang="en-US"/>
          </a:p>
        </p:txBody>
      </p:sp>
      <p:sp>
        <p:nvSpPr>
          <p:cNvPr id="4" name="Slide Number Placeholder 3"/>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4151"/>
            <a:ext cx="4013173" cy="1549759"/>
          </a:xfrm>
          <a:prstGeom prst="rect">
            <a:avLst/>
          </a:prstGeo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9216" y="364152"/>
            <a:ext cx="6819216" cy="7805958"/>
          </a:xfrm>
          <a:prstGeom prst="rect">
            <a:avLst/>
          </a:prstGeo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918" y="1913910"/>
            <a:ext cx="4013173" cy="6256199"/>
          </a:xfrm>
          <a:prstGeom prst="rect">
            <a:avLst/>
          </a:prstGeom>
        </p:spPr>
        <p:txBody>
          <a:bodyPr/>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2"/>
            <a:ext cx="7319010" cy="755826"/>
          </a:xfrm>
          <a:prstGeom prst="rect">
            <a:avLst/>
          </a:prstGeo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300"/>
            </a:lvl1pPr>
            <a:lvl2pPr marL="609813" indent="0">
              <a:buNone/>
              <a:defRPr sz="3700"/>
            </a:lvl2pPr>
            <a:lvl3pPr marL="1219627" indent="0">
              <a:buNone/>
              <a:defRPr sz="3200"/>
            </a:lvl3pPr>
            <a:lvl4pPr marL="1829440" indent="0">
              <a:buNone/>
              <a:defRPr sz="2700"/>
            </a:lvl4pPr>
            <a:lvl5pPr marL="2439253" indent="0">
              <a:buNone/>
              <a:defRPr sz="2700"/>
            </a:lvl5pPr>
            <a:lvl6pPr marL="3049067" indent="0">
              <a:buNone/>
              <a:defRPr sz="2700"/>
            </a:lvl6pPr>
            <a:lvl7pPr marL="3658880" indent="0">
              <a:buNone/>
              <a:defRPr sz="2700"/>
            </a:lvl7pPr>
            <a:lvl8pPr marL="4268694" indent="0">
              <a:buNone/>
              <a:defRPr sz="2700"/>
            </a:lvl8pPr>
            <a:lvl9pPr marL="4878507" indent="0">
              <a:buNone/>
              <a:defRPr sz="2700"/>
            </a:lvl9pPr>
          </a:lstStyle>
          <a:p>
            <a:endParaRPr lang="en-US"/>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1" r:id="rId12"/>
  </p:sldLayoutIdLst>
  <p:txStyles>
    <p:titleStyle>
      <a:lvl1pPr algn="l" defTabSz="1219627" rtl="0" eaLnBrk="1" latinLnBrk="0" hangingPunct="1">
        <a:spcBef>
          <a:spcPct val="0"/>
        </a:spcBef>
        <a:buNone/>
        <a:defRPr sz="2200" kern="1200">
          <a:solidFill>
            <a:schemeClr val="bg1"/>
          </a:solidFill>
          <a:latin typeface="+mj-lt"/>
          <a:ea typeface="+mj-ea"/>
          <a:cs typeface="+mj-cs"/>
        </a:defRPr>
      </a:lvl1pPr>
    </p:titleStyle>
    <p:bodyStyle>
      <a:lvl1pPr marL="457360" indent="-457360" algn="l" defTabSz="1219627" rtl="0" eaLnBrk="1" latinLnBrk="0" hangingPunct="1">
        <a:lnSpc>
          <a:spcPct val="13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jpeg"/><Relationship Id="rId4" Type="http://schemas.openxmlformats.org/officeDocument/2006/relationships/image" Target="../media/image11.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jpeg"/><Relationship Id="rId4" Type="http://schemas.openxmlformats.org/officeDocument/2006/relationships/image" Target="../media/image12.emf"/></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1.jpeg"/><Relationship Id="rId4" Type="http://schemas.openxmlformats.org/officeDocument/2006/relationships/image" Target="../media/image17.emf"/></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jpe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2.emf"/><Relationship Id="rId5" Type="http://schemas.openxmlformats.org/officeDocument/2006/relationships/oleObject" Target="../embeddings/oleObject5.bin"/><Relationship Id="rId4" Type="http://schemas.openxmlformats.org/officeDocument/2006/relationships/image" Target="../media/image21.emf"/></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1.jpeg"/><Relationship Id="rId5" Type="http://schemas.openxmlformats.org/officeDocument/2006/relationships/image" Target="../media/image4.png"/><Relationship Id="rId4" Type="http://schemas.openxmlformats.org/officeDocument/2006/relationships/image" Target="../media/image27.emf"/></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1.jpeg"/><Relationship Id="rId5" Type="http://schemas.openxmlformats.org/officeDocument/2006/relationships/image" Target="../media/image28.emf"/><Relationship Id="rId4" Type="http://schemas.openxmlformats.org/officeDocument/2006/relationships/oleObject" Target="../embeddings/oleObject7.bin"/></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1.jpeg"/><Relationship Id="rId5" Type="http://schemas.openxmlformats.org/officeDocument/2006/relationships/image" Target="../media/image29.emf"/><Relationship Id="rId4" Type="http://schemas.openxmlformats.org/officeDocument/2006/relationships/oleObject" Target="../embeddings/oleObject8.bin"/></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1.jpeg"/><Relationship Id="rId4" Type="http://schemas.openxmlformats.org/officeDocument/2006/relationships/image" Target="../media/image31.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1.jpeg"/><Relationship Id="rId5" Type="http://schemas.openxmlformats.org/officeDocument/2006/relationships/image" Target="../media/image4.png"/><Relationship Id="rId4" Type="http://schemas.openxmlformats.org/officeDocument/2006/relationships/image" Target="../media/image32.emf"/></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1.jpeg"/><Relationship Id="rId5" Type="http://schemas.openxmlformats.org/officeDocument/2006/relationships/image" Target="../media/image33.emf"/><Relationship Id="rId4" Type="http://schemas.openxmlformats.org/officeDocument/2006/relationships/oleObject" Target="../embeddings/oleObject11.bin"/></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1.jpeg"/><Relationship Id="rId4" Type="http://schemas.openxmlformats.org/officeDocument/2006/relationships/image" Target="../media/image37.emf"/></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1.jpeg"/><Relationship Id="rId5" Type="http://schemas.openxmlformats.org/officeDocument/2006/relationships/image" Target="../media/image39.emf"/><Relationship Id="rId4" Type="http://schemas.openxmlformats.org/officeDocument/2006/relationships/oleObject" Target="../embeddings/oleObject13.bin"/></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1.jpeg"/><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41.emf"/><Relationship Id="rId5" Type="http://schemas.openxmlformats.org/officeDocument/2006/relationships/oleObject" Target="../embeddings/oleObject15.bin"/><Relationship Id="rId4" Type="http://schemas.openxmlformats.org/officeDocument/2006/relationships/image" Target="../media/image40.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1.jpeg"/><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43.emf"/><Relationship Id="rId5" Type="http://schemas.openxmlformats.org/officeDocument/2006/relationships/oleObject" Target="../embeddings/oleObject17.bin"/><Relationship Id="rId4" Type="http://schemas.openxmlformats.org/officeDocument/2006/relationships/image" Target="../media/image42.emf"/></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1.jpeg"/><Relationship Id="rId4" Type="http://schemas.openxmlformats.org/officeDocument/2006/relationships/image" Target="../media/image45.emf"/></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3.png"/><Relationship Id="rId4" Type="http://schemas.openxmlformats.org/officeDocument/2006/relationships/image" Target="../media/image1.jpeg"/></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WordArt 2"/>
          <p:cNvSpPr/>
          <p:nvPr/>
        </p:nvSpPr>
        <p:spPr>
          <a:xfrm>
            <a:off x="3088579" y="1977062"/>
            <a:ext cx="6021193" cy="2134094"/>
          </a:xfrm>
          <a:prstGeom prst="rect">
            <a:avLst/>
          </a:prstGeom>
        </p:spPr>
        <p:txBody>
          <a:bodyPr wrap="none" fromWordArt="1">
            <a:prstTxWarp prst="textArchUp">
              <a:avLst>
                <a:gd name="adj" fmla="val 11558685"/>
              </a:avLst>
            </a:prstTxWarp>
            <a:normAutofit/>
            <a:scene3d>
              <a:camera prst="legacyPerspectiveBottom">
                <a:rot lat="0" lon="0" rev="0"/>
              </a:camera>
              <a:lightRig rig="legacyFlat3" dir="t"/>
            </a:scene3d>
            <a:sp3d extrusionH="887400" prstMaterial="legacyMatte">
              <a:extrusionClr>
                <a:srgbClr val="99FFCC"/>
              </a:extrusionClr>
            </a:sp3d>
          </a:bodyPr>
          <a:lstStyle/>
          <a:p>
            <a:pPr algn="ctr" defTabSz="914583">
              <a:defRPr/>
            </a:pPr>
            <a:r>
              <a:rPr lang="zh-CN" altLang="en-US" sz="7201" b="1" spc="880" dirty="0">
                <a:solidFill>
                  <a:srgbClr val="0070C0"/>
                </a:solidFill>
                <a:latin typeface="华文新魏" panose="02010800040101010101" pitchFamily="2" charset="-122"/>
                <a:ea typeface="华文新魏" panose="02010800040101010101" pitchFamily="2" charset="-122"/>
              </a:rPr>
              <a:t>云计算及应用</a:t>
            </a:r>
          </a:p>
        </p:txBody>
      </p:sp>
      <p:sp>
        <p:nvSpPr>
          <p:cNvPr id="32771" name="Text Box 3"/>
          <p:cNvSpPr txBox="1"/>
          <p:nvPr/>
        </p:nvSpPr>
        <p:spPr>
          <a:xfrm>
            <a:off x="2898034" y="5071831"/>
            <a:ext cx="6402282" cy="1169822"/>
          </a:xfrm>
          <a:prstGeom prst="rect">
            <a:avLst/>
          </a:prstGeom>
          <a:noFill/>
          <a:ln w="9525">
            <a:noFill/>
          </a:ln>
        </p:spPr>
        <p:txBody>
          <a:bodyPr>
            <a:spAutoFit/>
          </a:bodyPr>
          <a:lstStyle/>
          <a:p>
            <a:pPr algn="ctr" defTabSz="914583">
              <a:spcBef>
                <a:spcPts val="1200"/>
              </a:spcBef>
              <a:spcAft>
                <a:spcPts val="600"/>
              </a:spcAft>
              <a:defRPr/>
            </a:pPr>
            <a:r>
              <a:rPr lang="zh-CN" altLang="en-US" sz="3201" b="1" dirty="0">
                <a:solidFill>
                  <a:srgbClr val="5B9BD5">
                    <a:lumMod val="75000"/>
                  </a:srgbClr>
                </a:solidFill>
                <a:latin typeface="华文行楷" panose="02010800040101010101" pitchFamily="2" charset="-122"/>
                <a:ea typeface="华文行楷" panose="02010800040101010101" pitchFamily="2" charset="-122"/>
              </a:rPr>
              <a:t>北京理工大学</a:t>
            </a:r>
            <a:endParaRPr lang="en-US" altLang="zh-CN" sz="3201" b="1" dirty="0">
              <a:solidFill>
                <a:srgbClr val="5B9BD5">
                  <a:lumMod val="75000"/>
                </a:srgbClr>
              </a:solidFill>
              <a:latin typeface="华文行楷" panose="02010800040101010101" pitchFamily="2" charset="-122"/>
              <a:ea typeface="华文行楷" panose="02010800040101010101" pitchFamily="2" charset="-122"/>
            </a:endParaRPr>
          </a:p>
          <a:p>
            <a:pPr algn="ctr" defTabSz="914583">
              <a:spcBef>
                <a:spcPts val="600"/>
              </a:spcBef>
              <a:defRPr/>
            </a:pPr>
            <a:r>
              <a:rPr lang="zh-CN" altLang="en-US" sz="2801" dirty="0">
                <a:solidFill>
                  <a:srgbClr val="5B9BD5">
                    <a:lumMod val="75000"/>
                  </a:srgbClr>
                </a:solidFill>
                <a:latin typeface="华文行楷" panose="02010800040101010101" pitchFamily="2" charset="-122"/>
                <a:ea typeface="华文行楷" panose="02010800040101010101" pitchFamily="2" charset="-122"/>
              </a:rPr>
              <a:t>数据科学与知识工程研究所</a:t>
            </a:r>
          </a:p>
        </p:txBody>
      </p:sp>
      <p:sp>
        <p:nvSpPr>
          <p:cNvPr id="32772" name="Text Box 4"/>
          <p:cNvSpPr txBox="1"/>
          <p:nvPr/>
        </p:nvSpPr>
        <p:spPr>
          <a:xfrm>
            <a:off x="3499689" y="3413841"/>
            <a:ext cx="5416511" cy="176971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2600" b="1" i="0" u="none" strike="noStrike" kern="1200" cap="none" spc="0" normalizeH="0" baseline="0" noProof="0" dirty="0">
                <a:ln>
                  <a:noFill/>
                </a:ln>
                <a:solidFill>
                  <a:srgbClr val="0070C0"/>
                </a:solidFill>
                <a:effectLst/>
                <a:uLnTx/>
                <a:uFillTx/>
                <a:latin typeface="微软雅黑" panose="020B0503020204020204" pitchFamily="34" charset="-122"/>
                <a:ea typeface="楷体_GB2312" panose="02010609030101010101" pitchFamily="49" charset="-122"/>
                <a:cs typeface="+mn-cs"/>
              </a:rPr>
              <a:t>授课教师：  </a:t>
            </a:r>
            <a:r>
              <a:rPr kumimoji="0"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楷体_GB2312" panose="02010609030101010101" pitchFamily="49" charset="-122"/>
                <a:cs typeface="+mn-cs"/>
              </a:rPr>
              <a:t>袁野 </a:t>
            </a:r>
            <a:r>
              <a:rPr kumimoji="0"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楷体_GB2312" panose="02010609030101010101" pitchFamily="49" charset="-122"/>
                <a:cs typeface="+mn-cs"/>
              </a:rPr>
              <a:t>(</a:t>
            </a:r>
            <a:r>
              <a:rPr kumimoji="0" lang="zh-CN" altLang="en-US" sz="2800" b="0" i="0" u="none" strike="noStrike" kern="1200" cap="none" spc="0" normalizeH="0" baseline="0" noProof="0" dirty="0">
                <a:ln>
                  <a:noFill/>
                </a:ln>
                <a:solidFill>
                  <a:srgbClr val="0070C0"/>
                </a:solidFill>
                <a:effectLst/>
                <a:uLnTx/>
                <a:uFillTx/>
                <a:latin typeface="微软雅黑" panose="020B0503020204020204" pitchFamily="34" charset="-122"/>
                <a:ea typeface="楷体_GB2312" panose="02010609030101010101" pitchFamily="49" charset="-122"/>
                <a:cs typeface="+mn-cs"/>
              </a:rPr>
              <a:t>教授、博导</a:t>
            </a:r>
            <a:r>
              <a:rPr kumimoji="0" lang="en-US" altLang="zh-CN" sz="2800" b="0" i="0" u="none" strike="noStrike" kern="1200" cap="none" spc="0" normalizeH="0" baseline="0" noProof="0" dirty="0">
                <a:ln>
                  <a:noFill/>
                </a:ln>
                <a:solidFill>
                  <a:srgbClr val="0070C0"/>
                </a:solidFill>
                <a:effectLst/>
                <a:uLnTx/>
                <a:uFillTx/>
                <a:latin typeface="微软雅黑" panose="020B0503020204020204" pitchFamily="34" charset="-122"/>
                <a:ea typeface="楷体_GB2312" panose="02010609030101010101" pitchFamily="49" charset="-122"/>
                <a:cs typeface="+mn-cs"/>
              </a:rPr>
              <a:t>)</a:t>
            </a:r>
          </a:p>
          <a:p>
            <a:pPr marL="1371600" marR="0" lvl="3" indent="457200" algn="l" defTabSz="914400" rtl="0" eaLnBrk="1" fontAlgn="auto" latinLnBrk="0" hangingPunct="1">
              <a:lnSpc>
                <a:spcPct val="100000"/>
              </a:lnSpc>
              <a:spcBef>
                <a:spcPct val="50000"/>
              </a:spcBef>
              <a:spcAft>
                <a:spcPts val="0"/>
              </a:spcAft>
              <a:buClrTx/>
              <a:buSzTx/>
              <a:buFontTx/>
              <a:buNone/>
              <a:defRPr/>
            </a:pPr>
            <a:r>
              <a:rPr kumimoji="0" lang="zh-CN" altLang="en-US" sz="2800" b="0" i="0" u="none" strike="noStrike" kern="1200" cap="none" spc="0" normalizeH="0" baseline="0" noProof="0">
                <a:ln>
                  <a:noFill/>
                </a:ln>
                <a:solidFill>
                  <a:srgbClr val="0070C0"/>
                </a:solidFill>
                <a:effectLst/>
                <a:uLnTx/>
                <a:uFillTx/>
                <a:latin typeface="微软雅黑" panose="020B0503020204020204" pitchFamily="34" charset="-122"/>
                <a:ea typeface="楷体_GB2312" panose="02010609030101010101" pitchFamily="49" charset="-122"/>
                <a:cs typeface="+mn-cs"/>
              </a:rPr>
              <a:t>李博扬（助理教授）</a:t>
            </a:r>
          </a:p>
          <a:p>
            <a:pPr marL="0" marR="0" lvl="0" indent="0" algn="l" defTabSz="914400" rtl="0" eaLnBrk="1" fontAlgn="auto" latinLnBrk="0" hangingPunct="1">
              <a:lnSpc>
                <a:spcPct val="100000"/>
              </a:lnSpc>
              <a:spcBef>
                <a:spcPct val="50000"/>
              </a:spcBef>
              <a:spcAft>
                <a:spcPts val="0"/>
              </a:spcAft>
              <a:buClrTx/>
              <a:buSzTx/>
              <a:buFontTx/>
              <a:buNone/>
              <a:defRPr/>
            </a:pPr>
            <a:endParaRPr kumimoji="0" lang="zh-CN" altLang="zh-CN" sz="2600" b="0" i="0" u="none" strike="noStrike" kern="1200" cap="none" spc="0" normalizeH="0" baseline="0" noProof="0" dirty="0">
              <a:ln>
                <a:noFill/>
              </a:ln>
              <a:solidFill>
                <a:srgbClr val="0070C0"/>
              </a:solidFill>
              <a:effectLst/>
              <a:uLnTx/>
              <a:uFillTx/>
              <a:latin typeface="Times New Roman" panose="02020603050405020304" pitchFamily="18" charset="0"/>
              <a:ea typeface="楷体_GB2312" panose="02010609030101010101" pitchFamily="49" charset="-122"/>
              <a:cs typeface="+mn-cs"/>
            </a:endParaRPr>
          </a:p>
        </p:txBody>
      </p:sp>
      <p:pic>
        <p:nvPicPr>
          <p:cNvPr id="5" name="图片 4">
            <a:extLst>
              <a:ext uri="{FF2B5EF4-FFF2-40B4-BE49-F238E27FC236}">
                <a16:creationId xmlns:a16="http://schemas.microsoft.com/office/drawing/2014/main" id="{976B57FF-C59A-4357-91C9-06147D4A18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769" y="0"/>
            <a:ext cx="949697" cy="949697"/>
          </a:xfrm>
          <a:prstGeom prst="rect">
            <a:avLst/>
          </a:prstGeom>
        </p:spPr>
      </p:pic>
      <p:sp>
        <p:nvSpPr>
          <p:cNvPr id="6" name="矩形 5">
            <a:extLst>
              <a:ext uri="{FF2B5EF4-FFF2-40B4-BE49-F238E27FC236}">
                <a16:creationId xmlns:a16="http://schemas.microsoft.com/office/drawing/2014/main" id="{984F06E0-3F49-4B42-A57F-1AFC1A9A517D}"/>
              </a:ext>
            </a:extLst>
          </p:cNvPr>
          <p:cNvSpPr/>
          <p:nvPr/>
        </p:nvSpPr>
        <p:spPr>
          <a:xfrm>
            <a:off x="133768" y="944370"/>
            <a:ext cx="11522667" cy="720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endParaRPr lang="zh-CN" altLang="en-US" sz="1800">
              <a:solidFill>
                <a:prstClr val="white"/>
              </a:solidFill>
              <a:latin typeface="等线"/>
              <a:ea typeface="等线" panose="02010600030101010101" pitchFamily="2" charset="-122"/>
            </a:endParaRPr>
          </a:p>
        </p:txBody>
      </p:sp>
    </p:spTree>
    <p:extLst>
      <p:ext uri="{BB962C8B-B14F-4D97-AF65-F5344CB8AC3E}">
        <p14:creationId xmlns:p14="http://schemas.microsoft.com/office/powerpoint/2010/main" val="1139467053"/>
      </p:ext>
    </p:extLst>
  </p:cSld>
  <p:clrMapOvr>
    <a:masterClrMapping/>
  </p:clrMapOvr>
  <p:transition spd="med">
    <p:pull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6553597"/>
            <a:ext cx="12198350" cy="381397"/>
          </a:xfrm>
          <a:prstGeom prst="rect">
            <a:avLst/>
          </a:prstGeom>
          <a:solidFill>
            <a:srgbClr val="F2F2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64968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3"/>
          <p:cNvSpPr txBox="1">
            <a:spLocks/>
          </p:cNvSpPr>
          <p:nvPr/>
        </p:nvSpPr>
        <p:spPr>
          <a:xfrm>
            <a:off x="603997" y="2050937"/>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7</a:t>
            </a:r>
            <a:r>
              <a:rPr lang="zh-CN" altLang="en-US" dirty="0"/>
              <a:t>．网络类服务</a:t>
            </a:r>
          </a:p>
        </p:txBody>
      </p:sp>
      <p:sp>
        <p:nvSpPr>
          <p:cNvPr id="17" name="内容占位符 2"/>
          <p:cNvSpPr txBox="1">
            <a:spLocks/>
          </p:cNvSpPr>
          <p:nvPr/>
        </p:nvSpPr>
        <p:spPr>
          <a:xfrm>
            <a:off x="6327775" y="1775914"/>
            <a:ext cx="5295900" cy="2367389"/>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zh-CN" altLang="en-US" dirty="0">
                <a:latin typeface="Times New Roman" panose="02020603050405020304" pitchFamily="18" charset="0"/>
                <a:cs typeface="Times New Roman" panose="02020603050405020304" pitchFamily="18" charset="0"/>
              </a:rPr>
              <a:t>       云计算的特点之一就是按需付费，许多企业和个人都在基于</a:t>
            </a:r>
            <a:r>
              <a:rPr lang="en-US" altLang="zh-CN" dirty="0">
                <a:latin typeface="Times New Roman" panose="02020603050405020304" pitchFamily="18" charset="0"/>
                <a:cs typeface="Times New Roman" panose="02020603050405020304" pitchFamily="18" charset="0"/>
              </a:rPr>
              <a:t>Amazon</a:t>
            </a:r>
            <a:r>
              <a:rPr lang="zh-CN" altLang="en-US" dirty="0">
                <a:latin typeface="Times New Roman" panose="02020603050405020304" pitchFamily="18" charset="0"/>
                <a:cs typeface="Times New Roman" panose="02020603050405020304" pitchFamily="18" charset="0"/>
              </a:rPr>
              <a:t>提供的云服务的基础上开发自己的云应用给第三方使用。而要开发云应用，支付和计费是必不可少的功能。为了方便用户开发云计算服务，</a:t>
            </a:r>
            <a:r>
              <a:rPr lang="en-US" altLang="zh-CN" dirty="0">
                <a:latin typeface="Times New Roman" panose="02020603050405020304" pitchFamily="18" charset="0"/>
                <a:cs typeface="Times New Roman" panose="02020603050405020304" pitchFamily="18" charset="0"/>
              </a:rPr>
              <a:t>AWS</a:t>
            </a:r>
            <a:r>
              <a:rPr lang="zh-CN" altLang="en-US" dirty="0">
                <a:latin typeface="Times New Roman" panose="02020603050405020304" pitchFamily="18" charset="0"/>
                <a:cs typeface="Times New Roman" panose="02020603050405020304" pitchFamily="18" charset="0"/>
              </a:rPr>
              <a:t>提供了必要的支付和计费类服务供他们使用。</a:t>
            </a:r>
          </a:p>
        </p:txBody>
      </p:sp>
      <p:sp>
        <p:nvSpPr>
          <p:cNvPr id="18" name="内容占位符 3"/>
          <p:cNvSpPr txBox="1">
            <a:spLocks/>
          </p:cNvSpPr>
          <p:nvPr/>
        </p:nvSpPr>
        <p:spPr>
          <a:xfrm>
            <a:off x="6327775" y="1296194"/>
            <a:ext cx="52959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8</a:t>
            </a:r>
            <a:r>
              <a:rPr lang="zh-CN" altLang="en-US" dirty="0"/>
              <a:t>．支付与计费类服务</a:t>
            </a:r>
          </a:p>
        </p:txBody>
      </p:sp>
      <p:sp>
        <p:nvSpPr>
          <p:cNvPr id="53" name="内容占位符 2"/>
          <p:cNvSpPr txBox="1">
            <a:spLocks/>
          </p:cNvSpPr>
          <p:nvPr/>
        </p:nvSpPr>
        <p:spPr>
          <a:xfrm>
            <a:off x="546100" y="2522947"/>
            <a:ext cx="5489574" cy="113221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zh-CN" altLang="en-US" dirty="0">
                <a:latin typeface="Times New Roman" panose="02020603050405020304" pitchFamily="18" charset="0"/>
                <a:cs typeface="Times New Roman" panose="02020603050405020304" pitchFamily="18" charset="0"/>
              </a:rPr>
              <a:t>       为了方便用户访问部署在云端的应用和资源，以及方便应用之间相互通信，</a:t>
            </a:r>
            <a:r>
              <a:rPr lang="en-US" altLang="zh-CN" dirty="0">
                <a:latin typeface="Times New Roman" panose="02020603050405020304" pitchFamily="18" charset="0"/>
                <a:cs typeface="Times New Roman" panose="02020603050405020304" pitchFamily="18" charset="0"/>
              </a:rPr>
              <a:t>AWS</a:t>
            </a:r>
            <a:r>
              <a:rPr lang="zh-CN" altLang="en-US" dirty="0">
                <a:latin typeface="Times New Roman" panose="02020603050405020304" pitchFamily="18" charset="0"/>
                <a:cs typeface="Times New Roman" panose="02020603050405020304" pitchFamily="18" charset="0"/>
              </a:rPr>
              <a:t>提供了多个网络服务给用户和应用开发者使用。</a:t>
            </a:r>
          </a:p>
        </p:txBody>
      </p:sp>
      <p:grpSp>
        <p:nvGrpSpPr>
          <p:cNvPr id="4" name="组合 3"/>
          <p:cNvGrpSpPr/>
          <p:nvPr/>
        </p:nvGrpSpPr>
        <p:grpSpPr>
          <a:xfrm>
            <a:off x="680197" y="3893781"/>
            <a:ext cx="5571378" cy="2203013"/>
            <a:chOff x="680197" y="3826359"/>
            <a:chExt cx="5571378" cy="2203013"/>
          </a:xfrm>
        </p:grpSpPr>
        <p:grpSp>
          <p:nvGrpSpPr>
            <p:cNvPr id="54" name="组合 53"/>
            <p:cNvGrpSpPr/>
            <p:nvPr/>
          </p:nvGrpSpPr>
          <p:grpSpPr>
            <a:xfrm>
              <a:off x="680197" y="3826359"/>
              <a:ext cx="579307" cy="626655"/>
              <a:chOff x="6242320" y="1105727"/>
              <a:chExt cx="579005" cy="626656"/>
            </a:xfrm>
          </p:grpSpPr>
          <p:sp>
            <p:nvSpPr>
              <p:cNvPr id="55"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9933"/>
                    </a:solidFill>
                    <a:latin typeface="Impact" pitchFamily="34" charset="0"/>
                    <a:ea typeface="微软雅黑" pitchFamily="34" charset="-122"/>
                  </a:rPr>
                  <a:t>01</a:t>
                </a:r>
                <a:endParaRPr lang="zh-CN" altLang="en-US" sz="3200" dirty="0">
                  <a:solidFill>
                    <a:srgbClr val="FF9933"/>
                  </a:solidFill>
                  <a:latin typeface="微软雅黑" pitchFamily="34" charset="-122"/>
                  <a:ea typeface="微软雅黑" pitchFamily="34" charset="-122"/>
                </a:endParaRPr>
              </a:p>
            </p:txBody>
          </p:sp>
          <p:sp>
            <p:nvSpPr>
              <p:cNvPr id="56"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57" name="组合 56"/>
            <p:cNvGrpSpPr/>
            <p:nvPr/>
          </p:nvGrpSpPr>
          <p:grpSpPr>
            <a:xfrm>
              <a:off x="680197" y="4453014"/>
              <a:ext cx="579307" cy="631762"/>
              <a:chOff x="6242320" y="2373233"/>
              <a:chExt cx="579005" cy="631762"/>
            </a:xfrm>
          </p:grpSpPr>
          <p:sp>
            <p:nvSpPr>
              <p:cNvPr id="58"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itchFamily="34" charset="0"/>
                    <a:ea typeface="微软雅黑" pitchFamily="34" charset="-122"/>
                  </a:rPr>
                  <a:t>02</a:t>
                </a:r>
                <a:endParaRPr lang="zh-CN" altLang="en-US" sz="3200" dirty="0">
                  <a:solidFill>
                    <a:srgbClr val="01ACBE"/>
                  </a:solidFill>
                  <a:latin typeface="微软雅黑" pitchFamily="34" charset="-122"/>
                  <a:ea typeface="微软雅黑" pitchFamily="34" charset="-122"/>
                </a:endParaRPr>
              </a:p>
            </p:txBody>
          </p:sp>
          <p:sp>
            <p:nvSpPr>
              <p:cNvPr id="59"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60" name="组合 59"/>
            <p:cNvGrpSpPr/>
            <p:nvPr/>
          </p:nvGrpSpPr>
          <p:grpSpPr>
            <a:xfrm>
              <a:off x="680197" y="5353288"/>
              <a:ext cx="579307" cy="620494"/>
              <a:chOff x="6242320" y="3640739"/>
              <a:chExt cx="579005" cy="620494"/>
            </a:xfrm>
          </p:grpSpPr>
          <p:sp>
            <p:nvSpPr>
              <p:cNvPr id="61"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C00000"/>
                    </a:solidFill>
                    <a:latin typeface="Impact" pitchFamily="34" charset="0"/>
                    <a:ea typeface="微软雅黑" pitchFamily="34" charset="-122"/>
                  </a:rPr>
                  <a:t>03</a:t>
                </a:r>
                <a:endParaRPr lang="zh-CN" altLang="en-US" sz="3200" dirty="0">
                  <a:solidFill>
                    <a:srgbClr val="C00000"/>
                  </a:solidFill>
                  <a:latin typeface="微软雅黑" pitchFamily="34" charset="-122"/>
                  <a:ea typeface="微软雅黑" pitchFamily="34" charset="-122"/>
                </a:endParaRPr>
              </a:p>
            </p:txBody>
          </p:sp>
          <p:sp>
            <p:nvSpPr>
              <p:cNvPr id="62"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66" name="组合 65"/>
            <p:cNvGrpSpPr/>
            <p:nvPr/>
          </p:nvGrpSpPr>
          <p:grpSpPr>
            <a:xfrm>
              <a:off x="765147" y="4426623"/>
              <a:ext cx="5328424" cy="18670"/>
              <a:chOff x="6327224" y="1896553"/>
              <a:chExt cx="2624395" cy="66"/>
            </a:xfrm>
          </p:grpSpPr>
          <p:cxnSp>
            <p:nvCxnSpPr>
              <p:cNvPr id="67" name="直接连接符 6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327224" y="189655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9" name="文本框 44"/>
            <p:cNvSpPr txBox="1"/>
            <p:nvPr/>
          </p:nvSpPr>
          <p:spPr>
            <a:xfrm>
              <a:off x="1524691" y="3904031"/>
              <a:ext cx="4574484" cy="396583"/>
            </a:xfrm>
            <a:prstGeom prst="rect">
              <a:avLst/>
            </a:prstGeom>
            <a:noFill/>
          </p:spPr>
          <p:txBody>
            <a:bodyPr wrap="square" rtlCol="0">
              <a:spAutoFit/>
            </a:bodyPr>
            <a:lstStyle/>
            <a:p>
              <a:pPr>
                <a:lnSpc>
                  <a:spcPct val="120000"/>
                </a:lnSpc>
              </a:pP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Route 53</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：域名系统服务</a:t>
              </a:r>
            </a:p>
          </p:txBody>
        </p:sp>
        <p:sp>
          <p:nvSpPr>
            <p:cNvPr id="70" name="文本框 45"/>
            <p:cNvSpPr txBox="1"/>
            <p:nvPr/>
          </p:nvSpPr>
          <p:spPr>
            <a:xfrm>
              <a:off x="1524691" y="4438500"/>
              <a:ext cx="4726884" cy="728982"/>
            </a:xfrm>
            <a:prstGeom prst="rect">
              <a:avLst/>
            </a:prstGeom>
            <a:noFill/>
          </p:spPr>
          <p:txBody>
            <a:bodyPr wrap="square" rtlCol="0">
              <a:spAutoFit/>
            </a:bodyPr>
            <a:lstStyle/>
            <a:p>
              <a:pPr>
                <a:lnSpc>
                  <a:spcPct val="120000"/>
                </a:lnSpc>
              </a:pP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Virtual Private Cloud</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VPC</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）：虚拟私有云</a:t>
              </a:r>
            </a:p>
          </p:txBody>
        </p:sp>
        <p:sp>
          <p:nvSpPr>
            <p:cNvPr id="71" name="文本框 46"/>
            <p:cNvSpPr txBox="1"/>
            <p:nvPr/>
          </p:nvSpPr>
          <p:spPr>
            <a:xfrm>
              <a:off x="1524691" y="5410994"/>
              <a:ext cx="4574484" cy="396583"/>
            </a:xfrm>
            <a:prstGeom prst="rect">
              <a:avLst/>
            </a:prstGeom>
            <a:noFill/>
          </p:spPr>
          <p:txBody>
            <a:bodyPr wrap="square" rtlCol="0">
              <a:spAutoFit/>
            </a:bodyPr>
            <a:lstStyle/>
            <a:p>
              <a:pPr>
                <a:lnSpc>
                  <a:spcPct val="120000"/>
                </a:lnSpc>
              </a:pP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Direct Connect</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：网络直连服务</a:t>
              </a:r>
            </a:p>
          </p:txBody>
        </p:sp>
        <p:grpSp>
          <p:nvGrpSpPr>
            <p:cNvPr id="73" name="组合 72"/>
            <p:cNvGrpSpPr/>
            <p:nvPr/>
          </p:nvGrpSpPr>
          <p:grpSpPr>
            <a:xfrm>
              <a:off x="765147" y="5153328"/>
              <a:ext cx="5334028" cy="17700"/>
              <a:chOff x="6327224" y="1896619"/>
              <a:chExt cx="2624395" cy="933"/>
            </a:xfrm>
          </p:grpSpPr>
          <p:cxnSp>
            <p:nvCxnSpPr>
              <p:cNvPr id="74" name="直接连接符 73"/>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765147" y="6017310"/>
              <a:ext cx="5328424" cy="12062"/>
              <a:chOff x="6327224" y="1896619"/>
              <a:chExt cx="2624395" cy="65"/>
            </a:xfrm>
          </p:grpSpPr>
          <p:cxnSp>
            <p:nvCxnSpPr>
              <p:cNvPr id="77" name="直接连接符 7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327224" y="1896684"/>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6471397" y="4471992"/>
            <a:ext cx="5418978" cy="1548602"/>
            <a:chOff x="6471397" y="4191794"/>
            <a:chExt cx="5418978" cy="1548602"/>
          </a:xfrm>
        </p:grpSpPr>
        <p:grpSp>
          <p:nvGrpSpPr>
            <p:cNvPr id="44" name="组合 43"/>
            <p:cNvGrpSpPr/>
            <p:nvPr/>
          </p:nvGrpSpPr>
          <p:grpSpPr>
            <a:xfrm>
              <a:off x="6471397" y="4371125"/>
              <a:ext cx="579307" cy="626655"/>
              <a:chOff x="6242320" y="1105727"/>
              <a:chExt cx="579005" cy="626656"/>
            </a:xfrm>
          </p:grpSpPr>
          <p:sp>
            <p:nvSpPr>
              <p:cNvPr id="45"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9933"/>
                    </a:solidFill>
                    <a:latin typeface="Impact" pitchFamily="34" charset="0"/>
                    <a:ea typeface="微软雅黑" pitchFamily="34" charset="-122"/>
                  </a:rPr>
                  <a:t>01</a:t>
                </a:r>
                <a:endParaRPr lang="zh-CN" altLang="en-US" sz="3200" dirty="0">
                  <a:solidFill>
                    <a:srgbClr val="FF9933"/>
                  </a:solidFill>
                  <a:latin typeface="微软雅黑" pitchFamily="34" charset="-122"/>
                  <a:ea typeface="微软雅黑" pitchFamily="34" charset="-122"/>
                </a:endParaRPr>
              </a:p>
            </p:txBody>
          </p:sp>
          <p:sp>
            <p:nvSpPr>
              <p:cNvPr id="46"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47" name="组合 46"/>
            <p:cNvGrpSpPr/>
            <p:nvPr/>
          </p:nvGrpSpPr>
          <p:grpSpPr>
            <a:xfrm>
              <a:off x="6471397" y="4997780"/>
              <a:ext cx="579307" cy="631762"/>
              <a:chOff x="6242320" y="2373233"/>
              <a:chExt cx="579005" cy="631762"/>
            </a:xfrm>
          </p:grpSpPr>
          <p:sp>
            <p:nvSpPr>
              <p:cNvPr id="48"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itchFamily="34" charset="0"/>
                    <a:ea typeface="微软雅黑" pitchFamily="34" charset="-122"/>
                  </a:rPr>
                  <a:t>02</a:t>
                </a:r>
                <a:endParaRPr lang="zh-CN" altLang="en-US" sz="3200" dirty="0">
                  <a:solidFill>
                    <a:srgbClr val="01ACBE"/>
                  </a:solidFill>
                  <a:latin typeface="微软雅黑" pitchFamily="34" charset="-122"/>
                  <a:ea typeface="微软雅黑" pitchFamily="34" charset="-122"/>
                </a:endParaRPr>
              </a:p>
            </p:txBody>
          </p:sp>
          <p:sp>
            <p:nvSpPr>
              <p:cNvPr id="49"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50" name="组合 49"/>
            <p:cNvGrpSpPr/>
            <p:nvPr/>
          </p:nvGrpSpPr>
          <p:grpSpPr>
            <a:xfrm>
              <a:off x="6556347" y="4989507"/>
              <a:ext cx="4953028" cy="23536"/>
              <a:chOff x="6327224" y="1897022"/>
              <a:chExt cx="2624395" cy="155"/>
            </a:xfrm>
          </p:grpSpPr>
          <p:cxnSp>
            <p:nvCxnSpPr>
              <p:cNvPr id="51" name="直接连接符 50"/>
              <p:cNvCxnSpPr/>
              <p:nvPr/>
            </p:nvCxnSpPr>
            <p:spPr>
              <a:xfrm>
                <a:off x="6327224" y="1897022"/>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327224" y="1897177"/>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9" name="文本框 44"/>
            <p:cNvSpPr txBox="1"/>
            <p:nvPr/>
          </p:nvSpPr>
          <p:spPr>
            <a:xfrm>
              <a:off x="7315891" y="4191794"/>
              <a:ext cx="4574484" cy="728982"/>
            </a:xfrm>
            <a:prstGeom prst="rect">
              <a:avLst/>
            </a:prstGeom>
            <a:noFill/>
          </p:spPr>
          <p:txBody>
            <a:bodyPr wrap="square" rtlCol="0">
              <a:spAutoFit/>
            </a:bodyPr>
            <a:lstStyle/>
            <a:p>
              <a:pPr>
                <a:lnSpc>
                  <a:spcPct val="120000"/>
                </a:lnSpc>
              </a:pP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Flexible Payment Service</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FPS</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）：弹性支付服务</a:t>
              </a:r>
            </a:p>
          </p:txBody>
        </p:sp>
        <p:sp>
          <p:nvSpPr>
            <p:cNvPr id="90" name="文本框 45"/>
            <p:cNvSpPr txBox="1"/>
            <p:nvPr/>
          </p:nvSpPr>
          <p:spPr>
            <a:xfrm>
              <a:off x="7315891" y="4983266"/>
              <a:ext cx="4307784" cy="757130"/>
            </a:xfrm>
            <a:prstGeom prst="rect">
              <a:avLst/>
            </a:prstGeom>
            <a:noFill/>
          </p:spPr>
          <p:txBody>
            <a:bodyPr wrap="square" rtlCol="0">
              <a:spAutoFit/>
            </a:bodyPr>
            <a:lstStyle/>
            <a:p>
              <a:pPr>
                <a:lnSpc>
                  <a:spcPct val="120000"/>
                </a:lnSpc>
              </a:pP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a:t>
              </a:r>
              <a:r>
                <a:rPr lang="en-US" altLang="zh-CN" sz="18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DevPay</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（一个在线的计费与账号管理服务）</a:t>
              </a:r>
            </a:p>
          </p:txBody>
        </p:sp>
        <p:grpSp>
          <p:nvGrpSpPr>
            <p:cNvPr id="91" name="组合 90"/>
            <p:cNvGrpSpPr/>
            <p:nvPr/>
          </p:nvGrpSpPr>
          <p:grpSpPr>
            <a:xfrm>
              <a:off x="6556347" y="5689686"/>
              <a:ext cx="5067328" cy="18778"/>
              <a:chOff x="6327224" y="1896619"/>
              <a:chExt cx="2624395" cy="103"/>
            </a:xfrm>
          </p:grpSpPr>
          <p:cxnSp>
            <p:nvCxnSpPr>
              <p:cNvPr id="92" name="直接连接符 91"/>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327224" y="189672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3" name="文本框 62"/>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64" name="文本框 63"/>
          <p:cNvSpPr txBox="1"/>
          <p:nvPr/>
        </p:nvSpPr>
        <p:spPr>
          <a:xfrm>
            <a:off x="631223" y="1594275"/>
            <a:ext cx="1817677"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产品</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5" name="组合 64"/>
          <p:cNvGrpSpPr/>
          <p:nvPr/>
        </p:nvGrpSpPr>
        <p:grpSpPr>
          <a:xfrm>
            <a:off x="131974" y="-1"/>
            <a:ext cx="11520000" cy="1016152"/>
            <a:chOff x="131974" y="-1"/>
            <a:chExt cx="11520000" cy="1016152"/>
          </a:xfrm>
        </p:grpSpPr>
        <p:pic>
          <p:nvPicPr>
            <p:cNvPr id="72" name="图片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79" name="矩形 7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37240299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769" y="0"/>
            <a:ext cx="949697" cy="949697"/>
          </a:xfrm>
          <a:prstGeom prst="rect">
            <a:avLst/>
          </a:prstGeom>
        </p:spPr>
      </p:pic>
      <p:sp>
        <p:nvSpPr>
          <p:cNvPr id="6" name="矩形 5"/>
          <p:cNvSpPr/>
          <p:nvPr/>
        </p:nvSpPr>
        <p:spPr>
          <a:xfrm>
            <a:off x="133768" y="944370"/>
            <a:ext cx="11522667" cy="720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a:spLocks noChangeArrowheads="1"/>
          </p:cNvSpPr>
          <p:nvPr/>
        </p:nvSpPr>
        <p:spPr bwMode="auto">
          <a:xfrm>
            <a:off x="1822222" y="1960757"/>
            <a:ext cx="8145760" cy="163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eaLnBrk="1" hangingPunct="1">
              <a:spcBef>
                <a:spcPct val="20000"/>
              </a:spcBef>
              <a:buClr>
                <a:schemeClr val="hlink"/>
              </a:buClr>
              <a:buSzPct val="70000"/>
              <a:buFont typeface="Wingdings" pitchFamily="2" charset="2"/>
              <a:buNone/>
            </a:pPr>
            <a:r>
              <a:rPr lang="en-US" altLang="zh-CN" sz="10002" dirty="0">
                <a:solidFill>
                  <a:srgbClr val="002060"/>
                </a:solidFill>
                <a:latin typeface="Times New Roman" pitchFamily="18" charset="0"/>
                <a:ea typeface="黑体" pitchFamily="49" charset="-122"/>
                <a:cs typeface="Times New Roman" pitchFamily="18" charset="0"/>
              </a:rPr>
              <a:t>Thanks!</a:t>
            </a:r>
            <a:endParaRPr lang="zh-CN" altLang="en-US" sz="10002" dirty="0">
              <a:solidFill>
                <a:srgbClr val="002060"/>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525896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7254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3"/>
          <p:cNvSpPr txBox="1">
            <a:spLocks/>
          </p:cNvSpPr>
          <p:nvPr/>
        </p:nvSpPr>
        <p:spPr>
          <a:xfrm>
            <a:off x="555483" y="2050938"/>
            <a:ext cx="5489574" cy="422732"/>
          </a:xfrm>
          <a:prstGeom prst="rect">
            <a:avLst/>
          </a:prstGeom>
          <a:solidFill>
            <a:srgbClr val="92D050"/>
          </a:solidFill>
        </p:spPr>
        <p:txBody>
          <a:bodyPr vert="horz" lIns="121917" tIns="60958" rIns="121917" bIns="60958" rtlCol="0">
            <a:normAutofit fontScale="92500" lnSpcReduction="10000"/>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9</a:t>
            </a:r>
            <a:r>
              <a:rPr lang="zh-CN" altLang="en-US" dirty="0"/>
              <a:t>．存储类服务</a:t>
            </a:r>
          </a:p>
        </p:txBody>
      </p:sp>
      <p:sp>
        <p:nvSpPr>
          <p:cNvPr id="17" name="内容占位符 2"/>
          <p:cNvSpPr txBox="1">
            <a:spLocks/>
          </p:cNvSpPr>
          <p:nvPr/>
        </p:nvSpPr>
        <p:spPr>
          <a:xfrm>
            <a:off x="6308725" y="1981994"/>
            <a:ext cx="5295899" cy="3542248"/>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sz="1800" dirty="0">
                <a:latin typeface="Times New Roman" panose="02020603050405020304" pitchFamily="18" charset="0"/>
                <a:cs typeface="Times New Roman" panose="02020603050405020304" pitchFamily="18" charset="0"/>
              </a:rPr>
              <a:t>       AWS Support</a:t>
            </a:r>
            <a:r>
              <a:rPr lang="zh-CN" altLang="en-US" sz="1800" dirty="0">
                <a:latin typeface="Times New Roman" panose="02020603050405020304" pitchFamily="18" charset="0"/>
                <a:cs typeface="Times New Roman" panose="02020603050405020304" pitchFamily="18" charset="0"/>
              </a:rPr>
              <a:t>提供了专业技术支持工程师的一对一</a:t>
            </a:r>
            <a:r>
              <a:rPr lang="en-US" altLang="zh-CN" sz="1800" dirty="0">
                <a:latin typeface="Times New Roman" panose="02020603050405020304" pitchFamily="18" charset="0"/>
                <a:cs typeface="Times New Roman" panose="02020603050405020304" pitchFamily="18" charset="0"/>
              </a:rPr>
              <a:t>24×7×365</a:t>
            </a:r>
            <a:r>
              <a:rPr lang="zh-CN" altLang="en-US" sz="1800" dirty="0">
                <a:latin typeface="Times New Roman" panose="02020603050405020304" pitchFamily="18" charset="0"/>
                <a:cs typeface="Times New Roman" panose="02020603050405020304" pitchFamily="18" charset="0"/>
              </a:rPr>
              <a:t>的快速支持渠道，帮助各类客户和开发者成功地使用</a:t>
            </a:r>
            <a:r>
              <a:rPr lang="en-US" altLang="zh-CN" sz="1800" dirty="0">
                <a:latin typeface="Times New Roman" panose="02020603050405020304" pitchFamily="18" charset="0"/>
                <a:cs typeface="Times New Roman" panose="02020603050405020304" pitchFamily="18" charset="0"/>
              </a:rPr>
              <a:t>AWS</a:t>
            </a:r>
            <a:r>
              <a:rPr lang="zh-CN" altLang="en-US" sz="1800" dirty="0">
                <a:latin typeface="Times New Roman" panose="02020603050405020304" pitchFamily="18" charset="0"/>
                <a:cs typeface="Times New Roman" panose="02020603050405020304" pitchFamily="18" charset="0"/>
              </a:rPr>
              <a:t>的产品和特性。          </a:t>
            </a:r>
            <a:endParaRPr lang="en-US" altLang="zh-CN" sz="1800" dirty="0">
              <a:latin typeface="Times New Roman" panose="02020603050405020304" pitchFamily="18" charset="0"/>
              <a:cs typeface="Times New Roman" panose="02020603050405020304" pitchFamily="18" charset="0"/>
            </a:endParaRPr>
          </a:p>
          <a:p>
            <a:pPr marL="0" indent="0" algn="just">
              <a:buNone/>
            </a:pPr>
            <a:r>
              <a:rPr lang="en-US" altLang="zh-CN" sz="1800" dirty="0">
                <a:latin typeface="Times New Roman" panose="02020603050405020304" pitchFamily="18" charset="0"/>
                <a:cs typeface="Times New Roman" panose="02020603050405020304" pitchFamily="18" charset="0"/>
              </a:rPr>
              <a:t>      AWS Support</a:t>
            </a:r>
            <a:r>
              <a:rPr lang="zh-CN" altLang="en-US" sz="1800" dirty="0">
                <a:latin typeface="Times New Roman" panose="02020603050405020304" pitchFamily="18" charset="0"/>
                <a:cs typeface="Times New Roman" panose="02020603050405020304" pitchFamily="18" charset="0"/>
              </a:rPr>
              <a:t>提供了</a:t>
            </a:r>
            <a:r>
              <a:rPr lang="zh-CN" altLang="en-US" sz="1800" dirty="0">
                <a:solidFill>
                  <a:srgbClr val="FF0000"/>
                </a:solidFill>
                <a:latin typeface="Times New Roman" panose="02020603050405020304" pitchFamily="18" charset="0"/>
                <a:cs typeface="Times New Roman" panose="02020603050405020304" pitchFamily="18" charset="0"/>
              </a:rPr>
              <a:t>四种</a:t>
            </a:r>
            <a:r>
              <a:rPr lang="zh-CN" altLang="en-US" sz="1800" dirty="0">
                <a:latin typeface="Times New Roman" panose="02020603050405020304" pitchFamily="18" charset="0"/>
                <a:cs typeface="Times New Roman" panose="02020603050405020304" pitchFamily="18" charset="0"/>
              </a:rPr>
              <a:t>级别的个性化技术支持服务：基本、开发者、商业和企业。其中，基本级别的支持是免费的，包括资源中心、产品</a:t>
            </a:r>
            <a:r>
              <a:rPr lang="en-US" altLang="zh-CN" sz="1800" dirty="0">
                <a:latin typeface="Times New Roman" panose="02020603050405020304" pitchFamily="18" charset="0"/>
                <a:cs typeface="Times New Roman" panose="02020603050405020304" pitchFamily="18" charset="0"/>
              </a:rPr>
              <a:t>FAQ</a:t>
            </a:r>
            <a:r>
              <a:rPr lang="zh-CN" altLang="en-US" sz="1800" dirty="0">
                <a:latin typeface="Times New Roman" panose="02020603050405020304" pitchFamily="18" charset="0"/>
                <a:cs typeface="Times New Roman" panose="02020603050405020304" pitchFamily="18" charset="0"/>
              </a:rPr>
              <a:t>、论坛及健康检查。所有级别的</a:t>
            </a:r>
            <a:r>
              <a:rPr lang="en-US" altLang="zh-CN" sz="1800" dirty="0">
                <a:latin typeface="Times New Roman" panose="02020603050405020304" pitchFamily="18" charset="0"/>
                <a:cs typeface="Times New Roman" panose="02020603050405020304" pitchFamily="18" charset="0"/>
              </a:rPr>
              <a:t>AWS Support</a:t>
            </a:r>
            <a:r>
              <a:rPr lang="zh-CN" altLang="en-US" sz="1800" dirty="0">
                <a:latin typeface="Times New Roman" panose="02020603050405020304" pitchFamily="18" charset="0"/>
                <a:cs typeface="Times New Roman" panose="02020603050405020304" pitchFamily="18" charset="0"/>
              </a:rPr>
              <a:t>服务都包括数目不限的案例支持。对商业和企业级支持，随着</a:t>
            </a:r>
            <a:r>
              <a:rPr lang="en-US" altLang="zh-CN" sz="1800" dirty="0">
                <a:latin typeface="Times New Roman" panose="02020603050405020304" pitchFamily="18" charset="0"/>
                <a:cs typeface="Times New Roman" panose="02020603050405020304" pitchFamily="18" charset="0"/>
              </a:rPr>
              <a:t>AWS</a:t>
            </a:r>
            <a:r>
              <a:rPr lang="zh-CN" altLang="en-US" sz="1800" dirty="0">
                <a:latin typeface="Times New Roman" panose="02020603050405020304" pitchFamily="18" charset="0"/>
                <a:cs typeface="Times New Roman" panose="02020603050405020304" pitchFamily="18" charset="0"/>
              </a:rPr>
              <a:t>使用费用的上升，还有更多折扣。</a:t>
            </a:r>
          </a:p>
        </p:txBody>
      </p:sp>
      <p:sp>
        <p:nvSpPr>
          <p:cNvPr id="18" name="内容占位符 3"/>
          <p:cNvSpPr txBox="1">
            <a:spLocks/>
          </p:cNvSpPr>
          <p:nvPr/>
        </p:nvSpPr>
        <p:spPr>
          <a:xfrm>
            <a:off x="6308725" y="1508604"/>
            <a:ext cx="52959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10</a:t>
            </a:r>
            <a:r>
              <a:rPr lang="zh-CN" altLang="en-US" dirty="0"/>
              <a:t>．支持类服务</a:t>
            </a:r>
          </a:p>
        </p:txBody>
      </p:sp>
      <p:sp>
        <p:nvSpPr>
          <p:cNvPr id="53" name="内容占位符 2"/>
          <p:cNvSpPr txBox="1">
            <a:spLocks/>
          </p:cNvSpPr>
          <p:nvPr/>
        </p:nvSpPr>
        <p:spPr>
          <a:xfrm>
            <a:off x="541725" y="2418106"/>
            <a:ext cx="5520986" cy="822617"/>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zh-CN" altLang="en-US" sz="1800" dirty="0"/>
              <a:t>       存储服务为用户提供存储非结构化数据服务，以及块存储服务。</a:t>
            </a:r>
          </a:p>
        </p:txBody>
      </p:sp>
      <p:grpSp>
        <p:nvGrpSpPr>
          <p:cNvPr id="3" name="组合 2"/>
          <p:cNvGrpSpPr/>
          <p:nvPr/>
        </p:nvGrpSpPr>
        <p:grpSpPr>
          <a:xfrm>
            <a:off x="585836" y="3199299"/>
            <a:ext cx="5476875" cy="3430895"/>
            <a:chOff x="680197" y="2507672"/>
            <a:chExt cx="5571378" cy="3719129"/>
          </a:xfrm>
        </p:grpSpPr>
        <p:grpSp>
          <p:nvGrpSpPr>
            <p:cNvPr id="54" name="组合 53"/>
            <p:cNvGrpSpPr/>
            <p:nvPr/>
          </p:nvGrpSpPr>
          <p:grpSpPr>
            <a:xfrm>
              <a:off x="680197" y="2626667"/>
              <a:ext cx="535184" cy="615396"/>
              <a:chOff x="6242320" y="1118405"/>
              <a:chExt cx="534905" cy="615397"/>
            </a:xfrm>
          </p:grpSpPr>
          <p:sp>
            <p:nvSpPr>
              <p:cNvPr id="55" name="TextBox 6"/>
              <p:cNvSpPr txBox="1"/>
              <p:nvPr/>
            </p:nvSpPr>
            <p:spPr>
              <a:xfrm>
                <a:off x="6327224" y="1118405"/>
                <a:ext cx="448425" cy="467087"/>
              </a:xfrm>
              <a:prstGeom prst="rect">
                <a:avLst/>
              </a:prstGeom>
              <a:noFill/>
            </p:spPr>
            <p:txBody>
              <a:bodyPr vert="horz" wrap="square" lIns="0" tIns="0" rIns="0" bIns="0" rtlCol="0" anchor="ctr">
                <a:spAutoFit/>
              </a:bodyPr>
              <a:lstStyle/>
              <a:p>
                <a:pPr algn="l"/>
                <a:r>
                  <a:rPr lang="en-US" altLang="zh-CN" sz="2800" dirty="0">
                    <a:solidFill>
                      <a:srgbClr val="FF9933"/>
                    </a:solidFill>
                    <a:latin typeface="Impact" pitchFamily="34" charset="0"/>
                    <a:ea typeface="微软雅黑" pitchFamily="34" charset="-122"/>
                  </a:rPr>
                  <a:t>01</a:t>
                </a:r>
                <a:endParaRPr lang="zh-CN" altLang="en-US" sz="2800" dirty="0">
                  <a:solidFill>
                    <a:srgbClr val="FF9933"/>
                  </a:solidFill>
                  <a:latin typeface="微软雅黑" pitchFamily="34" charset="-122"/>
                  <a:ea typeface="微软雅黑" pitchFamily="34" charset="-122"/>
                </a:endParaRPr>
              </a:p>
            </p:txBody>
          </p:sp>
          <p:sp>
            <p:nvSpPr>
              <p:cNvPr id="56" name="文本框 22"/>
              <p:cNvSpPr txBox="1"/>
              <p:nvPr/>
            </p:nvSpPr>
            <p:spPr>
              <a:xfrm>
                <a:off x="6242320" y="1516940"/>
                <a:ext cx="534905" cy="216862"/>
              </a:xfrm>
              <a:prstGeom prst="rect">
                <a:avLst/>
              </a:prstGeom>
              <a:noFill/>
            </p:spPr>
            <p:txBody>
              <a:bodyPr wrap="none" rtlCol="0">
                <a:spAutoFit/>
              </a:bodyPr>
              <a:lstStyle/>
              <a:p>
                <a:r>
                  <a:rPr lang="en-US" altLang="zh-CN" sz="7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7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57" name="组合 56"/>
            <p:cNvGrpSpPr/>
            <p:nvPr/>
          </p:nvGrpSpPr>
          <p:grpSpPr>
            <a:xfrm>
              <a:off x="680197" y="3253322"/>
              <a:ext cx="535184" cy="620502"/>
              <a:chOff x="6242320" y="2385911"/>
              <a:chExt cx="534905" cy="620502"/>
            </a:xfrm>
          </p:grpSpPr>
          <p:sp>
            <p:nvSpPr>
              <p:cNvPr id="58" name="TextBox 6"/>
              <p:cNvSpPr txBox="1"/>
              <p:nvPr/>
            </p:nvSpPr>
            <p:spPr>
              <a:xfrm>
                <a:off x="6327224" y="2385911"/>
                <a:ext cx="448425" cy="467087"/>
              </a:xfrm>
              <a:prstGeom prst="rect">
                <a:avLst/>
              </a:prstGeom>
              <a:noFill/>
            </p:spPr>
            <p:txBody>
              <a:bodyPr vert="horz" wrap="square" lIns="0" tIns="0" rIns="0" bIns="0" rtlCol="0" anchor="ctr">
                <a:spAutoFit/>
              </a:bodyPr>
              <a:lstStyle/>
              <a:p>
                <a:pPr algn="l"/>
                <a:r>
                  <a:rPr lang="en-US" altLang="zh-CN" sz="2800" dirty="0">
                    <a:solidFill>
                      <a:srgbClr val="01ACBE"/>
                    </a:solidFill>
                    <a:latin typeface="Impact" pitchFamily="34" charset="0"/>
                    <a:ea typeface="微软雅黑" pitchFamily="34" charset="-122"/>
                  </a:rPr>
                  <a:t>02</a:t>
                </a:r>
                <a:endParaRPr lang="zh-CN" altLang="en-US" sz="2800" dirty="0">
                  <a:solidFill>
                    <a:srgbClr val="01ACBE"/>
                  </a:solidFill>
                  <a:latin typeface="微软雅黑" pitchFamily="34" charset="-122"/>
                  <a:ea typeface="微软雅黑" pitchFamily="34" charset="-122"/>
                </a:endParaRPr>
              </a:p>
            </p:txBody>
          </p:sp>
          <p:sp>
            <p:nvSpPr>
              <p:cNvPr id="59" name="文本框 23"/>
              <p:cNvSpPr txBox="1"/>
              <p:nvPr/>
            </p:nvSpPr>
            <p:spPr>
              <a:xfrm>
                <a:off x="6242320" y="2789551"/>
                <a:ext cx="534905" cy="216862"/>
              </a:xfrm>
              <a:prstGeom prst="rect">
                <a:avLst/>
              </a:prstGeom>
              <a:noFill/>
            </p:spPr>
            <p:txBody>
              <a:bodyPr wrap="none" rtlCol="0">
                <a:spAutoFit/>
              </a:bodyPr>
              <a:lstStyle/>
              <a:p>
                <a:r>
                  <a:rPr lang="en-US" altLang="zh-CN" sz="7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7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60" name="组合 59"/>
            <p:cNvGrpSpPr/>
            <p:nvPr/>
          </p:nvGrpSpPr>
          <p:grpSpPr>
            <a:xfrm>
              <a:off x="680197" y="4153596"/>
              <a:ext cx="535184" cy="609234"/>
              <a:chOff x="6242320" y="3653417"/>
              <a:chExt cx="534905" cy="609234"/>
            </a:xfrm>
          </p:grpSpPr>
          <p:sp>
            <p:nvSpPr>
              <p:cNvPr id="61" name="TextBox 6"/>
              <p:cNvSpPr txBox="1"/>
              <p:nvPr/>
            </p:nvSpPr>
            <p:spPr>
              <a:xfrm>
                <a:off x="6327224" y="3653417"/>
                <a:ext cx="448425" cy="467087"/>
              </a:xfrm>
              <a:prstGeom prst="rect">
                <a:avLst/>
              </a:prstGeom>
              <a:noFill/>
            </p:spPr>
            <p:txBody>
              <a:bodyPr vert="horz" wrap="square" lIns="0" tIns="0" rIns="0" bIns="0" rtlCol="0" anchor="ctr">
                <a:spAutoFit/>
              </a:bodyPr>
              <a:lstStyle/>
              <a:p>
                <a:pPr algn="l"/>
                <a:r>
                  <a:rPr lang="en-US" altLang="zh-CN" sz="2800" dirty="0">
                    <a:solidFill>
                      <a:srgbClr val="C00000"/>
                    </a:solidFill>
                    <a:latin typeface="Impact" pitchFamily="34" charset="0"/>
                    <a:ea typeface="微软雅黑" pitchFamily="34" charset="-122"/>
                  </a:rPr>
                  <a:t>03</a:t>
                </a:r>
                <a:endParaRPr lang="zh-CN" altLang="en-US" sz="2800" dirty="0">
                  <a:solidFill>
                    <a:srgbClr val="C00000"/>
                  </a:solidFill>
                  <a:latin typeface="微软雅黑" pitchFamily="34" charset="-122"/>
                  <a:ea typeface="微软雅黑" pitchFamily="34" charset="-122"/>
                </a:endParaRPr>
              </a:p>
            </p:txBody>
          </p:sp>
          <p:sp>
            <p:nvSpPr>
              <p:cNvPr id="62" name="文本框 24"/>
              <p:cNvSpPr txBox="1"/>
              <p:nvPr/>
            </p:nvSpPr>
            <p:spPr>
              <a:xfrm>
                <a:off x="6242320" y="4045789"/>
                <a:ext cx="534905" cy="216862"/>
              </a:xfrm>
              <a:prstGeom prst="rect">
                <a:avLst/>
              </a:prstGeom>
              <a:noFill/>
            </p:spPr>
            <p:txBody>
              <a:bodyPr wrap="none" rtlCol="0">
                <a:spAutoFit/>
              </a:bodyPr>
              <a:lstStyle/>
              <a:p>
                <a:r>
                  <a:rPr lang="en-US" altLang="zh-CN" sz="7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7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63" name="组合 62"/>
            <p:cNvGrpSpPr/>
            <p:nvPr/>
          </p:nvGrpSpPr>
          <p:grpSpPr>
            <a:xfrm>
              <a:off x="680197" y="4930097"/>
              <a:ext cx="535184" cy="597965"/>
              <a:chOff x="6250444" y="4920924"/>
              <a:chExt cx="534905" cy="597965"/>
            </a:xfrm>
          </p:grpSpPr>
          <p:sp>
            <p:nvSpPr>
              <p:cNvPr id="64" name="TextBox 6"/>
              <p:cNvSpPr txBox="1"/>
              <p:nvPr/>
            </p:nvSpPr>
            <p:spPr>
              <a:xfrm>
                <a:off x="6327224" y="4920924"/>
                <a:ext cx="448425" cy="467086"/>
              </a:xfrm>
              <a:prstGeom prst="rect">
                <a:avLst/>
              </a:prstGeom>
              <a:noFill/>
            </p:spPr>
            <p:txBody>
              <a:bodyPr vert="horz" wrap="square" lIns="0" tIns="0" rIns="0" bIns="0" rtlCol="0" anchor="ctr">
                <a:spAutoFit/>
              </a:bodyPr>
              <a:lstStyle/>
              <a:p>
                <a:pPr algn="l"/>
                <a:r>
                  <a:rPr lang="en-US" altLang="zh-CN" sz="2800" dirty="0">
                    <a:solidFill>
                      <a:srgbClr val="960096"/>
                    </a:solidFill>
                    <a:latin typeface="Impact" pitchFamily="34" charset="0"/>
                    <a:ea typeface="微软雅黑" pitchFamily="34" charset="-122"/>
                  </a:rPr>
                  <a:t>04</a:t>
                </a:r>
                <a:endParaRPr lang="zh-CN" altLang="en-US" sz="2800" dirty="0">
                  <a:solidFill>
                    <a:srgbClr val="960096"/>
                  </a:solidFill>
                  <a:latin typeface="微软雅黑" pitchFamily="34" charset="-122"/>
                  <a:ea typeface="微软雅黑" pitchFamily="34" charset="-122"/>
                </a:endParaRPr>
              </a:p>
            </p:txBody>
          </p:sp>
          <p:sp>
            <p:nvSpPr>
              <p:cNvPr id="65" name="文本框 25"/>
              <p:cNvSpPr txBox="1"/>
              <p:nvPr/>
            </p:nvSpPr>
            <p:spPr>
              <a:xfrm>
                <a:off x="6250444" y="5302027"/>
                <a:ext cx="534905" cy="216862"/>
              </a:xfrm>
              <a:prstGeom prst="rect">
                <a:avLst/>
              </a:prstGeom>
              <a:noFill/>
            </p:spPr>
            <p:txBody>
              <a:bodyPr wrap="none" rtlCol="0">
                <a:spAutoFit/>
              </a:bodyPr>
              <a:lstStyle/>
              <a:p>
                <a:r>
                  <a:rPr lang="en-US" altLang="zh-CN" sz="7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7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66" name="组合 65"/>
            <p:cNvGrpSpPr/>
            <p:nvPr/>
          </p:nvGrpSpPr>
          <p:grpSpPr>
            <a:xfrm>
              <a:off x="765147" y="3222944"/>
              <a:ext cx="5334028" cy="17700"/>
              <a:chOff x="6327224" y="1896619"/>
              <a:chExt cx="2624395" cy="933"/>
            </a:xfrm>
          </p:grpSpPr>
          <p:cxnSp>
            <p:nvCxnSpPr>
              <p:cNvPr id="67" name="直接连接符 6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9" name="文本框 44"/>
            <p:cNvSpPr txBox="1"/>
            <p:nvPr/>
          </p:nvSpPr>
          <p:spPr>
            <a:xfrm>
              <a:off x="1524690" y="2507672"/>
              <a:ext cx="4574484" cy="713419"/>
            </a:xfrm>
            <a:prstGeom prst="rect">
              <a:avLst/>
            </a:prstGeom>
            <a:noFill/>
          </p:spPr>
          <p:txBody>
            <a:bodyPr wrap="square" rtlCol="0">
              <a:spAutoFit/>
            </a:bodyPr>
            <a:lstStyle/>
            <a:p>
              <a:pPr>
                <a:lnSpc>
                  <a:spcPct val="120000"/>
                </a:lnSpc>
              </a:pP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Simple Storage Service</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S3</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）：简单存储服务</a:t>
              </a:r>
            </a:p>
          </p:txBody>
        </p:sp>
        <p:sp>
          <p:nvSpPr>
            <p:cNvPr id="70" name="文本框 45"/>
            <p:cNvSpPr txBox="1"/>
            <p:nvPr/>
          </p:nvSpPr>
          <p:spPr>
            <a:xfrm>
              <a:off x="1524690" y="3226130"/>
              <a:ext cx="4568880" cy="713419"/>
            </a:xfrm>
            <a:prstGeom prst="rect">
              <a:avLst/>
            </a:prstGeom>
            <a:noFill/>
          </p:spPr>
          <p:txBody>
            <a:bodyPr wrap="square" rtlCol="0">
              <a:spAutoFit/>
            </a:bodyPr>
            <a:lstStyle/>
            <a:p>
              <a:pPr>
                <a:lnSpc>
                  <a:spcPct val="120000"/>
                </a:lnSpc>
              </a:pP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Glacier</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（为归档和备份数据提供极低费用的安全持久的存储服务）</a:t>
              </a:r>
            </a:p>
          </p:txBody>
        </p:sp>
        <p:sp>
          <p:nvSpPr>
            <p:cNvPr id="71" name="文本框 46"/>
            <p:cNvSpPr txBox="1"/>
            <p:nvPr/>
          </p:nvSpPr>
          <p:spPr>
            <a:xfrm>
              <a:off x="1524690" y="4002644"/>
              <a:ext cx="4574484" cy="713419"/>
            </a:xfrm>
            <a:prstGeom prst="rect">
              <a:avLst/>
            </a:prstGeom>
            <a:noFill/>
          </p:spPr>
          <p:txBody>
            <a:bodyPr wrap="square" rtlCol="0">
              <a:spAutoFit/>
            </a:bodyPr>
            <a:lstStyle/>
            <a:p>
              <a:pPr>
                <a:lnSpc>
                  <a:spcPct val="120000"/>
                </a:lnSpc>
              </a:pP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Elastic Block Store</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EBS</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）：弹性块存储服务</a:t>
              </a:r>
            </a:p>
          </p:txBody>
        </p:sp>
        <p:sp>
          <p:nvSpPr>
            <p:cNvPr id="72" name="文本框 47"/>
            <p:cNvSpPr txBox="1"/>
            <p:nvPr/>
          </p:nvSpPr>
          <p:spPr>
            <a:xfrm>
              <a:off x="1524690" y="4917044"/>
              <a:ext cx="4726885" cy="393131"/>
            </a:xfrm>
            <a:prstGeom prst="rect">
              <a:avLst/>
            </a:prstGeom>
            <a:noFill/>
          </p:spPr>
          <p:txBody>
            <a:bodyPr wrap="square" rtlCol="0">
              <a:spAutoFit/>
            </a:bodyPr>
            <a:lstStyle/>
            <a:p>
              <a:pPr>
                <a:lnSpc>
                  <a:spcPct val="120000"/>
                </a:lnSpc>
              </a:pP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AWS Import/Export</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：导入</a:t>
              </a: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导出服务</a:t>
              </a:r>
            </a:p>
          </p:txBody>
        </p:sp>
        <p:grpSp>
          <p:nvGrpSpPr>
            <p:cNvPr id="73" name="组合 72"/>
            <p:cNvGrpSpPr/>
            <p:nvPr/>
          </p:nvGrpSpPr>
          <p:grpSpPr>
            <a:xfrm>
              <a:off x="765147" y="3940958"/>
              <a:ext cx="5334028" cy="17700"/>
              <a:chOff x="6327224" y="1896619"/>
              <a:chExt cx="2624395" cy="933"/>
            </a:xfrm>
          </p:grpSpPr>
          <p:cxnSp>
            <p:nvCxnSpPr>
              <p:cNvPr id="74" name="直接连接符 73"/>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765175" y="4778220"/>
              <a:ext cx="5334028" cy="48886"/>
              <a:chOff x="6327224" y="1896619"/>
              <a:chExt cx="2624395" cy="225"/>
            </a:xfrm>
          </p:grpSpPr>
          <p:cxnSp>
            <p:nvCxnSpPr>
              <p:cNvPr id="77" name="直接连接符 7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327224" y="1896844"/>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765147" y="5526412"/>
              <a:ext cx="5328424" cy="46898"/>
              <a:chOff x="6327224" y="1896619"/>
              <a:chExt cx="2624395" cy="474"/>
            </a:xfrm>
          </p:grpSpPr>
          <p:cxnSp>
            <p:nvCxnSpPr>
              <p:cNvPr id="80" name="直接连接符 7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327224" y="189709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80197" y="5615523"/>
              <a:ext cx="535184" cy="597965"/>
              <a:chOff x="6250444" y="4920924"/>
              <a:chExt cx="534905" cy="597965"/>
            </a:xfrm>
          </p:grpSpPr>
          <p:sp>
            <p:nvSpPr>
              <p:cNvPr id="83" name="TextBox 6"/>
              <p:cNvSpPr txBox="1"/>
              <p:nvPr/>
            </p:nvSpPr>
            <p:spPr>
              <a:xfrm>
                <a:off x="6327224" y="4920924"/>
                <a:ext cx="448425" cy="467086"/>
              </a:xfrm>
              <a:prstGeom prst="rect">
                <a:avLst/>
              </a:prstGeom>
              <a:noFill/>
            </p:spPr>
            <p:txBody>
              <a:bodyPr vert="horz" wrap="square" lIns="0" tIns="0" rIns="0" bIns="0" rtlCol="0" anchor="ctr">
                <a:spAutoFit/>
              </a:bodyPr>
              <a:lstStyle/>
              <a:p>
                <a:pPr algn="l"/>
                <a:r>
                  <a:rPr lang="en-US" altLang="zh-CN" sz="2800" dirty="0">
                    <a:solidFill>
                      <a:srgbClr val="00B050"/>
                    </a:solidFill>
                    <a:latin typeface="Impact" pitchFamily="34" charset="0"/>
                    <a:ea typeface="微软雅黑" pitchFamily="34" charset="-122"/>
                  </a:rPr>
                  <a:t>05</a:t>
                </a:r>
                <a:endParaRPr lang="zh-CN" altLang="en-US" sz="2800" dirty="0">
                  <a:solidFill>
                    <a:srgbClr val="00B050"/>
                  </a:solidFill>
                  <a:latin typeface="微软雅黑" pitchFamily="34" charset="-122"/>
                  <a:ea typeface="微软雅黑" pitchFamily="34" charset="-122"/>
                </a:endParaRPr>
              </a:p>
            </p:txBody>
          </p:sp>
          <p:sp>
            <p:nvSpPr>
              <p:cNvPr id="84" name="文本框 25"/>
              <p:cNvSpPr txBox="1"/>
              <p:nvPr/>
            </p:nvSpPr>
            <p:spPr>
              <a:xfrm>
                <a:off x="6250444" y="5302027"/>
                <a:ext cx="534905" cy="216862"/>
              </a:xfrm>
              <a:prstGeom prst="rect">
                <a:avLst/>
              </a:prstGeom>
              <a:noFill/>
            </p:spPr>
            <p:txBody>
              <a:bodyPr wrap="none" rtlCol="0">
                <a:spAutoFit/>
              </a:bodyPr>
              <a:lstStyle/>
              <a:p>
                <a:r>
                  <a:rPr lang="en-US" altLang="zh-CN" sz="7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7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85" name="文本框 47"/>
            <p:cNvSpPr txBox="1"/>
            <p:nvPr/>
          </p:nvSpPr>
          <p:spPr>
            <a:xfrm>
              <a:off x="1524690" y="5679044"/>
              <a:ext cx="4568880" cy="393131"/>
            </a:xfrm>
            <a:prstGeom prst="rect">
              <a:avLst/>
            </a:prstGeom>
            <a:noFill/>
          </p:spPr>
          <p:txBody>
            <a:bodyPr wrap="square" rtlCol="0">
              <a:spAutoFit/>
            </a:bodyPr>
            <a:lstStyle/>
            <a:p>
              <a:pPr>
                <a:lnSpc>
                  <a:spcPct val="120000"/>
                </a:lnSpc>
              </a:pP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AWS Storage Gateway</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：存储网关</a:t>
              </a:r>
            </a:p>
          </p:txBody>
        </p:sp>
        <p:grpSp>
          <p:nvGrpSpPr>
            <p:cNvPr id="86" name="组合 85"/>
            <p:cNvGrpSpPr/>
            <p:nvPr/>
          </p:nvGrpSpPr>
          <p:grpSpPr>
            <a:xfrm>
              <a:off x="765147" y="6206528"/>
              <a:ext cx="5334028" cy="20273"/>
              <a:chOff x="6327224" y="1896619"/>
              <a:chExt cx="2624395" cy="100"/>
            </a:xfrm>
          </p:grpSpPr>
          <p:cxnSp>
            <p:nvCxnSpPr>
              <p:cNvPr id="87" name="直接连接符 8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6327224" y="1896719"/>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文本框 44"/>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黑体" panose="02010609060101010101" pitchFamily="49" charset="-122"/>
                <a:ea typeface="黑体" panose="02010609060101010101" pitchFamily="49" charset="-122"/>
              </a:rPr>
              <a:t>云计算平台</a:t>
            </a:r>
          </a:p>
        </p:txBody>
      </p:sp>
      <p:sp>
        <p:nvSpPr>
          <p:cNvPr id="46" name="文本框 45"/>
          <p:cNvSpPr txBox="1"/>
          <p:nvPr/>
        </p:nvSpPr>
        <p:spPr>
          <a:xfrm>
            <a:off x="631223" y="1594275"/>
            <a:ext cx="1817677"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产品</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7" name="组合 46"/>
          <p:cNvGrpSpPr/>
          <p:nvPr/>
        </p:nvGrpSpPr>
        <p:grpSpPr>
          <a:xfrm>
            <a:off x="131974" y="-1"/>
            <a:ext cx="11520000" cy="1016152"/>
            <a:chOff x="131974" y="-1"/>
            <a:chExt cx="11520000" cy="1016152"/>
          </a:xfrm>
        </p:grpSpPr>
        <p:pic>
          <p:nvPicPr>
            <p:cNvPr id="48" name="图片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49" name="矩形 4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748707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4968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3"/>
          <p:cNvSpPr txBox="1">
            <a:spLocks/>
          </p:cNvSpPr>
          <p:nvPr/>
        </p:nvSpPr>
        <p:spPr>
          <a:xfrm>
            <a:off x="603997" y="2362994"/>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11</a:t>
            </a:r>
            <a:r>
              <a:rPr lang="zh-CN" altLang="en-US" dirty="0"/>
              <a:t>．</a:t>
            </a:r>
            <a:r>
              <a:rPr lang="en-US" altLang="zh-CN" dirty="0"/>
              <a:t>Web</a:t>
            </a:r>
            <a:r>
              <a:rPr lang="zh-CN" altLang="en-US" dirty="0"/>
              <a:t>流量服务</a:t>
            </a:r>
          </a:p>
        </p:txBody>
      </p:sp>
      <p:sp>
        <p:nvSpPr>
          <p:cNvPr id="17" name="内容占位符 2"/>
          <p:cNvSpPr txBox="1">
            <a:spLocks/>
          </p:cNvSpPr>
          <p:nvPr/>
        </p:nvSpPr>
        <p:spPr>
          <a:xfrm>
            <a:off x="6403975" y="3011746"/>
            <a:ext cx="5105400" cy="3542248"/>
          </a:xfrm>
          <a:prstGeom prst="rect">
            <a:avLst/>
          </a:prstGeom>
        </p:spPr>
        <p:txBody>
          <a:bodyPr vert="horz" lIns="121917" tIns="60958" rIns="121917" bIns="60958" rtlCol="0">
            <a:normAutofit lnSpcReduction="10000"/>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dirty="0">
                <a:latin typeface="Times New Roman" panose="02020603050405020304" pitchFamily="18" charset="0"/>
                <a:cs typeface="Times New Roman" panose="02020603050405020304" pitchFamily="18" charset="0"/>
              </a:rPr>
              <a:t>       Amazon Mechanical Turk</a:t>
            </a:r>
            <a:r>
              <a:rPr lang="zh-CN" altLang="en-US" dirty="0">
                <a:latin typeface="Times New Roman" panose="02020603050405020304" pitchFamily="18" charset="0"/>
                <a:cs typeface="Times New Roman" panose="02020603050405020304" pitchFamily="18" charset="0"/>
              </a:rPr>
              <a:t>是一个提供了人力智能劳务交易的市场，其目标是简单、可扩展、高性价比地使用人力智能资源。</a:t>
            </a:r>
            <a:r>
              <a:rPr lang="en-US" altLang="zh-CN" dirty="0">
                <a:latin typeface="Times New Roman" panose="02020603050405020304" pitchFamily="18" charset="0"/>
                <a:cs typeface="Times New Roman" panose="02020603050405020304" pitchFamily="18" charset="0"/>
              </a:rPr>
              <a:t>AMT</a:t>
            </a:r>
            <a:r>
              <a:rPr lang="zh-CN" altLang="en-US" dirty="0">
                <a:latin typeface="Times New Roman" panose="02020603050405020304" pitchFamily="18" charset="0"/>
                <a:cs typeface="Times New Roman" panose="02020603050405020304" pitchFamily="18" charset="0"/>
              </a:rPr>
              <a:t>由</a:t>
            </a:r>
            <a:r>
              <a:rPr lang="en-US" altLang="zh-CN" dirty="0">
                <a:latin typeface="Times New Roman" panose="02020603050405020304" pitchFamily="18" charset="0"/>
                <a:cs typeface="Times New Roman" panose="02020603050405020304" pitchFamily="18" charset="0"/>
              </a:rPr>
              <a:t>Amazon </a:t>
            </a:r>
            <a:r>
              <a:rPr lang="en-US" altLang="zh-CN" dirty="0" err="1">
                <a:latin typeface="Times New Roman" panose="02020603050405020304" pitchFamily="18" charset="0"/>
                <a:cs typeface="Times New Roman" panose="02020603050405020304" pitchFamily="18" charset="0"/>
              </a:rPr>
              <a:t>MTurk</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Requester</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Worker</a:t>
            </a:r>
            <a:r>
              <a:rPr lang="zh-CN" altLang="en-US" dirty="0">
                <a:latin typeface="Times New Roman" panose="02020603050405020304" pitchFamily="18" charset="0"/>
                <a:cs typeface="Times New Roman" panose="02020603050405020304" pitchFamily="18" charset="0"/>
              </a:rPr>
              <a:t>三部分组成，其应用流程为，</a:t>
            </a:r>
            <a:r>
              <a:rPr lang="en-US" altLang="zh-CN" dirty="0">
                <a:latin typeface="Times New Roman" panose="02020603050405020304" pitchFamily="18" charset="0"/>
                <a:cs typeface="Times New Roman" panose="02020603050405020304" pitchFamily="18" charset="0"/>
              </a:rPr>
              <a:t>Requester</a:t>
            </a:r>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AMT</a:t>
            </a:r>
            <a:r>
              <a:rPr lang="zh-CN" altLang="en-US" dirty="0">
                <a:latin typeface="Times New Roman" panose="02020603050405020304" pitchFamily="18" charset="0"/>
                <a:cs typeface="Times New Roman" panose="02020603050405020304" pitchFamily="18" charset="0"/>
              </a:rPr>
              <a:t>平台上发布劳务信息，</a:t>
            </a:r>
            <a:r>
              <a:rPr lang="en-US" altLang="zh-CN" dirty="0">
                <a:latin typeface="Times New Roman" panose="02020603050405020304" pitchFamily="18" charset="0"/>
                <a:cs typeface="Times New Roman" panose="02020603050405020304" pitchFamily="18" charset="0"/>
              </a:rPr>
              <a:t>Worker</a:t>
            </a:r>
            <a:r>
              <a:rPr lang="zh-CN" altLang="en-US" dirty="0">
                <a:latin typeface="Times New Roman" panose="02020603050405020304" pitchFamily="18" charset="0"/>
                <a:cs typeface="Times New Roman" panose="02020603050405020304" pitchFamily="18" charset="0"/>
              </a:rPr>
              <a:t>选择任务，并可在完成后获取报酬。</a:t>
            </a:r>
            <a:r>
              <a:rPr lang="en-US" altLang="zh-CN" dirty="0">
                <a:latin typeface="Times New Roman" panose="02020603050405020304" pitchFamily="18" charset="0"/>
                <a:cs typeface="Times New Roman" panose="02020603050405020304" pitchFamily="18" charset="0"/>
              </a:rPr>
              <a:t>AMT</a:t>
            </a:r>
            <a:r>
              <a:rPr lang="zh-CN" altLang="en-US" dirty="0">
                <a:latin typeface="Times New Roman" panose="02020603050405020304" pitchFamily="18" charset="0"/>
                <a:cs typeface="Times New Roman" panose="02020603050405020304" pitchFamily="18" charset="0"/>
              </a:rPr>
              <a:t>平台提供了</a:t>
            </a:r>
            <a:r>
              <a:rPr lang="en-US" altLang="zh-CN" dirty="0">
                <a:latin typeface="Times New Roman" panose="02020603050405020304" pitchFamily="18" charset="0"/>
                <a:cs typeface="Times New Roman" panose="02020603050405020304" pitchFamily="18" charset="0"/>
              </a:rPr>
              <a:t>API</a:t>
            </a:r>
            <a:r>
              <a:rPr lang="zh-CN" altLang="en-US" dirty="0">
                <a:latin typeface="Times New Roman" panose="02020603050405020304" pitchFamily="18" charset="0"/>
                <a:cs typeface="Times New Roman" panose="02020603050405020304" pitchFamily="18" charset="0"/>
              </a:rPr>
              <a:t>，使得</a:t>
            </a:r>
            <a:r>
              <a:rPr lang="en-US" altLang="zh-CN" dirty="0">
                <a:latin typeface="Times New Roman" panose="02020603050405020304" pitchFamily="18" charset="0"/>
                <a:cs typeface="Times New Roman" panose="02020603050405020304" pitchFamily="18" charset="0"/>
              </a:rPr>
              <a:t>Requester</a:t>
            </a:r>
            <a:r>
              <a:rPr lang="zh-CN" altLang="en-US" dirty="0">
                <a:latin typeface="Times New Roman" panose="02020603050405020304" pitchFamily="18" charset="0"/>
                <a:cs typeface="Times New Roman" panose="02020603050405020304" pitchFamily="18" charset="0"/>
              </a:rPr>
              <a:t>可以编程访问平台、定义任务并将任务结果直接集成到自己的应用中。</a:t>
            </a:r>
          </a:p>
        </p:txBody>
      </p:sp>
      <p:sp>
        <p:nvSpPr>
          <p:cNvPr id="18" name="内容占位符 3"/>
          <p:cNvSpPr txBox="1">
            <a:spLocks/>
          </p:cNvSpPr>
          <p:nvPr/>
        </p:nvSpPr>
        <p:spPr>
          <a:xfrm>
            <a:off x="6327775" y="2362994"/>
            <a:ext cx="52959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12</a:t>
            </a:r>
            <a:r>
              <a:rPr lang="zh-CN" altLang="en-US" dirty="0"/>
              <a:t>．人力类服务</a:t>
            </a:r>
          </a:p>
        </p:txBody>
      </p:sp>
      <p:sp>
        <p:nvSpPr>
          <p:cNvPr id="53" name="内容占位符 2"/>
          <p:cNvSpPr txBox="1">
            <a:spLocks/>
          </p:cNvSpPr>
          <p:nvPr/>
        </p:nvSpPr>
        <p:spPr>
          <a:xfrm>
            <a:off x="603997" y="2972594"/>
            <a:ext cx="5295901" cy="12192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        AWS Support</a:t>
            </a:r>
            <a:r>
              <a:rPr lang="zh-CN" altLang="en-US" dirty="0">
                <a:latin typeface="Times New Roman" panose="02020603050405020304" pitchFamily="18" charset="0"/>
                <a:cs typeface="Times New Roman" panose="02020603050405020304" pitchFamily="18" charset="0"/>
              </a:rPr>
              <a:t>为用户提供他们网站使用流量的各种信息，比如网站流行度、网站流量排名、访问人数等。</a:t>
            </a:r>
          </a:p>
        </p:txBody>
      </p:sp>
      <p:grpSp>
        <p:nvGrpSpPr>
          <p:cNvPr id="3" name="组合 2"/>
          <p:cNvGrpSpPr/>
          <p:nvPr/>
        </p:nvGrpSpPr>
        <p:grpSpPr>
          <a:xfrm>
            <a:off x="680197" y="4496594"/>
            <a:ext cx="5571378" cy="1524000"/>
            <a:chOff x="680197" y="3505994"/>
            <a:chExt cx="5571378" cy="1524000"/>
          </a:xfrm>
        </p:grpSpPr>
        <p:grpSp>
          <p:nvGrpSpPr>
            <p:cNvPr id="54" name="组合 53"/>
            <p:cNvGrpSpPr/>
            <p:nvPr/>
          </p:nvGrpSpPr>
          <p:grpSpPr>
            <a:xfrm>
              <a:off x="680197" y="3582194"/>
              <a:ext cx="579307" cy="626655"/>
              <a:chOff x="6242320" y="1105727"/>
              <a:chExt cx="579005" cy="626656"/>
            </a:xfrm>
          </p:grpSpPr>
          <p:sp>
            <p:nvSpPr>
              <p:cNvPr id="55"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9933"/>
                    </a:solidFill>
                    <a:latin typeface="Impact" pitchFamily="34" charset="0"/>
                    <a:ea typeface="微软雅黑" pitchFamily="34" charset="-122"/>
                  </a:rPr>
                  <a:t>01</a:t>
                </a:r>
                <a:endParaRPr lang="zh-CN" altLang="en-US" sz="3200" dirty="0">
                  <a:solidFill>
                    <a:srgbClr val="FF9933"/>
                  </a:solidFill>
                  <a:latin typeface="微软雅黑" pitchFamily="34" charset="-122"/>
                  <a:ea typeface="微软雅黑" pitchFamily="34" charset="-122"/>
                </a:endParaRPr>
              </a:p>
            </p:txBody>
          </p:sp>
          <p:sp>
            <p:nvSpPr>
              <p:cNvPr id="56"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57" name="组合 56"/>
            <p:cNvGrpSpPr/>
            <p:nvPr/>
          </p:nvGrpSpPr>
          <p:grpSpPr>
            <a:xfrm>
              <a:off x="680197" y="4311980"/>
              <a:ext cx="579307" cy="631762"/>
              <a:chOff x="6242320" y="2373233"/>
              <a:chExt cx="579005" cy="631762"/>
            </a:xfrm>
          </p:grpSpPr>
          <p:sp>
            <p:nvSpPr>
              <p:cNvPr id="58"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itchFamily="34" charset="0"/>
                    <a:ea typeface="微软雅黑" pitchFamily="34" charset="-122"/>
                  </a:rPr>
                  <a:t>02</a:t>
                </a:r>
                <a:endParaRPr lang="zh-CN" altLang="en-US" sz="3200" dirty="0">
                  <a:solidFill>
                    <a:srgbClr val="01ACBE"/>
                  </a:solidFill>
                  <a:latin typeface="微软雅黑" pitchFamily="34" charset="-122"/>
                  <a:ea typeface="微软雅黑" pitchFamily="34" charset="-122"/>
                </a:endParaRPr>
              </a:p>
            </p:txBody>
          </p:sp>
          <p:sp>
            <p:nvSpPr>
              <p:cNvPr id="59"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66" name="组合 65"/>
            <p:cNvGrpSpPr/>
            <p:nvPr/>
          </p:nvGrpSpPr>
          <p:grpSpPr>
            <a:xfrm>
              <a:off x="765147" y="4293311"/>
              <a:ext cx="5328424" cy="17821"/>
              <a:chOff x="6327224" y="1896619"/>
              <a:chExt cx="2624395" cy="63"/>
            </a:xfrm>
          </p:grpSpPr>
          <p:cxnSp>
            <p:nvCxnSpPr>
              <p:cNvPr id="67" name="直接连接符 6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327224" y="189668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9" name="文本框 44"/>
            <p:cNvSpPr txBox="1"/>
            <p:nvPr/>
          </p:nvSpPr>
          <p:spPr>
            <a:xfrm>
              <a:off x="1524691" y="3505994"/>
              <a:ext cx="4574484" cy="728982"/>
            </a:xfrm>
            <a:prstGeom prst="rect">
              <a:avLst/>
            </a:prstGeom>
            <a:noFill/>
          </p:spPr>
          <p:txBody>
            <a:bodyPr wrap="square" rtlCol="0">
              <a:spAutoFit/>
            </a:bodyPr>
            <a:lstStyle/>
            <a:p>
              <a:pPr>
                <a:lnSpc>
                  <a:spcPct val="120000"/>
                </a:lnSpc>
              </a:pP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Alexa Web</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信息服务（</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Alexa Web Information Service</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AWIS</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70" name="文本框 45"/>
            <p:cNvSpPr txBox="1"/>
            <p:nvPr/>
          </p:nvSpPr>
          <p:spPr>
            <a:xfrm>
              <a:off x="1524691" y="4420394"/>
              <a:ext cx="4726884" cy="396583"/>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顶级网站服务（</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Alexa Top Sites</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73" name="组合 72"/>
            <p:cNvGrpSpPr/>
            <p:nvPr/>
          </p:nvGrpSpPr>
          <p:grpSpPr>
            <a:xfrm>
              <a:off x="765147" y="5012294"/>
              <a:ext cx="5334028" cy="17700"/>
              <a:chOff x="6327224" y="1896619"/>
              <a:chExt cx="2624395" cy="933"/>
            </a:xfrm>
          </p:grpSpPr>
          <p:cxnSp>
            <p:nvCxnSpPr>
              <p:cNvPr id="74" name="直接连接符 73"/>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文本框 23"/>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25" name="文本框 24"/>
          <p:cNvSpPr txBox="1"/>
          <p:nvPr/>
        </p:nvSpPr>
        <p:spPr>
          <a:xfrm>
            <a:off x="631223" y="1594275"/>
            <a:ext cx="1817677"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产品</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6" name="组合 25"/>
          <p:cNvGrpSpPr/>
          <p:nvPr/>
        </p:nvGrpSpPr>
        <p:grpSpPr>
          <a:xfrm>
            <a:off x="131974" y="-1"/>
            <a:ext cx="11520000" cy="1016152"/>
            <a:chOff x="131974" y="-1"/>
            <a:chExt cx="11520000" cy="1016152"/>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28" name="矩形 27"/>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1763997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01625" y="2145721"/>
            <a:ext cx="5032375" cy="4494212"/>
          </a:xfrm>
          <a:prstGeom prst="rect">
            <a:avLst/>
          </a:prstGeom>
        </p:spPr>
        <p:txBody>
          <a:bodyPr>
            <a:noAutofit/>
          </a:bodyPr>
          <a:lstStyle/>
          <a:p>
            <a:pPr marL="0" indent="0" algn="just">
              <a:buNone/>
            </a:pP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AWS</a:t>
            </a:r>
            <a:r>
              <a:rPr lang="zh-CN" altLang="en-US" sz="1800" dirty="0">
                <a:solidFill>
                  <a:schemeClr val="tx1"/>
                </a:solidFill>
                <a:latin typeface="Times New Roman" panose="02020603050405020304" pitchFamily="18" charset="0"/>
                <a:cs typeface="Times New Roman" panose="02020603050405020304" pitchFamily="18" charset="0"/>
              </a:rPr>
              <a:t>基础设施层服务包括了计算服务、消息通信服务、网络通信服务和存储服务。一个应用的生命周期主要涵盖创建、部署、运行监控和卸载等几个阶段。右图显示了在一个应用中经常使用的各个</a:t>
            </a:r>
            <a:r>
              <a:rPr lang="en-US" altLang="zh-CN" sz="1800" dirty="0">
                <a:solidFill>
                  <a:schemeClr val="tx1"/>
                </a:solidFill>
                <a:latin typeface="Times New Roman" panose="02020603050405020304" pitchFamily="18" charset="0"/>
                <a:cs typeface="Times New Roman" panose="02020603050405020304" pitchFamily="18" charset="0"/>
              </a:rPr>
              <a:t>AWS</a:t>
            </a:r>
            <a:r>
              <a:rPr lang="zh-CN" altLang="en-US" sz="1800" dirty="0">
                <a:solidFill>
                  <a:schemeClr val="tx1"/>
                </a:solidFill>
                <a:latin typeface="Times New Roman" panose="02020603050405020304" pitchFamily="18" charset="0"/>
                <a:cs typeface="Times New Roman" panose="02020603050405020304" pitchFamily="18" charset="0"/>
              </a:rPr>
              <a:t>服务之间的关系。</a:t>
            </a:r>
          </a:p>
          <a:p>
            <a:pPr marL="0" indent="457200" algn="just">
              <a:buNone/>
            </a:pPr>
            <a:r>
              <a:rPr lang="zh-CN" altLang="en-US" sz="1800" dirty="0">
                <a:solidFill>
                  <a:schemeClr val="tx1"/>
                </a:solidFill>
                <a:latin typeface="Times New Roman" panose="02020603050405020304" pitchFamily="18" charset="0"/>
                <a:cs typeface="Times New Roman" panose="02020603050405020304" pitchFamily="18" charset="0"/>
              </a:rPr>
              <a:t>用户可以将应用部署在</a:t>
            </a:r>
            <a:r>
              <a:rPr lang="en-US" altLang="zh-CN" sz="1800" dirty="0">
                <a:solidFill>
                  <a:schemeClr val="tx1"/>
                </a:solidFill>
                <a:latin typeface="Times New Roman" panose="02020603050405020304" pitchFamily="18" charset="0"/>
                <a:cs typeface="Times New Roman" panose="02020603050405020304" pitchFamily="18" charset="0"/>
              </a:rPr>
              <a:t>EC2</a:t>
            </a:r>
            <a:r>
              <a:rPr lang="zh-CN" altLang="en-US" sz="1800" dirty="0">
                <a:solidFill>
                  <a:schemeClr val="tx1"/>
                </a:solidFill>
                <a:latin typeface="Times New Roman" panose="02020603050405020304" pitchFamily="18" charset="0"/>
                <a:cs typeface="Times New Roman" panose="02020603050405020304" pitchFamily="18" charset="0"/>
              </a:rPr>
              <a:t>上，通过控制器启动、停止和监控应用。计费服务负责对应用的计费。应用的数据存储在</a:t>
            </a:r>
            <a:r>
              <a:rPr lang="en-US" altLang="zh-CN" sz="1800" dirty="0">
                <a:solidFill>
                  <a:schemeClr val="tx1"/>
                </a:solidFill>
                <a:latin typeface="Times New Roman" panose="02020603050405020304" pitchFamily="18" charset="0"/>
                <a:cs typeface="Times New Roman" panose="02020603050405020304" pitchFamily="18" charset="0"/>
              </a:rPr>
              <a:t>EBS</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S3</a:t>
            </a:r>
            <a:r>
              <a:rPr lang="zh-CN" altLang="en-US" sz="1800" dirty="0">
                <a:solidFill>
                  <a:schemeClr val="tx1"/>
                </a:solidFill>
                <a:latin typeface="Times New Roman" panose="02020603050405020304" pitchFamily="18" charset="0"/>
                <a:cs typeface="Times New Roman" panose="02020603050405020304" pitchFamily="18" charset="0"/>
              </a:rPr>
              <a:t>或</a:t>
            </a:r>
            <a:r>
              <a:rPr lang="en-US" altLang="zh-CN" sz="1800" dirty="0" err="1">
                <a:solidFill>
                  <a:schemeClr val="tx1"/>
                </a:solidFill>
                <a:latin typeface="Times New Roman" panose="02020603050405020304" pitchFamily="18" charset="0"/>
                <a:cs typeface="Times New Roman" panose="02020603050405020304" pitchFamily="18" charset="0"/>
              </a:rPr>
              <a:t>SimpleDB</a:t>
            </a:r>
            <a:r>
              <a:rPr lang="zh-CN" altLang="en-US" sz="1800" dirty="0">
                <a:solidFill>
                  <a:schemeClr val="tx1"/>
                </a:solidFill>
                <a:latin typeface="Times New Roman" panose="02020603050405020304" pitchFamily="18" charset="0"/>
                <a:cs typeface="Times New Roman" panose="02020603050405020304" pitchFamily="18" charset="0"/>
              </a:rPr>
              <a:t>中。</a:t>
            </a:r>
            <a:r>
              <a:rPr lang="en-US" altLang="zh-CN" sz="1800" dirty="0">
                <a:solidFill>
                  <a:schemeClr val="tx1"/>
                </a:solidFill>
                <a:latin typeface="Times New Roman" panose="02020603050405020304" pitchFamily="18" charset="0"/>
                <a:cs typeface="Times New Roman" panose="02020603050405020304" pitchFamily="18" charset="0"/>
              </a:rPr>
              <a:t>Amazon</a:t>
            </a:r>
            <a:r>
              <a:rPr lang="zh-CN" altLang="en-US" sz="1800" dirty="0">
                <a:solidFill>
                  <a:schemeClr val="tx1"/>
                </a:solidFill>
                <a:latin typeface="Times New Roman" panose="02020603050405020304" pitchFamily="18" charset="0"/>
                <a:cs typeface="Times New Roman" panose="02020603050405020304" pitchFamily="18" charset="0"/>
              </a:rPr>
              <a:t>平台层服务不仅能够满足很多方面的</a:t>
            </a:r>
            <a:r>
              <a:rPr lang="en-US" altLang="zh-CN" sz="1800" dirty="0">
                <a:solidFill>
                  <a:schemeClr val="tx1"/>
                </a:solidFill>
                <a:latin typeface="Times New Roman" panose="02020603050405020304" pitchFamily="18" charset="0"/>
                <a:cs typeface="Times New Roman" panose="02020603050405020304" pitchFamily="18" charset="0"/>
              </a:rPr>
              <a:t>IT</a:t>
            </a:r>
            <a:r>
              <a:rPr lang="zh-CN" altLang="en-US" sz="1800" dirty="0">
                <a:solidFill>
                  <a:schemeClr val="tx1"/>
                </a:solidFill>
                <a:latin typeface="Times New Roman" panose="02020603050405020304" pitchFamily="18" charset="0"/>
                <a:cs typeface="Times New Roman" panose="02020603050405020304" pitchFamily="18" charset="0"/>
              </a:rPr>
              <a:t>资源需求，还提供了很多上层业务服务，包括电子商务支付、网络流量服务以及人力类服务等。</a:t>
            </a:r>
          </a:p>
        </p:txBody>
      </p:sp>
      <p:sp>
        <p:nvSpPr>
          <p:cNvPr id="9" name="Text Box 8"/>
          <p:cNvSpPr txBox="1">
            <a:spLocks noChangeArrowheads="1"/>
          </p:cNvSpPr>
          <p:nvPr/>
        </p:nvSpPr>
        <p:spPr bwMode="auto">
          <a:xfrm>
            <a:off x="7089775" y="5410994"/>
            <a:ext cx="41368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前面对</a:t>
            </a: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AWS</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的</a:t>
            </a: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12</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类</a:t>
            </a: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33</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种服务做了简单介绍。下面几节将分别介绍</a:t>
            </a: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EC2</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a:t>
            </a: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EBS</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a:t>
            </a: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S3</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a:t>
            </a:r>
            <a:r>
              <a:rPr lang="en-US" altLang="zh-CN" sz="1800" dirty="0" err="1">
                <a:solidFill>
                  <a:srgbClr val="E46C0A"/>
                </a:solidFill>
                <a:latin typeface="Times New Roman" panose="02020603050405020304" pitchFamily="18" charset="0"/>
                <a:ea typeface="微软雅黑" pitchFamily="34" charset="-122"/>
                <a:cs typeface="Times New Roman" panose="02020603050405020304" pitchFamily="18" charset="0"/>
              </a:rPr>
              <a:t>SimpleDB</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等几个底层关键产品。</a:t>
            </a: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89616" y="5629432"/>
            <a:ext cx="924109" cy="634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对象 11"/>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37375" y="1143794"/>
            <a:ext cx="412831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8" name="文本框 7"/>
          <p:cNvSpPr txBox="1"/>
          <p:nvPr/>
        </p:nvSpPr>
        <p:spPr>
          <a:xfrm>
            <a:off x="631223" y="1594275"/>
            <a:ext cx="3364575"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常用</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之间的关系</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1" name="组合 10"/>
          <p:cNvGrpSpPr/>
          <p:nvPr/>
        </p:nvGrpSpPr>
        <p:grpSpPr>
          <a:xfrm>
            <a:off x="131974" y="-1"/>
            <a:ext cx="11520000" cy="1016152"/>
            <a:chOff x="131974" y="-1"/>
            <a:chExt cx="11520000" cy="1016152"/>
          </a:xfrm>
        </p:grpSpPr>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3" name="矩形 12"/>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2022836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1947" y="3582195"/>
            <a:ext cx="11757027" cy="30478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3"/>
          <p:cNvSpPr>
            <a:spLocks noGrp="1"/>
          </p:cNvSpPr>
          <p:nvPr>
            <p:ph idx="4294967295"/>
          </p:nvPr>
        </p:nvSpPr>
        <p:spPr>
          <a:xfrm>
            <a:off x="631223" y="3505913"/>
            <a:ext cx="11280775" cy="3200400"/>
          </a:xfrm>
          <a:prstGeom prst="rect">
            <a:avLst/>
          </a:prstGeom>
        </p:spPr>
        <p:txBody>
          <a:bodyPr>
            <a:normAutofit fontScale="92500" lnSpcReduction="10000"/>
          </a:bodyPr>
          <a:lstStyle/>
          <a:p>
            <a:pPr algn="just"/>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EC2</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提供了一种基于</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Xen</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的可信及可伸缩的虚拟计算环境，用户可根据业务需要租用不同配置的虚拟机，并在其上运行标准或自定义的镜像文件。</a:t>
            </a:r>
          </a:p>
          <a:p>
            <a:pPr algn="just"/>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EC2</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支持动态且自动地扩展</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收缩计算资源，获取与启动实例均在分钟级别，同时，</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EC2 </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还提供了弹性负载均衡机制。</a:t>
            </a:r>
          </a:p>
          <a:p>
            <a:pPr algn="just"/>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EC2</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上部署并发布服务的基本单元为</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Amazon Machine Image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AMI</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，以</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S3</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对象方式存储）。</a:t>
            </a:r>
          </a:p>
          <a:p>
            <a:pPr algn="just"/>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EC2</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可与其他</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AWS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有机结合起来使用，从而为用户带来更大的价值。</a:t>
            </a:r>
          </a:p>
          <a:p>
            <a:pPr algn="just"/>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可靠性必然是用户使用</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EC2</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所需考虑的一个重要方面。</a:t>
            </a:r>
          </a:p>
          <a:p>
            <a:pPr algn="just"/>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EC2 Region</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是地理上隔离的，处于不同的地区或国家，目前</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EC2</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有</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8</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个独立的地区（</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Region</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6" name="直接连接符 5"/>
          <p:cNvCxnSpPr/>
          <p:nvPr/>
        </p:nvCxnSpPr>
        <p:spPr>
          <a:xfrm>
            <a:off x="460375" y="3246488"/>
            <a:ext cx="112776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36575" y="2161386"/>
            <a:ext cx="11048998" cy="646331"/>
          </a:xfrm>
          <a:prstGeom prst="rect">
            <a:avLst/>
          </a:prstGeom>
        </p:spPr>
        <p:txBody>
          <a:bodyPr wrap="square">
            <a:spAutoFit/>
          </a:bodyPr>
          <a:lstStyle/>
          <a:p>
            <a:pPr indent="457200" algn="just">
              <a:spcBef>
                <a:spcPct val="50000"/>
              </a:spcBef>
            </a:pPr>
            <a:r>
              <a:rPr lang="en-US" altLang="zh-CN" sz="1800" dirty="0">
                <a:latin typeface="Times New Roman" panose="02020603050405020304" pitchFamily="18" charset="0"/>
                <a:cs typeface="Times New Roman" panose="02020603050405020304" pitchFamily="18" charset="0"/>
              </a:rPr>
              <a:t>2006</a:t>
            </a:r>
            <a:r>
              <a:rPr lang="zh-CN" altLang="en-US" sz="1800" dirty="0">
                <a:latin typeface="Times New Roman" panose="02020603050405020304" pitchFamily="18" charset="0"/>
                <a:cs typeface="Times New Roman" panose="02020603050405020304" pitchFamily="18" charset="0"/>
              </a:rPr>
              <a:t>年</a:t>
            </a:r>
            <a:r>
              <a:rPr lang="en-US" altLang="zh-CN" sz="1800" dirty="0">
                <a:latin typeface="Times New Roman" panose="02020603050405020304" pitchFamily="18" charset="0"/>
                <a:cs typeface="Times New Roman" panose="02020603050405020304" pitchFamily="18" charset="0"/>
              </a:rPr>
              <a:t>8</a:t>
            </a:r>
            <a:r>
              <a:rPr lang="zh-CN" altLang="en-US" sz="1800" dirty="0">
                <a:latin typeface="Times New Roman" panose="02020603050405020304" pitchFamily="18" charset="0"/>
                <a:cs typeface="Times New Roman" panose="02020603050405020304" pitchFamily="18" charset="0"/>
              </a:rPr>
              <a:t>月，</a:t>
            </a:r>
            <a:r>
              <a:rPr lang="en-US" altLang="zh-CN" sz="1800" dirty="0">
                <a:latin typeface="Times New Roman" panose="02020603050405020304" pitchFamily="18" charset="0"/>
                <a:cs typeface="Times New Roman" panose="02020603050405020304" pitchFamily="18" charset="0"/>
              </a:rPr>
              <a:t>Amazon </a:t>
            </a:r>
            <a:r>
              <a:rPr lang="zh-CN" altLang="en-US" sz="1800" dirty="0">
                <a:latin typeface="Times New Roman" panose="02020603050405020304" pitchFamily="18" charset="0"/>
                <a:cs typeface="Times New Roman" panose="02020603050405020304" pitchFamily="18" charset="0"/>
              </a:rPr>
              <a:t>发布了</a:t>
            </a:r>
            <a:r>
              <a:rPr lang="en-US" altLang="zh-CN" sz="1800" dirty="0">
                <a:latin typeface="Times New Roman" panose="02020603050405020304" pitchFamily="18" charset="0"/>
                <a:cs typeface="Times New Roman" panose="02020603050405020304" pitchFamily="18" charset="0"/>
              </a:rPr>
              <a:t>Amazon EC2 Beta</a:t>
            </a:r>
            <a:r>
              <a:rPr lang="zh-CN" altLang="en-US" sz="1800" dirty="0">
                <a:latin typeface="Times New Roman" panose="02020603050405020304" pitchFamily="18" charset="0"/>
                <a:cs typeface="Times New Roman" panose="02020603050405020304" pitchFamily="18" charset="0"/>
              </a:rPr>
              <a:t>版， </a:t>
            </a:r>
            <a:r>
              <a:rPr lang="en-US" altLang="zh-CN" sz="1800" dirty="0">
                <a:latin typeface="Times New Roman" panose="02020603050405020304" pitchFamily="18" charset="0"/>
                <a:cs typeface="Times New Roman" panose="02020603050405020304" pitchFamily="18" charset="0"/>
              </a:rPr>
              <a:t>Amazon EC2</a:t>
            </a:r>
            <a:r>
              <a:rPr lang="zh-CN" altLang="en-US" sz="1800" dirty="0">
                <a:latin typeface="Times New Roman" panose="02020603050405020304" pitchFamily="18" charset="0"/>
                <a:cs typeface="Times New Roman" panose="02020603050405020304" pitchFamily="18" charset="0"/>
              </a:rPr>
              <a:t>是一个</a:t>
            </a:r>
            <a:r>
              <a:rPr lang="en-US" altLang="zh-CN" sz="1800" dirty="0">
                <a:latin typeface="Times New Roman" panose="02020603050405020304" pitchFamily="18" charset="0"/>
                <a:cs typeface="Times New Roman" panose="02020603050405020304" pitchFamily="18" charset="0"/>
              </a:rPr>
              <a:t>IaaS</a:t>
            </a:r>
            <a:r>
              <a:rPr lang="zh-CN" altLang="en-US" sz="1800" dirty="0">
                <a:latin typeface="Times New Roman" panose="02020603050405020304" pitchFamily="18" charset="0"/>
                <a:cs typeface="Times New Roman" panose="02020603050405020304" pitchFamily="18" charset="0"/>
              </a:rPr>
              <a:t>平台，它允许用户请求具有各种资源（</a:t>
            </a:r>
            <a:r>
              <a:rPr lang="en-US" altLang="zh-CN" sz="1800" dirty="0">
                <a:latin typeface="Times New Roman" panose="02020603050405020304" pitchFamily="18" charset="0"/>
                <a:cs typeface="Times New Roman" panose="02020603050405020304" pitchFamily="18" charset="0"/>
              </a:rPr>
              <a:t>CPU</a:t>
            </a:r>
            <a:r>
              <a:rPr lang="zh-CN" altLang="en-US" sz="1800" dirty="0">
                <a:latin typeface="Times New Roman" panose="02020603050405020304" pitchFamily="18" charset="0"/>
                <a:cs typeface="Times New Roman" panose="02020603050405020304" pitchFamily="18" charset="0"/>
              </a:rPr>
              <a:t>、磁盘、内存等）的虚拟主机，并按照使用的时间付费，其他事情全部交给</a:t>
            </a:r>
            <a:r>
              <a:rPr lang="en-US" altLang="zh-CN" sz="1800" dirty="0">
                <a:latin typeface="Times New Roman" panose="02020603050405020304" pitchFamily="18" charset="0"/>
                <a:cs typeface="Times New Roman" panose="02020603050405020304" pitchFamily="18" charset="0"/>
              </a:rPr>
              <a:t>Amazon</a:t>
            </a:r>
            <a:r>
              <a:rPr lang="zh-CN" altLang="en-US" sz="1800" dirty="0">
                <a:latin typeface="Times New Roman" panose="02020603050405020304" pitchFamily="18" charset="0"/>
                <a:cs typeface="Times New Roman" panose="02020603050405020304" pitchFamily="18" charset="0"/>
              </a:rPr>
              <a:t>处理。</a:t>
            </a:r>
          </a:p>
        </p:txBody>
      </p:sp>
      <p:cxnSp>
        <p:nvCxnSpPr>
          <p:cNvPr id="15" name="直接连接符 14"/>
          <p:cNvCxnSpPr/>
          <p:nvPr/>
        </p:nvCxnSpPr>
        <p:spPr>
          <a:xfrm>
            <a:off x="536575" y="6782594"/>
            <a:ext cx="112014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364" y="2820194"/>
            <a:ext cx="2954111" cy="656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本框 8"/>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11" name="文本框 10"/>
          <p:cNvSpPr txBox="1"/>
          <p:nvPr/>
        </p:nvSpPr>
        <p:spPr>
          <a:xfrm>
            <a:off x="631223" y="1594275"/>
            <a:ext cx="2284600"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Amazon EC2</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2" name="组合 11"/>
          <p:cNvGrpSpPr/>
          <p:nvPr/>
        </p:nvGrpSpPr>
        <p:grpSpPr>
          <a:xfrm>
            <a:off x="131974" y="-1"/>
            <a:ext cx="11520000" cy="1016152"/>
            <a:chOff x="131974" y="-1"/>
            <a:chExt cx="11520000" cy="1016152"/>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7" name="矩形 16"/>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478581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3"/>
          <p:cNvSpPr>
            <a:spLocks noGrp="1"/>
          </p:cNvSpPr>
          <p:nvPr>
            <p:ph idx="4294967295"/>
          </p:nvPr>
        </p:nvSpPr>
        <p:spPr>
          <a:xfrm>
            <a:off x="896762" y="2096088"/>
            <a:ext cx="6262158" cy="463550"/>
          </a:xfrm>
          <a:prstGeom prst="rect">
            <a:avLst/>
          </a:prstGeom>
          <a:noFill/>
          <a:ln w="57150">
            <a:noFill/>
          </a:ln>
        </p:spPr>
        <p:style>
          <a:lnRef idx="2">
            <a:schemeClr val="accent3"/>
          </a:lnRef>
          <a:fillRef idx="1">
            <a:schemeClr val="lt1"/>
          </a:fillRef>
          <a:effectRef idx="0">
            <a:schemeClr val="accent3"/>
          </a:effectRef>
          <a:fontRef idx="minor">
            <a:schemeClr val="dk1"/>
          </a:fontRef>
        </p:style>
        <p:txBody>
          <a:bodyPr>
            <a:noAutofit/>
          </a:bodyPr>
          <a:lstStyle/>
          <a:p>
            <a:pPr marL="0" indent="0">
              <a:buNone/>
            </a:pPr>
            <a:r>
              <a:rPr lang="en-US" altLang="zh-CN" sz="1800" dirty="0">
                <a:solidFill>
                  <a:schemeClr val="tx1"/>
                </a:solidFill>
                <a:latin typeface="Times New Roman" panose="02020603050405020304" pitchFamily="18" charset="0"/>
                <a:cs typeface="Times New Roman" panose="02020603050405020304" pitchFamily="18" charset="0"/>
              </a:rPr>
              <a:t> EC2</a:t>
            </a:r>
            <a:r>
              <a:rPr lang="zh-CN" altLang="en-US" sz="1800" dirty="0">
                <a:solidFill>
                  <a:schemeClr val="tx1"/>
                </a:solidFill>
                <a:latin typeface="Times New Roman" panose="02020603050405020304" pitchFamily="18" charset="0"/>
                <a:cs typeface="Times New Roman" panose="02020603050405020304" pitchFamily="18" charset="0"/>
              </a:rPr>
              <a:t>具有如下</a:t>
            </a:r>
            <a:r>
              <a:rPr lang="zh-CN" altLang="en-US" sz="1800" b="1" dirty="0">
                <a:solidFill>
                  <a:srgbClr val="FF0000"/>
                </a:solidFill>
                <a:latin typeface="Times New Roman" panose="02020603050405020304" pitchFamily="18" charset="0"/>
                <a:cs typeface="Times New Roman" panose="02020603050405020304" pitchFamily="18" charset="0"/>
              </a:rPr>
              <a:t>特点</a:t>
            </a:r>
            <a:r>
              <a:rPr lang="zh-CN" altLang="en-US" sz="1800" dirty="0">
                <a:solidFill>
                  <a:schemeClr val="tx1"/>
                </a:solidFill>
                <a:latin typeface="Times New Roman" panose="02020603050405020304" pitchFamily="18" charset="0"/>
                <a:cs typeface="Times New Roman" panose="02020603050405020304" pitchFamily="18" charset="0"/>
              </a:rPr>
              <a:t>，现在已成为弹性计算服务的事实标准。</a:t>
            </a:r>
          </a:p>
        </p:txBody>
      </p:sp>
      <p:cxnSp>
        <p:nvCxnSpPr>
          <p:cNvPr id="9" name="直接连接符 8"/>
          <p:cNvCxnSpPr/>
          <p:nvPr/>
        </p:nvCxnSpPr>
        <p:spPr>
          <a:xfrm>
            <a:off x="765175" y="2591594"/>
            <a:ext cx="10641581"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917575" y="2691130"/>
            <a:ext cx="9525002" cy="4038973"/>
            <a:chOff x="1069973" y="1814948"/>
            <a:chExt cx="10287002" cy="4891819"/>
          </a:xfrm>
        </p:grpSpPr>
        <p:grpSp>
          <p:nvGrpSpPr>
            <p:cNvPr id="10" name="组合 9"/>
            <p:cNvGrpSpPr/>
            <p:nvPr/>
          </p:nvGrpSpPr>
          <p:grpSpPr>
            <a:xfrm>
              <a:off x="1069973" y="1814948"/>
              <a:ext cx="533607" cy="534323"/>
              <a:chOff x="6242320" y="1167281"/>
              <a:chExt cx="533329" cy="534324"/>
            </a:xfrm>
          </p:grpSpPr>
          <p:sp>
            <p:nvSpPr>
              <p:cNvPr id="13" name="TextBox 6"/>
              <p:cNvSpPr txBox="1"/>
              <p:nvPr/>
            </p:nvSpPr>
            <p:spPr>
              <a:xfrm>
                <a:off x="6327224" y="1167281"/>
                <a:ext cx="448425" cy="369333"/>
              </a:xfrm>
              <a:prstGeom prst="rect">
                <a:avLst/>
              </a:prstGeom>
              <a:noFill/>
            </p:spPr>
            <p:txBody>
              <a:bodyPr vert="horz" wrap="square" lIns="0" tIns="0" rIns="0" bIns="0" rtlCol="0" anchor="ctr">
                <a:spAutoFit/>
              </a:bodyPr>
              <a:lstStyle/>
              <a:p>
                <a:pPr algn="l"/>
                <a:r>
                  <a:rPr lang="en-US" altLang="zh-CN" dirty="0">
                    <a:solidFill>
                      <a:srgbClr val="FF9933"/>
                    </a:solidFill>
                    <a:latin typeface="Impact" pitchFamily="34" charset="0"/>
                    <a:ea typeface="微软雅黑" pitchFamily="34" charset="-122"/>
                  </a:rPr>
                  <a:t>01</a:t>
                </a:r>
                <a:endParaRPr lang="zh-CN" altLang="en-US" dirty="0">
                  <a:solidFill>
                    <a:srgbClr val="FF9933"/>
                  </a:solidFill>
                  <a:latin typeface="微软雅黑" pitchFamily="34" charset="-122"/>
                  <a:ea typeface="微软雅黑" pitchFamily="34" charset="-122"/>
                </a:endParaRPr>
              </a:p>
            </p:txBody>
          </p:sp>
          <p:sp>
            <p:nvSpPr>
              <p:cNvPr id="15" name="文本框 22"/>
              <p:cNvSpPr txBox="1"/>
              <p:nvPr/>
            </p:nvSpPr>
            <p:spPr>
              <a:xfrm>
                <a:off x="6242320" y="1516939"/>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16" name="组合 15"/>
            <p:cNvGrpSpPr/>
            <p:nvPr/>
          </p:nvGrpSpPr>
          <p:grpSpPr>
            <a:xfrm>
              <a:off x="1069973" y="2478587"/>
              <a:ext cx="533607" cy="539429"/>
              <a:chOff x="6242320" y="2434788"/>
              <a:chExt cx="533329" cy="539429"/>
            </a:xfrm>
          </p:grpSpPr>
          <p:sp>
            <p:nvSpPr>
              <p:cNvPr id="17" name="TextBox 6"/>
              <p:cNvSpPr txBox="1"/>
              <p:nvPr/>
            </p:nvSpPr>
            <p:spPr>
              <a:xfrm>
                <a:off x="6327224" y="2434788"/>
                <a:ext cx="448425" cy="369332"/>
              </a:xfrm>
              <a:prstGeom prst="rect">
                <a:avLst/>
              </a:prstGeom>
              <a:noFill/>
            </p:spPr>
            <p:txBody>
              <a:bodyPr vert="horz" wrap="square" lIns="0" tIns="0" rIns="0" bIns="0" rtlCol="0" anchor="ctr">
                <a:spAutoFit/>
              </a:bodyPr>
              <a:lstStyle/>
              <a:p>
                <a:pPr algn="l"/>
                <a:r>
                  <a:rPr lang="en-US" altLang="zh-CN" dirty="0">
                    <a:solidFill>
                      <a:srgbClr val="01ACBE"/>
                    </a:solidFill>
                    <a:latin typeface="Impact" pitchFamily="34" charset="0"/>
                    <a:ea typeface="微软雅黑" pitchFamily="34" charset="-122"/>
                  </a:rPr>
                  <a:t>02</a:t>
                </a:r>
                <a:endParaRPr lang="zh-CN" altLang="en-US" dirty="0">
                  <a:solidFill>
                    <a:srgbClr val="01ACBE"/>
                  </a:solidFill>
                  <a:latin typeface="微软雅黑" pitchFamily="34" charset="-122"/>
                  <a:ea typeface="微软雅黑" pitchFamily="34" charset="-122"/>
                </a:endParaRPr>
              </a:p>
            </p:txBody>
          </p:sp>
          <p:sp>
            <p:nvSpPr>
              <p:cNvPr id="18" name="文本框 23"/>
              <p:cNvSpPr txBox="1"/>
              <p:nvPr/>
            </p:nvSpPr>
            <p:spPr>
              <a:xfrm>
                <a:off x="6242320" y="2789551"/>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19" name="组合 18"/>
            <p:cNvGrpSpPr/>
            <p:nvPr/>
          </p:nvGrpSpPr>
          <p:grpSpPr>
            <a:xfrm>
              <a:off x="1069973" y="3186549"/>
              <a:ext cx="533607" cy="528161"/>
              <a:chOff x="6242320" y="3702294"/>
              <a:chExt cx="533329" cy="528161"/>
            </a:xfrm>
          </p:grpSpPr>
          <p:sp>
            <p:nvSpPr>
              <p:cNvPr id="20" name="TextBox 6"/>
              <p:cNvSpPr txBox="1"/>
              <p:nvPr/>
            </p:nvSpPr>
            <p:spPr>
              <a:xfrm>
                <a:off x="6327224" y="3702294"/>
                <a:ext cx="448425" cy="369332"/>
              </a:xfrm>
              <a:prstGeom prst="rect">
                <a:avLst/>
              </a:prstGeom>
              <a:noFill/>
            </p:spPr>
            <p:txBody>
              <a:bodyPr vert="horz" wrap="square" lIns="0" tIns="0" rIns="0" bIns="0" rtlCol="0" anchor="ctr">
                <a:spAutoFit/>
              </a:bodyPr>
              <a:lstStyle/>
              <a:p>
                <a:pPr algn="l"/>
                <a:r>
                  <a:rPr lang="en-US" altLang="zh-CN" dirty="0">
                    <a:solidFill>
                      <a:srgbClr val="C00000"/>
                    </a:solidFill>
                    <a:latin typeface="Impact" pitchFamily="34" charset="0"/>
                    <a:ea typeface="微软雅黑" pitchFamily="34" charset="-122"/>
                  </a:rPr>
                  <a:t>03</a:t>
                </a:r>
                <a:endParaRPr lang="zh-CN" altLang="en-US" dirty="0">
                  <a:solidFill>
                    <a:srgbClr val="C00000"/>
                  </a:solidFill>
                  <a:latin typeface="微软雅黑" pitchFamily="34" charset="-122"/>
                  <a:ea typeface="微软雅黑" pitchFamily="34" charset="-122"/>
                </a:endParaRPr>
              </a:p>
            </p:txBody>
          </p:sp>
          <p:sp>
            <p:nvSpPr>
              <p:cNvPr id="21" name="文本框 24"/>
              <p:cNvSpPr txBox="1"/>
              <p:nvPr/>
            </p:nvSpPr>
            <p:spPr>
              <a:xfrm>
                <a:off x="6242320" y="4045789"/>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22" name="组合 21"/>
            <p:cNvGrpSpPr/>
            <p:nvPr/>
          </p:nvGrpSpPr>
          <p:grpSpPr>
            <a:xfrm>
              <a:off x="1069976" y="3872723"/>
              <a:ext cx="525479" cy="516893"/>
              <a:chOff x="6250444" y="4969800"/>
              <a:chExt cx="525205" cy="516893"/>
            </a:xfrm>
          </p:grpSpPr>
          <p:sp>
            <p:nvSpPr>
              <p:cNvPr id="23" name="TextBox 6"/>
              <p:cNvSpPr txBox="1"/>
              <p:nvPr/>
            </p:nvSpPr>
            <p:spPr>
              <a:xfrm>
                <a:off x="6327224" y="4969800"/>
                <a:ext cx="448425" cy="369332"/>
              </a:xfrm>
              <a:prstGeom prst="rect">
                <a:avLst/>
              </a:prstGeom>
              <a:noFill/>
            </p:spPr>
            <p:txBody>
              <a:bodyPr vert="horz" wrap="square" lIns="0" tIns="0" rIns="0" bIns="0" rtlCol="0" anchor="ctr">
                <a:spAutoFit/>
              </a:bodyPr>
              <a:lstStyle/>
              <a:p>
                <a:pPr algn="l"/>
                <a:r>
                  <a:rPr lang="en-US" altLang="zh-CN" dirty="0">
                    <a:solidFill>
                      <a:srgbClr val="960096"/>
                    </a:solidFill>
                    <a:latin typeface="Impact" pitchFamily="34" charset="0"/>
                    <a:ea typeface="微软雅黑" pitchFamily="34" charset="-122"/>
                  </a:rPr>
                  <a:t>04</a:t>
                </a:r>
                <a:endParaRPr lang="zh-CN" altLang="en-US" dirty="0">
                  <a:solidFill>
                    <a:srgbClr val="960096"/>
                  </a:solidFill>
                  <a:latin typeface="微软雅黑" pitchFamily="34" charset="-122"/>
                  <a:ea typeface="微软雅黑" pitchFamily="34" charset="-122"/>
                </a:endParaRPr>
              </a:p>
            </p:txBody>
          </p:sp>
          <p:sp>
            <p:nvSpPr>
              <p:cNvPr id="24" name="文本框 25"/>
              <p:cNvSpPr txBox="1"/>
              <p:nvPr/>
            </p:nvSpPr>
            <p:spPr>
              <a:xfrm>
                <a:off x="6250444" y="5302027"/>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25" name="组合 24"/>
            <p:cNvGrpSpPr/>
            <p:nvPr/>
          </p:nvGrpSpPr>
          <p:grpSpPr>
            <a:xfrm>
              <a:off x="1154925" y="2362995"/>
              <a:ext cx="9668650" cy="108668"/>
              <a:chOff x="6327224" y="1896619"/>
              <a:chExt cx="2624395" cy="933"/>
            </a:xfrm>
          </p:grpSpPr>
          <p:cxnSp>
            <p:nvCxnSpPr>
              <p:cNvPr id="26" name="直接连接符 25"/>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文本框 44"/>
            <p:cNvSpPr txBox="1"/>
            <p:nvPr/>
          </p:nvSpPr>
          <p:spPr>
            <a:xfrm>
              <a:off x="1914469" y="1905898"/>
              <a:ext cx="9442506" cy="398237"/>
            </a:xfrm>
            <a:prstGeom prst="rect">
              <a:avLst/>
            </a:prstGeom>
            <a:noFill/>
          </p:spPr>
          <p:txBody>
            <a:bodyPr wrap="square" rtlCol="0">
              <a:spAutoFit/>
            </a:bodyPr>
            <a:lstStyle/>
            <a:p>
              <a:pPr>
                <a:lnSpc>
                  <a:spcPct val="120000"/>
                </a:lnSpc>
              </a:pPr>
              <a:r>
                <a:rPr lang="zh-CN" altLang="en-US" sz="1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弹性： </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用户可在分钟级别增减</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EC2</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的容量，并同时操作多达上千个实例。</a:t>
              </a:r>
            </a:p>
          </p:txBody>
        </p:sp>
        <p:sp>
          <p:nvSpPr>
            <p:cNvPr id="29" name="文本框 45"/>
            <p:cNvSpPr txBox="1"/>
            <p:nvPr/>
          </p:nvSpPr>
          <p:spPr>
            <a:xfrm>
              <a:off x="1914469" y="2571562"/>
              <a:ext cx="7880406" cy="398237"/>
            </a:xfrm>
            <a:prstGeom prst="rect">
              <a:avLst/>
            </a:prstGeom>
            <a:noFill/>
          </p:spPr>
          <p:txBody>
            <a:bodyPr wrap="square" rtlCol="0">
              <a:spAutoFit/>
            </a:bodyPr>
            <a:lstStyle/>
            <a:p>
              <a:pPr>
                <a:lnSpc>
                  <a:spcPct val="120000"/>
                </a:lnSpc>
              </a:pPr>
              <a:r>
                <a:rPr lang="zh-CN" altLang="en-US" sz="1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完全可控： </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用户对自己的</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EC2</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实例具有完全控制权。</a:t>
              </a:r>
            </a:p>
          </p:txBody>
        </p:sp>
        <p:sp>
          <p:nvSpPr>
            <p:cNvPr id="30" name="文本框 46"/>
            <p:cNvSpPr txBox="1"/>
            <p:nvPr/>
          </p:nvSpPr>
          <p:spPr>
            <a:xfrm>
              <a:off x="1914469" y="3217592"/>
              <a:ext cx="6775506" cy="398237"/>
            </a:xfrm>
            <a:prstGeom prst="rect">
              <a:avLst/>
            </a:prstGeom>
            <a:noFill/>
          </p:spPr>
          <p:txBody>
            <a:bodyPr wrap="square" rtlCol="0">
              <a:spAutoFit/>
            </a:bodyPr>
            <a:lstStyle/>
            <a:p>
              <a:pPr>
                <a:lnSpc>
                  <a:spcPct val="120000"/>
                </a:lnSpc>
              </a:pPr>
              <a:r>
                <a:rPr lang="zh-CN" altLang="en-US" sz="1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灵活性： </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用户可以选择多种实例类型、操作系统及软件包。</a:t>
              </a:r>
            </a:p>
          </p:txBody>
        </p:sp>
        <p:sp>
          <p:nvSpPr>
            <p:cNvPr id="31" name="文本框 47"/>
            <p:cNvSpPr txBox="1"/>
            <p:nvPr/>
          </p:nvSpPr>
          <p:spPr>
            <a:xfrm>
              <a:off x="1914469" y="3815664"/>
              <a:ext cx="9213906" cy="738075"/>
            </a:xfrm>
            <a:prstGeom prst="rect">
              <a:avLst/>
            </a:prstGeom>
            <a:noFill/>
          </p:spPr>
          <p:txBody>
            <a:bodyPr wrap="square" rtlCol="0">
              <a:spAutoFit/>
            </a:bodyPr>
            <a:lstStyle/>
            <a:p>
              <a:pPr>
                <a:lnSpc>
                  <a:spcPct val="120000"/>
                </a:lnSpc>
              </a:pPr>
              <a:r>
                <a:rPr lang="zh-CN" altLang="en-US" sz="1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与其他</a:t>
              </a:r>
              <a:r>
                <a:rPr lang="en-US" altLang="zh-CN" sz="1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AWS </a:t>
              </a:r>
              <a:r>
                <a:rPr lang="zh-CN" altLang="en-US" sz="1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集成： </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EC2 </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S3</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RDS</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a:t>
              </a:r>
              <a:r>
                <a:rPr lang="en-US" altLang="zh-CN" sz="1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SimpleDB</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及</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SQS</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结合使用可提供跨大范围应用的计算、查询处理及存储的完全解决方案。</a:t>
              </a:r>
            </a:p>
          </p:txBody>
        </p:sp>
        <p:grpSp>
          <p:nvGrpSpPr>
            <p:cNvPr id="32" name="组合 31"/>
            <p:cNvGrpSpPr/>
            <p:nvPr/>
          </p:nvGrpSpPr>
          <p:grpSpPr>
            <a:xfrm>
              <a:off x="1154925" y="3048794"/>
              <a:ext cx="9668650" cy="76200"/>
              <a:chOff x="6327224" y="1896619"/>
              <a:chExt cx="2624395" cy="933"/>
            </a:xfrm>
          </p:grpSpPr>
          <p:cxnSp>
            <p:nvCxnSpPr>
              <p:cNvPr id="33" name="直接连接符 32"/>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1154953" y="3734595"/>
              <a:ext cx="9668622" cy="76573"/>
              <a:chOff x="6327224" y="1896619"/>
              <a:chExt cx="2624395" cy="933"/>
            </a:xfrm>
          </p:grpSpPr>
          <p:cxnSp>
            <p:nvCxnSpPr>
              <p:cNvPr id="36" name="直接连接符 35"/>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1154925" y="4572794"/>
              <a:ext cx="9668650" cy="614410"/>
              <a:chOff x="6327224" y="1896619"/>
              <a:chExt cx="2624395" cy="933"/>
            </a:xfrm>
          </p:grpSpPr>
          <p:cxnSp>
            <p:nvCxnSpPr>
              <p:cNvPr id="39" name="直接连接符 38"/>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1069976" y="4634349"/>
              <a:ext cx="525479" cy="516893"/>
              <a:chOff x="6250444" y="4969800"/>
              <a:chExt cx="525205" cy="516893"/>
            </a:xfrm>
          </p:grpSpPr>
          <p:sp>
            <p:nvSpPr>
              <p:cNvPr id="42" name="TextBox 6"/>
              <p:cNvSpPr txBox="1"/>
              <p:nvPr/>
            </p:nvSpPr>
            <p:spPr>
              <a:xfrm>
                <a:off x="6327224" y="4969800"/>
                <a:ext cx="448425" cy="369332"/>
              </a:xfrm>
              <a:prstGeom prst="rect">
                <a:avLst/>
              </a:prstGeom>
              <a:noFill/>
            </p:spPr>
            <p:txBody>
              <a:bodyPr vert="horz" wrap="square" lIns="0" tIns="0" rIns="0" bIns="0" rtlCol="0" anchor="ctr">
                <a:spAutoFit/>
              </a:bodyPr>
              <a:lstStyle/>
              <a:p>
                <a:pPr algn="l"/>
                <a:r>
                  <a:rPr lang="en-US" altLang="zh-CN" dirty="0">
                    <a:solidFill>
                      <a:srgbClr val="00B050"/>
                    </a:solidFill>
                    <a:latin typeface="Impact" pitchFamily="34" charset="0"/>
                    <a:ea typeface="微软雅黑" pitchFamily="34" charset="-122"/>
                  </a:rPr>
                  <a:t>05</a:t>
                </a:r>
                <a:endParaRPr lang="zh-CN" altLang="en-US" dirty="0">
                  <a:solidFill>
                    <a:srgbClr val="00B050"/>
                  </a:solidFill>
                  <a:latin typeface="微软雅黑" pitchFamily="34" charset="-122"/>
                  <a:ea typeface="微软雅黑" pitchFamily="34" charset="-122"/>
                </a:endParaRPr>
              </a:p>
            </p:txBody>
          </p:sp>
          <p:sp>
            <p:nvSpPr>
              <p:cNvPr id="43" name="文本框 25"/>
              <p:cNvSpPr txBox="1"/>
              <p:nvPr/>
            </p:nvSpPr>
            <p:spPr>
              <a:xfrm>
                <a:off x="6250444" y="5302027"/>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44" name="文本框 47"/>
            <p:cNvSpPr txBox="1"/>
            <p:nvPr/>
          </p:nvSpPr>
          <p:spPr>
            <a:xfrm>
              <a:off x="1914469" y="4704684"/>
              <a:ext cx="9442506" cy="398237"/>
            </a:xfrm>
            <a:prstGeom prst="rect">
              <a:avLst/>
            </a:prstGeom>
            <a:noFill/>
          </p:spPr>
          <p:txBody>
            <a:bodyPr wrap="square" rtlCol="0">
              <a:spAutoFit/>
            </a:bodyPr>
            <a:lstStyle/>
            <a:p>
              <a:pPr>
                <a:lnSpc>
                  <a:spcPct val="120000"/>
                </a:lnSpc>
              </a:pPr>
              <a:r>
                <a:rPr lang="zh-CN" altLang="en-US" sz="1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可靠性： </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EC2</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提供了高可靠的计算环境，后备实例可迅速且预知性地替换故障实例。</a:t>
              </a:r>
            </a:p>
          </p:txBody>
        </p:sp>
        <p:grpSp>
          <p:nvGrpSpPr>
            <p:cNvPr id="48" name="组合 47"/>
            <p:cNvGrpSpPr/>
            <p:nvPr/>
          </p:nvGrpSpPr>
          <p:grpSpPr>
            <a:xfrm>
              <a:off x="1154953" y="5182394"/>
              <a:ext cx="9668622" cy="76573"/>
              <a:chOff x="6327224" y="1896619"/>
              <a:chExt cx="2624395" cy="933"/>
            </a:xfrm>
          </p:grpSpPr>
          <p:cxnSp>
            <p:nvCxnSpPr>
              <p:cNvPr id="49" name="直接连接符 48"/>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1069976" y="5396349"/>
              <a:ext cx="525479" cy="516893"/>
              <a:chOff x="6250444" y="4969800"/>
              <a:chExt cx="525205" cy="516893"/>
            </a:xfrm>
          </p:grpSpPr>
          <p:sp>
            <p:nvSpPr>
              <p:cNvPr id="52" name="TextBox 6"/>
              <p:cNvSpPr txBox="1"/>
              <p:nvPr/>
            </p:nvSpPr>
            <p:spPr>
              <a:xfrm>
                <a:off x="6327224" y="4969800"/>
                <a:ext cx="448425" cy="369332"/>
              </a:xfrm>
              <a:prstGeom prst="rect">
                <a:avLst/>
              </a:prstGeom>
              <a:noFill/>
            </p:spPr>
            <p:txBody>
              <a:bodyPr vert="horz" wrap="square" lIns="0" tIns="0" rIns="0" bIns="0" rtlCol="0" anchor="ctr">
                <a:spAutoFit/>
              </a:bodyPr>
              <a:lstStyle/>
              <a:p>
                <a:pPr algn="l"/>
                <a:r>
                  <a:rPr lang="en-US" altLang="zh-CN" dirty="0">
                    <a:solidFill>
                      <a:srgbClr val="D6A300"/>
                    </a:solidFill>
                    <a:latin typeface="Impact" pitchFamily="34" charset="0"/>
                    <a:ea typeface="微软雅黑" pitchFamily="34" charset="-122"/>
                  </a:rPr>
                  <a:t>06</a:t>
                </a:r>
                <a:endParaRPr lang="zh-CN" altLang="en-US" dirty="0">
                  <a:solidFill>
                    <a:srgbClr val="D6A300"/>
                  </a:solidFill>
                  <a:latin typeface="微软雅黑" pitchFamily="34" charset="-122"/>
                  <a:ea typeface="微软雅黑" pitchFamily="34" charset="-122"/>
                </a:endParaRPr>
              </a:p>
            </p:txBody>
          </p:sp>
          <p:sp>
            <p:nvSpPr>
              <p:cNvPr id="53" name="文本框 25"/>
              <p:cNvSpPr txBox="1"/>
              <p:nvPr/>
            </p:nvSpPr>
            <p:spPr>
              <a:xfrm>
                <a:off x="6250444" y="5302027"/>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54" name="文本框 47"/>
            <p:cNvSpPr txBox="1"/>
            <p:nvPr/>
          </p:nvSpPr>
          <p:spPr>
            <a:xfrm>
              <a:off x="1914469" y="5410994"/>
              <a:ext cx="9442506" cy="398237"/>
            </a:xfrm>
            <a:prstGeom prst="rect">
              <a:avLst/>
            </a:prstGeom>
            <a:noFill/>
          </p:spPr>
          <p:txBody>
            <a:bodyPr wrap="square" rtlCol="0">
              <a:spAutoFit/>
            </a:bodyPr>
            <a:lstStyle/>
            <a:p>
              <a:pPr>
                <a:lnSpc>
                  <a:spcPct val="120000"/>
                </a:lnSpc>
              </a:pPr>
              <a:r>
                <a:rPr lang="zh-CN" altLang="en-US" sz="1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安全： </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EC2 </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提供了多种机制保证用户计算资源的安全性。</a:t>
              </a:r>
            </a:p>
          </p:txBody>
        </p:sp>
        <p:grpSp>
          <p:nvGrpSpPr>
            <p:cNvPr id="55" name="组合 54"/>
            <p:cNvGrpSpPr/>
            <p:nvPr/>
          </p:nvGrpSpPr>
          <p:grpSpPr>
            <a:xfrm>
              <a:off x="1154953" y="5944394"/>
              <a:ext cx="9668622" cy="76573"/>
              <a:chOff x="6327224" y="1896619"/>
              <a:chExt cx="2624395" cy="933"/>
            </a:xfrm>
          </p:grpSpPr>
          <p:cxnSp>
            <p:nvCxnSpPr>
              <p:cNvPr id="56" name="直接连接符 55"/>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1069976" y="6082149"/>
              <a:ext cx="525479" cy="516893"/>
              <a:chOff x="6250444" y="4969800"/>
              <a:chExt cx="525205" cy="516893"/>
            </a:xfrm>
          </p:grpSpPr>
          <p:sp>
            <p:nvSpPr>
              <p:cNvPr id="59" name="TextBox 6"/>
              <p:cNvSpPr txBox="1"/>
              <p:nvPr/>
            </p:nvSpPr>
            <p:spPr>
              <a:xfrm>
                <a:off x="6327224" y="4969800"/>
                <a:ext cx="448425" cy="369332"/>
              </a:xfrm>
              <a:prstGeom prst="rect">
                <a:avLst/>
              </a:prstGeom>
              <a:noFill/>
            </p:spPr>
            <p:txBody>
              <a:bodyPr vert="horz" wrap="square" lIns="0" tIns="0" rIns="0" bIns="0" rtlCol="0" anchor="ctr">
                <a:spAutoFit/>
              </a:bodyPr>
              <a:lstStyle/>
              <a:p>
                <a:pPr algn="l"/>
                <a:r>
                  <a:rPr lang="en-US" altLang="zh-CN" dirty="0">
                    <a:solidFill>
                      <a:schemeClr val="tx2">
                        <a:lumMod val="75000"/>
                      </a:schemeClr>
                    </a:solidFill>
                    <a:latin typeface="Impact" pitchFamily="34" charset="0"/>
                    <a:ea typeface="微软雅黑" pitchFamily="34" charset="-122"/>
                  </a:rPr>
                  <a:t>07</a:t>
                </a:r>
                <a:endParaRPr lang="zh-CN" altLang="en-US" dirty="0">
                  <a:solidFill>
                    <a:schemeClr val="tx2">
                      <a:lumMod val="75000"/>
                    </a:schemeClr>
                  </a:solidFill>
                  <a:latin typeface="微软雅黑" pitchFamily="34" charset="-122"/>
                  <a:ea typeface="微软雅黑" pitchFamily="34" charset="-122"/>
                </a:endParaRPr>
              </a:p>
            </p:txBody>
          </p:sp>
          <p:sp>
            <p:nvSpPr>
              <p:cNvPr id="60" name="文本框 25"/>
              <p:cNvSpPr txBox="1"/>
              <p:nvPr/>
            </p:nvSpPr>
            <p:spPr>
              <a:xfrm>
                <a:off x="6250444" y="5302027"/>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61" name="文本框 47"/>
            <p:cNvSpPr txBox="1"/>
            <p:nvPr/>
          </p:nvSpPr>
          <p:spPr>
            <a:xfrm>
              <a:off x="1914469" y="6096793"/>
              <a:ext cx="9442506" cy="398237"/>
            </a:xfrm>
            <a:prstGeom prst="rect">
              <a:avLst/>
            </a:prstGeom>
            <a:noFill/>
          </p:spPr>
          <p:txBody>
            <a:bodyPr wrap="square" rtlCol="0">
              <a:spAutoFit/>
            </a:bodyPr>
            <a:lstStyle/>
            <a:p>
              <a:pPr>
                <a:lnSpc>
                  <a:spcPct val="120000"/>
                </a:lnSpc>
              </a:pPr>
              <a:r>
                <a:rPr lang="zh-CN" altLang="en-US" sz="1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廉价： </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EC2 </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按用户实际使用计算资源的情况收取很低廉的费用。</a:t>
              </a:r>
            </a:p>
          </p:txBody>
        </p:sp>
        <p:grpSp>
          <p:nvGrpSpPr>
            <p:cNvPr id="62" name="组合 61"/>
            <p:cNvGrpSpPr/>
            <p:nvPr/>
          </p:nvGrpSpPr>
          <p:grpSpPr>
            <a:xfrm>
              <a:off x="1154953" y="6630194"/>
              <a:ext cx="9668622" cy="76573"/>
              <a:chOff x="6327224" y="1896619"/>
              <a:chExt cx="2624395" cy="933"/>
            </a:xfrm>
          </p:grpSpPr>
          <p:cxnSp>
            <p:nvCxnSpPr>
              <p:cNvPr id="63" name="直接连接符 62"/>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5" name="文本框 64"/>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66" name="文本框 65"/>
          <p:cNvSpPr txBox="1"/>
          <p:nvPr/>
        </p:nvSpPr>
        <p:spPr>
          <a:xfrm>
            <a:off x="631223" y="1594275"/>
            <a:ext cx="2284600"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Amazon EC2</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7" name="组合 66"/>
          <p:cNvGrpSpPr/>
          <p:nvPr/>
        </p:nvGrpSpPr>
        <p:grpSpPr>
          <a:xfrm>
            <a:off x="131974" y="-1"/>
            <a:ext cx="11520000" cy="1016152"/>
            <a:chOff x="131974" y="-1"/>
            <a:chExt cx="11520000" cy="1016152"/>
          </a:xfrm>
        </p:grpSpPr>
        <p:pic>
          <p:nvPicPr>
            <p:cNvPr id="68" name="图片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9" name="矩形 6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4259368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31775" y="2562997"/>
            <a:ext cx="5410200" cy="4080851"/>
          </a:xfrm>
          <a:prstGeom prst="rect">
            <a:avLst/>
          </a:prstGeom>
          <a:solidFill>
            <a:schemeClr val="tx2">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27346" y="1659052"/>
            <a:ext cx="5410200" cy="4818742"/>
          </a:xfrm>
          <a:prstGeom prst="rect">
            <a:avLst/>
          </a:prstGeom>
          <a:solidFill>
            <a:schemeClr val="tx2">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541861" y="1118613"/>
            <a:ext cx="5110113" cy="4644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803" y="2050936"/>
            <a:ext cx="5275171" cy="4644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p:cNvSpPr>
            <a:spLocks noGrp="1"/>
          </p:cNvSpPr>
          <p:nvPr>
            <p:ph idx="4294967295"/>
          </p:nvPr>
        </p:nvSpPr>
        <p:spPr>
          <a:xfrm>
            <a:off x="368480" y="2523445"/>
            <a:ext cx="5184775" cy="4106749"/>
          </a:xfrm>
          <a:prstGeom prst="rect">
            <a:avLst/>
          </a:prstGeom>
        </p:spPr>
        <p:txBody>
          <a:bodyPr>
            <a:normAutofit/>
          </a:bodyPr>
          <a:lstStyle/>
          <a:p>
            <a:pPr marL="0" indent="0">
              <a:buNone/>
            </a:pP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Amazon </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弹性块存储（</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Elastic Block Store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）为</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EC2 </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实例提供块级别的存储卷服务。</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Amazon EBS</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卷是网络连接的持久化独立存储设备，不受</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EC2</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实例的生命周期影响。</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尤其适合需要数据库、文件系统或访问原始块存储设备的应用。</a:t>
            </a:r>
          </a:p>
          <a:p>
            <a:pPr marL="0" indent="0">
              <a:buNone/>
            </a:pP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Amazon EBS</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卷创建在某个可用区中，大小可为</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1GB</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到</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1TB</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卷某一时刻只能连接到一个实例，但一个实例可同时连接多个卷。</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卷也可作为</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EC2 </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实例的根分区，这样</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EC2</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实例的根分区大小最大可以到</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1TB</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，并可在销毁实例时保存下根分区数据，以便和其他</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AMI </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绑定。</a:t>
            </a:r>
          </a:p>
        </p:txBody>
      </p:sp>
      <p:sp>
        <p:nvSpPr>
          <p:cNvPr id="5" name="内容占位符 4"/>
          <p:cNvSpPr>
            <a:spLocks noGrp="1"/>
          </p:cNvSpPr>
          <p:nvPr>
            <p:ph idx="4294967295"/>
          </p:nvPr>
        </p:nvSpPr>
        <p:spPr>
          <a:xfrm>
            <a:off x="361511" y="2004422"/>
            <a:ext cx="4648200" cy="465138"/>
          </a:xfrm>
          <a:prstGeom prst="rect">
            <a:avLst/>
          </a:prstGeo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什么是</a:t>
            </a:r>
            <a:r>
              <a:rPr lang="en-US" altLang="zh-CN" dirty="0">
                <a:latin typeface="Times New Roman" panose="02020603050405020304" pitchFamily="18" charset="0"/>
                <a:cs typeface="Times New Roman" panose="02020603050405020304" pitchFamily="18" charset="0"/>
              </a:rPr>
              <a:t>Amazon EBS</a:t>
            </a:r>
            <a:endParaRPr lang="zh-CN" altLang="en-US" dirty="0">
              <a:latin typeface="Times New Roman" panose="02020603050405020304" pitchFamily="18" charset="0"/>
              <a:cs typeface="Times New Roman" panose="02020603050405020304" pitchFamily="18" charset="0"/>
            </a:endParaRPr>
          </a:p>
        </p:txBody>
      </p:sp>
      <p:sp>
        <p:nvSpPr>
          <p:cNvPr id="6" name="内容占位符 3"/>
          <p:cNvSpPr txBox="1">
            <a:spLocks/>
          </p:cNvSpPr>
          <p:nvPr/>
        </p:nvSpPr>
        <p:spPr>
          <a:xfrm>
            <a:off x="6480175" y="1753394"/>
            <a:ext cx="5322343" cy="5106194"/>
          </a:xfrm>
          <a:prstGeom prst="rect">
            <a:avLst/>
          </a:prstGeom>
        </p:spPr>
        <p:txBody>
          <a:bodyPr vert="horz" lIns="121917" tIns="60958" rIns="121917" bIns="60958" rtlCol="0">
            <a:normAutofit fontScale="85000" lnSpcReduction="10000"/>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卷大小为</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1GB </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到</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1TB</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，可挂载为</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EC2</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实例的设备，多个</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卷可挂载到同一实例。</a:t>
            </a:r>
          </a:p>
          <a:p>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通过选择</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Provisioned IOPS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卷，</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可部署特定级别的</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I/O</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性能，能使每个</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EC2</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实例扩展到数千</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IOPS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a:t>
            </a: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存储卷看似一个原始的、未格式化的块设备，由用户提供设备名及块设备接口。</a:t>
            </a: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EBS </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卷可连接到同一可用区域中</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EC2</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实例上。</a:t>
            </a:r>
          </a:p>
          <a:p>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每个</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存储卷都会自动在同一应用区域中备份，避免单点硬件故障。</a:t>
            </a: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支持创建卷的快照，并存储在</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S3</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中。</a:t>
            </a: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AWS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支持用户基于</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AWS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上的公众数据集来创建新的</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卷。</a:t>
            </a: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Amazon </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CloudWatch</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提供了</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EBS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卷的性能计量参数，包括带宽、吞吐率、延迟、队列长度等。</a:t>
            </a:r>
          </a:p>
          <a:p>
            <a:endParaRPr lang="zh-CN" altLang="en-US" dirty="0">
              <a:solidFill>
                <a:schemeClr val="tx1">
                  <a:lumMod val="85000"/>
                  <a:lumOff val="15000"/>
                </a:schemeClr>
              </a:solidFill>
            </a:endParaRPr>
          </a:p>
        </p:txBody>
      </p:sp>
      <p:sp>
        <p:nvSpPr>
          <p:cNvPr id="7" name="内容占位符 4"/>
          <p:cNvSpPr txBox="1">
            <a:spLocks/>
          </p:cNvSpPr>
          <p:nvPr/>
        </p:nvSpPr>
        <p:spPr>
          <a:xfrm>
            <a:off x="6581775" y="1136537"/>
            <a:ext cx="3465286" cy="464458"/>
          </a:xfrm>
          <a:prstGeom prst="rect">
            <a:avLst/>
          </a:prstGeom>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Amazon EBS</a:t>
            </a:r>
            <a:r>
              <a:rPr lang="zh-CN" altLang="en-US" dirty="0">
                <a:latin typeface="Times New Roman" panose="02020603050405020304" pitchFamily="18" charset="0"/>
                <a:cs typeface="Times New Roman" panose="02020603050405020304" pitchFamily="18" charset="0"/>
              </a:rPr>
              <a:t>具有的特点</a:t>
            </a:r>
          </a:p>
        </p:txBody>
      </p:sp>
      <p:cxnSp>
        <p:nvCxnSpPr>
          <p:cNvPr id="14" name="直接连接符 13"/>
          <p:cNvCxnSpPr/>
          <p:nvPr/>
        </p:nvCxnSpPr>
        <p:spPr>
          <a:xfrm>
            <a:off x="6251575" y="1136537"/>
            <a:ext cx="0" cy="5493657"/>
          </a:xfrm>
          <a:prstGeom prst="line">
            <a:avLst/>
          </a:prstGeom>
          <a:ln w="57150">
            <a:solidFill>
              <a:srgbClr val="3E5CCC"/>
            </a:solidFill>
            <a:prstDash val="sysDot"/>
          </a:ln>
        </p:spPr>
        <p:style>
          <a:lnRef idx="1">
            <a:schemeClr val="accent3"/>
          </a:lnRef>
          <a:fillRef idx="0">
            <a:schemeClr val="accent3"/>
          </a:fillRef>
          <a:effectRef idx="0">
            <a:schemeClr val="accent3"/>
          </a:effectRef>
          <a:fontRef idx="minor">
            <a:schemeClr val="tx1"/>
          </a:fontRef>
        </p:style>
      </p:cxnSp>
      <p:sp>
        <p:nvSpPr>
          <p:cNvPr id="12" name="文本框 11"/>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13" name="文本框 12"/>
          <p:cNvSpPr txBox="1"/>
          <p:nvPr/>
        </p:nvSpPr>
        <p:spPr>
          <a:xfrm>
            <a:off x="631223" y="1594275"/>
            <a:ext cx="2284600"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Amazon EBS</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131974" y="-1"/>
            <a:ext cx="11520000" cy="1016152"/>
            <a:chOff x="131974" y="-1"/>
            <a:chExt cx="11520000" cy="1016152"/>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7" name="矩形 16"/>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2003889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a:off x="460375" y="2439194"/>
            <a:ext cx="112776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336562" y="2048338"/>
            <a:ext cx="5410200" cy="4644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a:spLocks noGrp="1"/>
          </p:cNvSpPr>
          <p:nvPr>
            <p:ph idx="4294967295"/>
          </p:nvPr>
        </p:nvSpPr>
        <p:spPr>
          <a:xfrm>
            <a:off x="354850" y="2051844"/>
            <a:ext cx="4648200" cy="463550"/>
          </a:xfrm>
          <a:prstGeom prst="rect">
            <a:avLst/>
          </a:prstGeo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EBS</a:t>
            </a:r>
            <a:r>
              <a:rPr lang="zh-CN" altLang="en-US" dirty="0">
                <a:latin typeface="Times New Roman" panose="02020603050405020304" pitchFamily="18" charset="0"/>
                <a:cs typeface="Times New Roman" panose="02020603050405020304" pitchFamily="18" charset="0"/>
              </a:rPr>
              <a:t>的一些产品细节</a:t>
            </a:r>
          </a:p>
        </p:txBody>
      </p:sp>
      <p:sp>
        <p:nvSpPr>
          <p:cNvPr id="37" name="内容占位符 3"/>
          <p:cNvSpPr>
            <a:spLocks noGrp="1"/>
          </p:cNvSpPr>
          <p:nvPr>
            <p:ph idx="4294967295"/>
          </p:nvPr>
        </p:nvSpPr>
        <p:spPr>
          <a:xfrm>
            <a:off x="381000" y="2426762"/>
            <a:ext cx="10820400" cy="3733800"/>
          </a:xfrm>
          <a:prstGeom prst="rect">
            <a:avLst/>
          </a:prstGeom>
          <a:noFill/>
        </p:spPr>
        <p:txBody>
          <a:bodyPr>
            <a:normAutofit/>
          </a:bodyPr>
          <a:lstStyle/>
          <a:p>
            <a:pPr marL="0" indent="0" algn="just">
              <a:buNone/>
            </a:pPr>
            <a:r>
              <a:rPr lang="zh-CN" altLang="en-US" sz="1800" b="1" dirty="0">
                <a:solidFill>
                  <a:schemeClr val="tx1"/>
                </a:solidFill>
                <a:latin typeface="Times New Roman" panose="02020603050405020304" pitchFamily="18" charset="0"/>
                <a:cs typeface="Times New Roman" panose="02020603050405020304" pitchFamily="18" charset="0"/>
              </a:rPr>
              <a:t>（</a:t>
            </a:r>
            <a:r>
              <a:rPr lang="en-US" altLang="zh-CN" sz="1800" b="1" dirty="0">
                <a:solidFill>
                  <a:schemeClr val="tx1"/>
                </a:solidFill>
                <a:latin typeface="Times New Roman" panose="02020603050405020304" pitchFamily="18" charset="0"/>
                <a:cs typeface="Times New Roman" panose="02020603050405020304" pitchFamily="18" charset="0"/>
              </a:rPr>
              <a:t>1</a:t>
            </a:r>
            <a:r>
              <a:rPr lang="zh-CN" altLang="en-US" sz="1800" b="1" dirty="0">
                <a:solidFill>
                  <a:schemeClr val="tx1"/>
                </a:solidFill>
                <a:latin typeface="Times New Roman" panose="02020603050405020304" pitchFamily="18" charset="0"/>
                <a:cs typeface="Times New Roman" panose="02020603050405020304" pitchFamily="18" charset="0"/>
              </a:rPr>
              <a:t>）</a:t>
            </a:r>
            <a:r>
              <a:rPr lang="en-US" altLang="zh-CN" sz="1800" b="1" dirty="0">
                <a:solidFill>
                  <a:schemeClr val="tx1"/>
                </a:solidFill>
                <a:latin typeface="Times New Roman" panose="02020603050405020304" pitchFamily="18" charset="0"/>
                <a:cs typeface="Times New Roman" panose="02020603050405020304" pitchFamily="18" charset="0"/>
              </a:rPr>
              <a:t>Amazon EBS</a:t>
            </a:r>
            <a:r>
              <a:rPr lang="zh-CN" altLang="en-US" sz="1800" b="1" dirty="0">
                <a:solidFill>
                  <a:schemeClr val="tx1"/>
                </a:solidFill>
                <a:latin typeface="Times New Roman" panose="02020603050405020304" pitchFamily="18" charset="0"/>
                <a:cs typeface="Times New Roman" panose="02020603050405020304" pitchFamily="18" charset="0"/>
              </a:rPr>
              <a:t>卷的性能</a:t>
            </a:r>
          </a:p>
          <a:p>
            <a:pPr marL="0" indent="0" algn="just">
              <a:buNone/>
            </a:pPr>
            <a:r>
              <a:rPr lang="en-US" altLang="zh-CN" sz="1800" dirty="0">
                <a:solidFill>
                  <a:schemeClr val="tx1"/>
                </a:solidFill>
              </a:rPr>
              <a:t>         </a:t>
            </a:r>
            <a:r>
              <a:rPr lang="en-US" altLang="zh-CN" sz="1800" dirty="0">
                <a:solidFill>
                  <a:schemeClr val="tx1"/>
                </a:solidFill>
                <a:latin typeface="Times New Roman" panose="02020603050405020304" pitchFamily="18" charset="0"/>
                <a:cs typeface="Times New Roman" panose="02020603050405020304" pitchFamily="18" charset="0"/>
              </a:rPr>
              <a:t>Amazon EBS</a:t>
            </a:r>
            <a:r>
              <a:rPr lang="zh-CN" altLang="en-US" sz="1800" dirty="0">
                <a:solidFill>
                  <a:schemeClr val="tx1"/>
                </a:solidFill>
                <a:latin typeface="Times New Roman" panose="02020603050405020304" pitchFamily="18" charset="0"/>
                <a:cs typeface="Times New Roman" panose="02020603050405020304" pitchFamily="18" charset="0"/>
              </a:rPr>
              <a:t>提供了两种类型的卷：标准卷和</a:t>
            </a:r>
            <a:r>
              <a:rPr lang="en-US" altLang="zh-CN" sz="1800" dirty="0">
                <a:solidFill>
                  <a:schemeClr val="tx1"/>
                </a:solidFill>
                <a:latin typeface="Times New Roman" panose="02020603050405020304" pitchFamily="18" charset="0"/>
                <a:cs typeface="Times New Roman" panose="02020603050405020304" pitchFamily="18" charset="0"/>
              </a:rPr>
              <a:t>Provisioned IOPS</a:t>
            </a:r>
            <a:r>
              <a:rPr lang="zh-CN" altLang="en-US" sz="1800" dirty="0">
                <a:solidFill>
                  <a:schemeClr val="tx1"/>
                </a:solidFill>
                <a:latin typeface="Times New Roman" panose="02020603050405020304" pitchFamily="18" charset="0"/>
                <a:cs typeface="Times New Roman" panose="02020603050405020304" pitchFamily="18" charset="0"/>
              </a:rPr>
              <a:t>卷，它们在性能特征和价格上有所区别。标准卷适合为中等或突发</a:t>
            </a:r>
            <a:r>
              <a:rPr lang="en-US" altLang="zh-CN" sz="1800" dirty="0">
                <a:solidFill>
                  <a:schemeClr val="tx1"/>
                </a:solidFill>
                <a:latin typeface="Times New Roman" panose="02020603050405020304" pitchFamily="18" charset="0"/>
                <a:cs typeface="Times New Roman" panose="02020603050405020304" pitchFamily="18" charset="0"/>
              </a:rPr>
              <a:t>I/O</a:t>
            </a:r>
            <a:r>
              <a:rPr lang="zh-CN" altLang="en-US" sz="1800" dirty="0">
                <a:solidFill>
                  <a:schemeClr val="tx1"/>
                </a:solidFill>
                <a:latin typeface="Times New Roman" panose="02020603050405020304" pitchFamily="18" charset="0"/>
                <a:cs typeface="Times New Roman" panose="02020603050405020304" pitchFamily="18" charset="0"/>
              </a:rPr>
              <a:t>需求的应用提供存储服务。</a:t>
            </a:r>
            <a:r>
              <a:rPr lang="en-US" altLang="zh-CN" sz="1800" dirty="0">
                <a:solidFill>
                  <a:schemeClr val="tx1"/>
                </a:solidFill>
                <a:latin typeface="Times New Roman" panose="02020603050405020304" pitchFamily="18" charset="0"/>
                <a:cs typeface="Times New Roman" panose="02020603050405020304" pitchFamily="18" charset="0"/>
              </a:rPr>
              <a:t>Provisioned IOPS</a:t>
            </a:r>
            <a:r>
              <a:rPr lang="zh-CN" altLang="en-US" sz="1800" dirty="0">
                <a:solidFill>
                  <a:schemeClr val="tx1"/>
                </a:solidFill>
                <a:latin typeface="Times New Roman" panose="02020603050405020304" pitchFamily="18" charset="0"/>
                <a:cs typeface="Times New Roman" panose="02020603050405020304" pitchFamily="18" charset="0"/>
              </a:rPr>
              <a:t>卷适合可预测、高性能的</a:t>
            </a:r>
            <a:r>
              <a:rPr lang="en-US" altLang="zh-CN" sz="1800" dirty="0">
                <a:solidFill>
                  <a:schemeClr val="tx1"/>
                </a:solidFill>
                <a:latin typeface="Times New Roman" panose="02020603050405020304" pitchFamily="18" charset="0"/>
                <a:cs typeface="Times New Roman" panose="02020603050405020304" pitchFamily="18" charset="0"/>
              </a:rPr>
              <a:t>I/O</a:t>
            </a:r>
            <a:r>
              <a:rPr lang="zh-CN" altLang="en-US" sz="1800" dirty="0">
                <a:solidFill>
                  <a:schemeClr val="tx1"/>
                </a:solidFill>
                <a:latin typeface="Times New Roman" panose="02020603050405020304" pitchFamily="18" charset="0"/>
                <a:cs typeface="Times New Roman" panose="02020603050405020304" pitchFamily="18" charset="0"/>
              </a:rPr>
              <a:t>密集型应用，如数据库等。</a:t>
            </a:r>
          </a:p>
          <a:p>
            <a:pPr marL="0" indent="0" algn="just">
              <a:buNone/>
            </a:pPr>
            <a:r>
              <a:rPr lang="zh-CN" altLang="en-US" sz="1800" b="1" dirty="0">
                <a:solidFill>
                  <a:schemeClr val="tx1"/>
                </a:solidFill>
                <a:latin typeface="Times New Roman" panose="02020603050405020304" pitchFamily="18" charset="0"/>
                <a:cs typeface="Times New Roman" panose="02020603050405020304" pitchFamily="18" charset="0"/>
              </a:rPr>
              <a:t>（</a:t>
            </a:r>
            <a:r>
              <a:rPr lang="en-US" altLang="zh-CN" sz="1800" b="1" dirty="0">
                <a:solidFill>
                  <a:schemeClr val="tx1"/>
                </a:solidFill>
                <a:latin typeface="Times New Roman" panose="02020603050405020304" pitchFamily="18" charset="0"/>
                <a:cs typeface="Times New Roman" panose="02020603050405020304" pitchFamily="18" charset="0"/>
              </a:rPr>
              <a:t>2</a:t>
            </a:r>
            <a:r>
              <a:rPr lang="zh-CN" altLang="en-US" sz="1800" b="1" dirty="0">
                <a:solidFill>
                  <a:schemeClr val="tx1"/>
                </a:solidFill>
                <a:latin typeface="Times New Roman" panose="02020603050405020304" pitchFamily="18" charset="0"/>
                <a:cs typeface="Times New Roman" panose="02020603050405020304" pitchFamily="18" charset="0"/>
              </a:rPr>
              <a:t>）</a:t>
            </a:r>
            <a:r>
              <a:rPr lang="en-US" altLang="zh-CN" sz="1800" b="1" dirty="0">
                <a:solidFill>
                  <a:schemeClr val="tx1"/>
                </a:solidFill>
                <a:latin typeface="Times New Roman" panose="02020603050405020304" pitchFamily="18" charset="0"/>
                <a:cs typeface="Times New Roman" panose="02020603050405020304" pitchFamily="18" charset="0"/>
              </a:rPr>
              <a:t>Amazon EBS</a:t>
            </a:r>
            <a:r>
              <a:rPr lang="zh-CN" altLang="en-US" sz="1800" b="1" dirty="0">
                <a:solidFill>
                  <a:schemeClr val="tx1"/>
                </a:solidFill>
                <a:latin typeface="Times New Roman" panose="02020603050405020304" pitchFamily="18" charset="0"/>
                <a:cs typeface="Times New Roman" panose="02020603050405020304" pitchFamily="18" charset="0"/>
              </a:rPr>
              <a:t>卷的可靠性</a:t>
            </a:r>
          </a:p>
          <a:p>
            <a:pPr marL="0" indent="0" algn="just">
              <a:buNone/>
            </a:pPr>
            <a:r>
              <a:rPr lang="en-US" altLang="zh-CN" sz="1800" dirty="0">
                <a:solidFill>
                  <a:schemeClr val="tx1"/>
                </a:solidFill>
                <a:latin typeface="Times New Roman" panose="02020603050405020304" pitchFamily="18" charset="0"/>
                <a:cs typeface="Times New Roman" panose="02020603050405020304" pitchFamily="18" charset="0"/>
              </a:rPr>
              <a:t>        EBS</a:t>
            </a:r>
            <a:r>
              <a:rPr lang="zh-CN" altLang="en-US" sz="1800" dirty="0">
                <a:solidFill>
                  <a:schemeClr val="tx1"/>
                </a:solidFill>
                <a:latin typeface="Times New Roman" panose="02020603050405020304" pitchFamily="18" charset="0"/>
                <a:cs typeface="Times New Roman" panose="02020603050405020304" pitchFamily="18" charset="0"/>
              </a:rPr>
              <a:t>卷设计为高可用和高可靠的存储设备。</a:t>
            </a:r>
            <a:r>
              <a:rPr lang="en-US" altLang="zh-CN" sz="1800" dirty="0">
                <a:solidFill>
                  <a:schemeClr val="tx1"/>
                </a:solidFill>
                <a:latin typeface="Times New Roman" panose="02020603050405020304" pitchFamily="18" charset="0"/>
                <a:cs typeface="Times New Roman" panose="02020603050405020304" pitchFamily="18" charset="0"/>
              </a:rPr>
              <a:t>EBS</a:t>
            </a:r>
            <a:r>
              <a:rPr lang="zh-CN" altLang="en-US" sz="1800" dirty="0">
                <a:solidFill>
                  <a:schemeClr val="tx1"/>
                </a:solidFill>
                <a:latin typeface="Times New Roman" panose="02020603050405020304" pitchFamily="18" charset="0"/>
                <a:cs typeface="Times New Roman" panose="02020603050405020304" pitchFamily="18" charset="0"/>
              </a:rPr>
              <a:t>卷的数据在内的多台服务器上备份储。</a:t>
            </a:r>
            <a:r>
              <a:rPr lang="en-US" altLang="zh-CN" sz="1800" dirty="0">
                <a:solidFill>
                  <a:schemeClr val="tx1"/>
                </a:solidFill>
                <a:latin typeface="Times New Roman" panose="02020603050405020304" pitchFamily="18" charset="0"/>
                <a:cs typeface="Times New Roman" panose="02020603050405020304" pitchFamily="18" charset="0"/>
              </a:rPr>
              <a:t>EBS</a:t>
            </a:r>
            <a:r>
              <a:rPr lang="zh-CN" altLang="en-US" sz="1800" dirty="0">
                <a:solidFill>
                  <a:schemeClr val="tx1"/>
                </a:solidFill>
                <a:latin typeface="Times New Roman" panose="02020603050405020304" pitchFamily="18" charset="0"/>
                <a:cs typeface="Times New Roman" panose="02020603050405020304" pitchFamily="18" charset="0"/>
              </a:rPr>
              <a:t>卷的可靠性依赖于卷的大小以及上次快照后变更数据的百分比。</a:t>
            </a:r>
          </a:p>
          <a:p>
            <a:pPr marL="0" indent="0" algn="just">
              <a:buNone/>
            </a:pPr>
            <a:r>
              <a:rPr lang="zh-CN" altLang="en-US" sz="1800" b="1" dirty="0">
                <a:solidFill>
                  <a:schemeClr val="tx1"/>
                </a:solidFill>
                <a:latin typeface="Times New Roman" panose="02020603050405020304" pitchFamily="18" charset="0"/>
                <a:cs typeface="Times New Roman" panose="02020603050405020304" pitchFamily="18" charset="0"/>
              </a:rPr>
              <a:t>（</a:t>
            </a:r>
            <a:r>
              <a:rPr lang="en-US" altLang="zh-CN" sz="1800" b="1" dirty="0">
                <a:solidFill>
                  <a:schemeClr val="tx1"/>
                </a:solidFill>
                <a:latin typeface="Times New Roman" panose="02020603050405020304" pitchFamily="18" charset="0"/>
                <a:cs typeface="Times New Roman" panose="02020603050405020304" pitchFamily="18" charset="0"/>
              </a:rPr>
              <a:t>3</a:t>
            </a:r>
            <a:r>
              <a:rPr lang="zh-CN" altLang="en-US" sz="1800" b="1" dirty="0">
                <a:solidFill>
                  <a:schemeClr val="tx1"/>
                </a:solidFill>
                <a:latin typeface="Times New Roman" panose="02020603050405020304" pitchFamily="18" charset="0"/>
                <a:cs typeface="Times New Roman" panose="02020603050405020304" pitchFamily="18" charset="0"/>
              </a:rPr>
              <a:t>）</a:t>
            </a:r>
            <a:r>
              <a:rPr lang="en-US" altLang="zh-CN" sz="1800" b="1" dirty="0">
                <a:solidFill>
                  <a:schemeClr val="tx1"/>
                </a:solidFill>
                <a:latin typeface="Times New Roman" panose="02020603050405020304" pitchFamily="18" charset="0"/>
                <a:cs typeface="Times New Roman" panose="02020603050405020304" pitchFamily="18" charset="0"/>
              </a:rPr>
              <a:t>Amazon EBS</a:t>
            </a:r>
            <a:r>
              <a:rPr lang="zh-CN" altLang="en-US" sz="1800" b="1" dirty="0">
                <a:solidFill>
                  <a:schemeClr val="tx1"/>
                </a:solidFill>
                <a:latin typeface="Times New Roman" panose="02020603050405020304" pitchFamily="18" charset="0"/>
                <a:cs typeface="Times New Roman" panose="02020603050405020304" pitchFamily="18" charset="0"/>
              </a:rPr>
              <a:t>快照</a:t>
            </a:r>
          </a:p>
          <a:p>
            <a:pPr marL="0" indent="0" algn="just">
              <a:buNone/>
            </a:pPr>
            <a:r>
              <a:rPr lang="en-US" altLang="zh-CN" sz="1800" dirty="0">
                <a:solidFill>
                  <a:schemeClr val="tx1"/>
                </a:solidFill>
                <a:latin typeface="Times New Roman" panose="02020603050405020304" pitchFamily="18" charset="0"/>
                <a:cs typeface="Times New Roman" panose="02020603050405020304" pitchFamily="18" charset="0"/>
              </a:rPr>
              <a:t>        EBS</a:t>
            </a:r>
            <a:r>
              <a:rPr lang="zh-CN" altLang="en-US" sz="1800" dirty="0">
                <a:solidFill>
                  <a:schemeClr val="tx1"/>
                </a:solidFill>
                <a:latin typeface="Times New Roman" panose="02020603050405020304" pitchFamily="18" charset="0"/>
                <a:cs typeface="Times New Roman" panose="02020603050405020304" pitchFamily="18" charset="0"/>
              </a:rPr>
              <a:t>快照是增量备份，即只保存那些有在上次快照后有所更改的块。</a:t>
            </a:r>
          </a:p>
        </p:txBody>
      </p:sp>
      <p:cxnSp>
        <p:nvCxnSpPr>
          <p:cNvPr id="39" name="直接连接符 38"/>
          <p:cNvCxnSpPr/>
          <p:nvPr/>
        </p:nvCxnSpPr>
        <p:spPr>
          <a:xfrm>
            <a:off x="384175" y="6071931"/>
            <a:ext cx="11277600"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0" name="Text Box 8"/>
          <p:cNvSpPr txBox="1">
            <a:spLocks noChangeArrowheads="1"/>
          </p:cNvSpPr>
          <p:nvPr/>
        </p:nvSpPr>
        <p:spPr bwMode="auto">
          <a:xfrm>
            <a:off x="1785982" y="6096794"/>
            <a:ext cx="9448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借助</a:t>
            </a: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EBS </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的快照特性，用户可以公开自己的数据，允许哪些授权</a:t>
            </a: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AWS</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用户共享访问，具有访问权限的用户即可基于这些快照来创建自己的</a:t>
            </a: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EBS</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卷。</a:t>
            </a:r>
          </a:p>
        </p:txBody>
      </p:sp>
      <p:pic>
        <p:nvPicPr>
          <p:cNvPr id="41"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31666" y="6020594"/>
            <a:ext cx="924109" cy="634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本框 10"/>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12" name="文本框 11"/>
          <p:cNvSpPr txBox="1"/>
          <p:nvPr/>
        </p:nvSpPr>
        <p:spPr>
          <a:xfrm>
            <a:off x="631223" y="1594275"/>
            <a:ext cx="2284600"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Amazon EC2</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3" name="组合 12"/>
          <p:cNvGrpSpPr/>
          <p:nvPr/>
        </p:nvGrpSpPr>
        <p:grpSpPr>
          <a:xfrm>
            <a:off x="131974" y="-1"/>
            <a:ext cx="11520000" cy="1016152"/>
            <a:chOff x="131974" y="-1"/>
            <a:chExt cx="11520000" cy="1016152"/>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5" name="矩形 14"/>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78182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7332" y="2117495"/>
            <a:ext cx="5183188" cy="4373467"/>
          </a:xfrm>
          <a:prstGeom prst="rect">
            <a:avLst/>
          </a:prstGeom>
          <a:solidFill>
            <a:schemeClr val="tx2">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27346" y="1659052"/>
            <a:ext cx="5410200" cy="4818742"/>
          </a:xfrm>
          <a:prstGeom prst="rect">
            <a:avLst/>
          </a:prstGeom>
          <a:solidFill>
            <a:schemeClr val="tx2">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541861" y="1136537"/>
            <a:ext cx="5410200" cy="4644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p:cNvSpPr>
            <a:spLocks noGrp="1"/>
          </p:cNvSpPr>
          <p:nvPr>
            <p:ph idx="4294967295"/>
          </p:nvPr>
        </p:nvSpPr>
        <p:spPr>
          <a:xfrm>
            <a:off x="397332" y="2047589"/>
            <a:ext cx="5183188" cy="4418806"/>
          </a:xfrm>
          <a:prstGeom prst="rect">
            <a:avLst/>
          </a:prstGeom>
        </p:spPr>
        <p:txBody>
          <a:bodyPr>
            <a:normAutofit/>
          </a:bodyPr>
          <a:lstStyle/>
          <a:p>
            <a:pPr marL="0" indent="457200" algn="just">
              <a:buNone/>
            </a:pPr>
            <a:r>
              <a:rPr lang="en-US" altLang="zh-CN" sz="1600" dirty="0">
                <a:solidFill>
                  <a:schemeClr val="tx1"/>
                </a:solidFill>
                <a:latin typeface="Times New Roman" panose="02020603050405020304" pitchFamily="18" charset="0"/>
                <a:cs typeface="Times New Roman" panose="02020603050405020304" pitchFamily="18" charset="0"/>
              </a:rPr>
              <a:t>Amazon S3</a:t>
            </a:r>
            <a:r>
              <a:rPr lang="zh-CN" altLang="en-US" sz="1600" dirty="0">
                <a:solidFill>
                  <a:schemeClr val="tx1"/>
                </a:solidFill>
                <a:latin typeface="Times New Roman" panose="02020603050405020304" pitchFamily="18" charset="0"/>
                <a:cs typeface="Times New Roman" panose="02020603050405020304" pitchFamily="18" charset="0"/>
              </a:rPr>
              <a:t>是云计算平台提供的可靠的网络存储服务。通过</a:t>
            </a:r>
            <a:r>
              <a:rPr lang="en-US" altLang="zh-CN" sz="1600" dirty="0">
                <a:solidFill>
                  <a:schemeClr val="tx1"/>
                </a:solidFill>
                <a:latin typeface="Times New Roman" panose="02020603050405020304" pitchFamily="18" charset="0"/>
                <a:cs typeface="Times New Roman" panose="02020603050405020304" pitchFamily="18" charset="0"/>
              </a:rPr>
              <a:t>S3</a:t>
            </a:r>
            <a:r>
              <a:rPr lang="zh-CN" altLang="en-US" sz="1600" dirty="0">
                <a:solidFill>
                  <a:schemeClr val="tx1"/>
                </a:solidFill>
                <a:latin typeface="Times New Roman" panose="02020603050405020304" pitchFamily="18" charset="0"/>
                <a:cs typeface="Times New Roman" panose="02020603050405020304" pitchFamily="18" charset="0"/>
              </a:rPr>
              <a:t>，个人用户可以将自己的数据保存到存储云上，通过互联网访问和管理。同时，</a:t>
            </a:r>
            <a:r>
              <a:rPr lang="en-US" altLang="zh-CN" sz="1600" dirty="0">
                <a:solidFill>
                  <a:schemeClr val="tx1"/>
                </a:solidFill>
                <a:latin typeface="Times New Roman" panose="02020603050405020304" pitchFamily="18" charset="0"/>
                <a:cs typeface="Times New Roman" panose="02020603050405020304" pitchFamily="18" charset="0"/>
              </a:rPr>
              <a:t>AWS</a:t>
            </a:r>
            <a:r>
              <a:rPr lang="zh-CN" altLang="en-US" sz="1600" dirty="0">
                <a:solidFill>
                  <a:schemeClr val="tx1"/>
                </a:solidFill>
                <a:latin typeface="Times New Roman" panose="02020603050405020304" pitchFamily="18" charset="0"/>
                <a:cs typeface="Times New Roman" panose="02020603050405020304" pitchFamily="18" charset="0"/>
              </a:rPr>
              <a:t>的其他服务业可以直接访问</a:t>
            </a:r>
            <a:r>
              <a:rPr lang="en-US" altLang="zh-CN" sz="1600" dirty="0">
                <a:solidFill>
                  <a:schemeClr val="tx1"/>
                </a:solidFill>
                <a:latin typeface="Times New Roman" panose="02020603050405020304" pitchFamily="18" charset="0"/>
                <a:cs typeface="Times New Roman" panose="02020603050405020304" pitchFamily="18" charset="0"/>
              </a:rPr>
              <a:t>S3</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a:solidFill>
                  <a:schemeClr val="tx1"/>
                </a:solidFill>
                <a:latin typeface="Times New Roman" panose="02020603050405020304" pitchFamily="18" charset="0"/>
                <a:cs typeface="Times New Roman" panose="02020603050405020304" pitchFamily="18" charset="0"/>
              </a:rPr>
              <a:t>S3</a:t>
            </a:r>
            <a:r>
              <a:rPr lang="zh-CN" altLang="en-US" sz="1600" dirty="0">
                <a:solidFill>
                  <a:schemeClr val="tx1"/>
                </a:solidFill>
                <a:latin typeface="Times New Roman" panose="02020603050405020304" pitchFamily="18" charset="0"/>
                <a:cs typeface="Times New Roman" panose="02020603050405020304" pitchFamily="18" charset="0"/>
              </a:rPr>
              <a:t>由对象和存储桶（</a:t>
            </a:r>
            <a:r>
              <a:rPr lang="en-US" altLang="zh-CN" sz="1600" dirty="0">
                <a:solidFill>
                  <a:schemeClr val="tx1"/>
                </a:solidFill>
                <a:latin typeface="Times New Roman" panose="02020603050405020304" pitchFamily="18" charset="0"/>
                <a:cs typeface="Times New Roman" panose="02020603050405020304" pitchFamily="18" charset="0"/>
              </a:rPr>
              <a:t>Bucket</a:t>
            </a:r>
            <a:r>
              <a:rPr lang="zh-CN" altLang="en-US" sz="1600" dirty="0">
                <a:solidFill>
                  <a:schemeClr val="tx1"/>
                </a:solidFill>
                <a:latin typeface="Times New Roman" panose="02020603050405020304" pitchFamily="18" charset="0"/>
                <a:cs typeface="Times New Roman" panose="02020603050405020304" pitchFamily="18" charset="0"/>
              </a:rPr>
              <a:t>）两部分组成。对象是最基本的存储实体，包括对象数据本身、键值、描述对象的元数据及访问控制策略等信息。</a:t>
            </a:r>
            <a:endParaRPr lang="en-US" altLang="zh-CN" sz="1600" dirty="0">
              <a:solidFill>
                <a:schemeClr val="tx1"/>
              </a:solidFill>
              <a:latin typeface="Times New Roman" panose="02020603050405020304" pitchFamily="18" charset="0"/>
              <a:cs typeface="Times New Roman" panose="02020603050405020304" pitchFamily="18" charset="0"/>
            </a:endParaRPr>
          </a:p>
          <a:p>
            <a:pPr marL="0" indent="457200" algn="just">
              <a:buNone/>
            </a:pPr>
            <a:r>
              <a:rPr lang="zh-CN" altLang="en-US" sz="1600" dirty="0">
                <a:solidFill>
                  <a:schemeClr val="tx1"/>
                </a:solidFill>
                <a:latin typeface="Times New Roman" panose="02020603050405020304" pitchFamily="18" charset="0"/>
                <a:cs typeface="Times New Roman" panose="02020603050405020304" pitchFamily="18" charset="0"/>
              </a:rPr>
              <a:t>作为云平台上的存储服务，</a:t>
            </a:r>
            <a:r>
              <a:rPr lang="en-US" altLang="zh-CN" sz="1600" dirty="0">
                <a:solidFill>
                  <a:schemeClr val="tx1"/>
                </a:solidFill>
                <a:latin typeface="Times New Roman" panose="02020603050405020304" pitchFamily="18" charset="0"/>
                <a:cs typeface="Times New Roman" panose="02020603050405020304" pitchFamily="18" charset="0"/>
              </a:rPr>
              <a:t>S3</a:t>
            </a:r>
            <a:r>
              <a:rPr lang="zh-CN" altLang="en-US" sz="1600" dirty="0">
                <a:solidFill>
                  <a:schemeClr val="tx1"/>
                </a:solidFill>
                <a:latin typeface="Times New Roman" panose="02020603050405020304" pitchFamily="18" charset="0"/>
                <a:cs typeface="Times New Roman" panose="02020603050405020304" pitchFamily="18" charset="0"/>
              </a:rPr>
              <a:t>具有与本地存储不同的特点。</a:t>
            </a:r>
            <a:r>
              <a:rPr lang="en-US" altLang="zh-CN" sz="1600" dirty="0">
                <a:solidFill>
                  <a:schemeClr val="tx1"/>
                </a:solidFill>
                <a:latin typeface="Times New Roman" panose="02020603050405020304" pitchFamily="18" charset="0"/>
                <a:cs typeface="Times New Roman" panose="02020603050405020304" pitchFamily="18" charset="0"/>
              </a:rPr>
              <a:t>S3</a:t>
            </a:r>
            <a:r>
              <a:rPr lang="zh-CN" altLang="en-US" sz="1600" dirty="0">
                <a:solidFill>
                  <a:schemeClr val="tx1"/>
                </a:solidFill>
                <a:latin typeface="Times New Roman" panose="02020603050405020304" pitchFamily="18" charset="0"/>
                <a:cs typeface="Times New Roman" panose="02020603050405020304" pitchFamily="18" charset="0"/>
              </a:rPr>
              <a:t>采用的按需付费方式节省了用户使用数据服务的成本。</a:t>
            </a:r>
          </a:p>
          <a:p>
            <a:pPr marL="0" indent="457200" algn="just">
              <a:buNone/>
            </a:pPr>
            <a:r>
              <a:rPr lang="en-US" altLang="zh-CN" sz="1600" dirty="0">
                <a:solidFill>
                  <a:schemeClr val="tx1"/>
                </a:solidFill>
                <a:latin typeface="Times New Roman" panose="02020603050405020304" pitchFamily="18" charset="0"/>
                <a:cs typeface="Times New Roman" panose="02020603050405020304" pitchFamily="18" charset="0"/>
              </a:rPr>
              <a:t>S3</a:t>
            </a:r>
            <a:r>
              <a:rPr lang="zh-CN" altLang="en-US" sz="1600" dirty="0">
                <a:solidFill>
                  <a:schemeClr val="tx1"/>
                </a:solidFill>
                <a:latin typeface="Times New Roman" panose="02020603050405020304" pitchFamily="18" charset="0"/>
                <a:cs typeface="Times New Roman" panose="02020603050405020304" pitchFamily="18" charset="0"/>
              </a:rPr>
              <a:t>设计为</a:t>
            </a:r>
            <a:r>
              <a:rPr lang="en-US" altLang="zh-CN" sz="1600" dirty="0">
                <a:solidFill>
                  <a:schemeClr val="tx1"/>
                </a:solidFill>
                <a:latin typeface="Times New Roman" panose="02020603050405020304" pitchFamily="18" charset="0"/>
                <a:cs typeface="Times New Roman" panose="02020603050405020304" pitchFamily="18" charset="0"/>
              </a:rPr>
              <a:t>Internet</a:t>
            </a:r>
            <a:r>
              <a:rPr lang="zh-CN" altLang="en-US" sz="1600" dirty="0">
                <a:solidFill>
                  <a:schemeClr val="tx1"/>
                </a:solidFill>
                <a:latin typeface="Times New Roman" panose="02020603050405020304" pitchFamily="18" charset="0"/>
                <a:cs typeface="Times New Roman" panose="02020603050405020304" pitchFamily="18" charset="0"/>
              </a:rPr>
              <a:t>的存储设备，使</a:t>
            </a:r>
            <a:r>
              <a:rPr lang="en-US" altLang="zh-CN" sz="1600" dirty="0">
                <a:solidFill>
                  <a:schemeClr val="tx1"/>
                </a:solidFill>
                <a:latin typeface="Times New Roman" panose="02020603050405020304" pitchFamily="18" charset="0"/>
                <a:cs typeface="Times New Roman" panose="02020603050405020304" pitchFamily="18" charset="0"/>
              </a:rPr>
              <a:t>Web</a:t>
            </a:r>
            <a:r>
              <a:rPr lang="zh-CN" altLang="en-US" sz="1600" dirty="0">
                <a:solidFill>
                  <a:schemeClr val="tx1"/>
                </a:solidFill>
                <a:latin typeface="Times New Roman" panose="02020603050405020304" pitchFamily="18" charset="0"/>
                <a:cs typeface="Times New Roman" panose="02020603050405020304" pitchFamily="18" charset="0"/>
              </a:rPr>
              <a:t>扩展变得更为容易。作为</a:t>
            </a:r>
            <a:r>
              <a:rPr lang="en-US" altLang="zh-CN" sz="1600" dirty="0">
                <a:solidFill>
                  <a:schemeClr val="tx1"/>
                </a:solidFill>
                <a:latin typeface="Times New Roman" panose="02020603050405020304" pitchFamily="18" charset="0"/>
                <a:cs typeface="Times New Roman" panose="02020603050405020304" pitchFamily="18" charset="0"/>
              </a:rPr>
              <a:t>Web</a:t>
            </a:r>
            <a:r>
              <a:rPr lang="zh-CN" altLang="en-US" sz="1600" dirty="0">
                <a:solidFill>
                  <a:schemeClr val="tx1"/>
                </a:solidFill>
                <a:latin typeface="Times New Roman" panose="02020603050405020304" pitchFamily="18" charset="0"/>
                <a:cs typeface="Times New Roman" panose="02020603050405020304" pitchFamily="18" charset="0"/>
              </a:rPr>
              <a:t>数据存储服务，</a:t>
            </a:r>
            <a:r>
              <a:rPr lang="en-US" altLang="zh-CN" sz="1600" dirty="0">
                <a:solidFill>
                  <a:schemeClr val="tx1"/>
                </a:solidFill>
                <a:latin typeface="Times New Roman" panose="02020603050405020304" pitchFamily="18" charset="0"/>
                <a:cs typeface="Times New Roman" panose="02020603050405020304" pitchFamily="18" charset="0"/>
              </a:rPr>
              <a:t>S3</a:t>
            </a:r>
            <a:r>
              <a:rPr lang="zh-CN" altLang="en-US" sz="1600" dirty="0">
                <a:solidFill>
                  <a:schemeClr val="tx1"/>
                </a:solidFill>
                <a:latin typeface="Times New Roman" panose="02020603050405020304" pitchFamily="18" charset="0"/>
                <a:cs typeface="Times New Roman" panose="02020603050405020304" pitchFamily="18" charset="0"/>
              </a:rPr>
              <a:t>适合存储较大的、一次写入、多次读取的数据对象，例如声音、视频、图像等媒体文件。</a:t>
            </a:r>
          </a:p>
        </p:txBody>
      </p:sp>
      <p:sp>
        <p:nvSpPr>
          <p:cNvPr id="6" name="内容占位符 3"/>
          <p:cNvSpPr txBox="1">
            <a:spLocks/>
          </p:cNvSpPr>
          <p:nvPr/>
        </p:nvSpPr>
        <p:spPr>
          <a:xfrm>
            <a:off x="6480175" y="1753394"/>
            <a:ext cx="5322343" cy="47244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sz="1800" dirty="0">
                <a:solidFill>
                  <a:schemeClr val="tx1"/>
                </a:solidFill>
                <a:latin typeface="Times New Roman" panose="02020603050405020304" pitchFamily="18" charset="0"/>
                <a:cs typeface="Times New Roman" panose="02020603050405020304" pitchFamily="18" charset="0"/>
              </a:rPr>
              <a:t>可以读、写、删除包含</a:t>
            </a:r>
            <a:r>
              <a:rPr lang="en-US" altLang="zh-CN" sz="1800" dirty="0">
                <a:solidFill>
                  <a:schemeClr val="tx1"/>
                </a:solidFill>
                <a:latin typeface="Times New Roman" panose="02020603050405020304" pitchFamily="18" charset="0"/>
                <a:cs typeface="Times New Roman" panose="02020603050405020304" pitchFamily="18" charset="0"/>
              </a:rPr>
              <a:t>1Byte</a:t>
            </a:r>
            <a:r>
              <a:rPr lang="zh-CN" altLang="en-US" sz="1800" dirty="0">
                <a:solidFill>
                  <a:schemeClr val="tx1"/>
                </a:solidFill>
                <a:latin typeface="Times New Roman" panose="02020603050405020304" pitchFamily="18" charset="0"/>
                <a:cs typeface="Times New Roman" panose="02020603050405020304" pitchFamily="18" charset="0"/>
              </a:rPr>
              <a:t>到</a:t>
            </a:r>
            <a:r>
              <a:rPr lang="en-US" altLang="zh-CN" sz="1800" dirty="0">
                <a:solidFill>
                  <a:schemeClr val="tx1"/>
                </a:solidFill>
                <a:latin typeface="Times New Roman" panose="02020603050405020304" pitchFamily="18" charset="0"/>
                <a:cs typeface="Times New Roman" panose="02020603050405020304" pitchFamily="18" charset="0"/>
              </a:rPr>
              <a:t>5TB</a:t>
            </a:r>
            <a:r>
              <a:rPr lang="zh-CN" altLang="en-US" sz="1800" dirty="0">
                <a:solidFill>
                  <a:schemeClr val="tx1"/>
                </a:solidFill>
                <a:latin typeface="Times New Roman" panose="02020603050405020304" pitchFamily="18" charset="0"/>
                <a:cs typeface="Times New Roman" panose="02020603050405020304" pitchFamily="18" charset="0"/>
              </a:rPr>
              <a:t>数据的对象，用户可存储的对象数量没有限制。</a:t>
            </a:r>
          </a:p>
          <a:p>
            <a:r>
              <a:rPr lang="zh-CN" altLang="en-US" sz="1800" dirty="0">
                <a:solidFill>
                  <a:schemeClr val="tx1"/>
                </a:solidFill>
                <a:latin typeface="Times New Roman" panose="02020603050405020304" pitchFamily="18" charset="0"/>
                <a:cs typeface="Times New Roman" panose="02020603050405020304" pitchFamily="18" charset="0"/>
              </a:rPr>
              <a:t>每个对象都存储在一个存储桶中，并通过一个唯一的由开发者指定的键来读取。</a:t>
            </a:r>
          </a:p>
          <a:p>
            <a:r>
              <a:rPr lang="zh-CN" altLang="en-US" sz="1800" dirty="0">
                <a:solidFill>
                  <a:schemeClr val="tx1"/>
                </a:solidFill>
                <a:latin typeface="Times New Roman" panose="02020603050405020304" pitchFamily="18" charset="0"/>
                <a:cs typeface="Times New Roman" panose="02020603050405020304" pitchFamily="18" charset="0"/>
              </a:rPr>
              <a:t>一个存储桶存储在某个地区，用户可以选择存储的地区，以优化延迟、减少开支、满足管理需求等。</a:t>
            </a:r>
          </a:p>
          <a:p>
            <a:r>
              <a:rPr lang="en-US" altLang="zh-CN" sz="1800" dirty="0">
                <a:solidFill>
                  <a:schemeClr val="tx1"/>
                </a:solidFill>
                <a:latin typeface="Times New Roman" panose="02020603050405020304" pitchFamily="18" charset="0"/>
                <a:cs typeface="Times New Roman" panose="02020603050405020304" pitchFamily="18" charset="0"/>
              </a:rPr>
              <a:t>S3</a:t>
            </a:r>
            <a:r>
              <a:rPr lang="zh-CN" altLang="en-US" sz="1800" dirty="0">
                <a:solidFill>
                  <a:schemeClr val="tx1"/>
                </a:solidFill>
                <a:latin typeface="Times New Roman" panose="02020603050405020304" pitchFamily="18" charset="0"/>
                <a:cs typeface="Times New Roman" panose="02020603050405020304" pitchFamily="18" charset="0"/>
              </a:rPr>
              <a:t>提供了认证机制保证未经认证的请求不能访问数据。</a:t>
            </a:r>
          </a:p>
          <a:p>
            <a:r>
              <a:rPr lang="en-US" altLang="zh-CN" sz="1800" dirty="0">
                <a:solidFill>
                  <a:schemeClr val="tx1"/>
                </a:solidFill>
                <a:latin typeface="Times New Roman" panose="02020603050405020304" pitchFamily="18" charset="0"/>
                <a:cs typeface="Times New Roman" panose="02020603050405020304" pitchFamily="18" charset="0"/>
              </a:rPr>
              <a:t>S3</a:t>
            </a:r>
            <a:r>
              <a:rPr lang="zh-CN" altLang="en-US" sz="1800" dirty="0">
                <a:solidFill>
                  <a:schemeClr val="tx1"/>
                </a:solidFill>
                <a:latin typeface="Times New Roman" panose="02020603050405020304" pitchFamily="18" charset="0"/>
                <a:cs typeface="Times New Roman" panose="02020603050405020304" pitchFamily="18" charset="0"/>
              </a:rPr>
              <a:t>采用标准的</a:t>
            </a:r>
            <a:r>
              <a:rPr lang="en-US" altLang="zh-CN" sz="1800" dirty="0">
                <a:solidFill>
                  <a:schemeClr val="tx1"/>
                </a:solidFill>
                <a:latin typeface="Times New Roman" panose="02020603050405020304" pitchFamily="18" charset="0"/>
                <a:cs typeface="Times New Roman" panose="02020603050405020304" pitchFamily="18" charset="0"/>
              </a:rPr>
              <a:t>REST</a:t>
            </a:r>
            <a:r>
              <a:rPr lang="zh-CN" altLang="en-US" sz="1800" dirty="0">
                <a:solidFill>
                  <a:schemeClr val="tx1"/>
                </a:solidFill>
                <a:latin typeface="Times New Roman" panose="02020603050405020304" pitchFamily="18" charset="0"/>
                <a:cs typeface="Times New Roman" panose="02020603050405020304" pitchFamily="18" charset="0"/>
              </a:rPr>
              <a:t>和</a:t>
            </a:r>
            <a:r>
              <a:rPr lang="en-US" altLang="zh-CN" sz="1800" dirty="0">
                <a:solidFill>
                  <a:schemeClr val="tx1"/>
                </a:solidFill>
                <a:latin typeface="Times New Roman" panose="02020603050405020304" pitchFamily="18" charset="0"/>
                <a:cs typeface="Times New Roman" panose="02020603050405020304" pitchFamily="18" charset="0"/>
              </a:rPr>
              <a:t>SOAP</a:t>
            </a:r>
            <a:r>
              <a:rPr lang="zh-CN" altLang="en-US" sz="1800" dirty="0">
                <a:solidFill>
                  <a:schemeClr val="tx1"/>
                </a:solidFill>
                <a:latin typeface="Times New Roman" panose="02020603050405020304" pitchFamily="18" charset="0"/>
                <a:cs typeface="Times New Roman" panose="02020603050405020304" pitchFamily="18" charset="0"/>
              </a:rPr>
              <a:t>接口访问。</a:t>
            </a:r>
          </a:p>
          <a:p>
            <a:r>
              <a:rPr lang="zh-CN" altLang="en-US" sz="1800" dirty="0">
                <a:solidFill>
                  <a:schemeClr val="tx1"/>
                </a:solidFill>
                <a:latin typeface="Times New Roman" panose="02020603050405020304" pitchFamily="18" charset="0"/>
                <a:cs typeface="Times New Roman" panose="02020603050405020304" pitchFamily="18" charset="0"/>
              </a:rPr>
              <a:t>默认下载协议是</a:t>
            </a:r>
            <a:r>
              <a:rPr lang="en-US" altLang="zh-CN" sz="1800" dirty="0">
                <a:solidFill>
                  <a:schemeClr val="tx1"/>
                </a:solidFill>
                <a:latin typeface="Times New Roman" panose="02020603050405020304" pitchFamily="18" charset="0"/>
                <a:cs typeface="Times New Roman" panose="02020603050405020304" pitchFamily="18" charset="0"/>
              </a:rPr>
              <a:t>HTTP</a:t>
            </a:r>
            <a:r>
              <a:rPr lang="zh-CN" altLang="en-US" sz="1800" dirty="0">
                <a:solidFill>
                  <a:schemeClr val="tx1"/>
                </a:solidFill>
                <a:latin typeface="Times New Roman" panose="02020603050405020304" pitchFamily="18" charset="0"/>
                <a:cs typeface="Times New Roman" panose="02020603050405020304" pitchFamily="18" charset="0"/>
              </a:rPr>
              <a:t>，亦提供了</a:t>
            </a:r>
            <a:r>
              <a:rPr lang="en-US" altLang="zh-CN" sz="1800" dirty="0" err="1">
                <a:solidFill>
                  <a:schemeClr val="tx1"/>
                </a:solidFill>
                <a:latin typeface="Times New Roman" panose="02020603050405020304" pitchFamily="18" charset="0"/>
                <a:cs typeface="Times New Roman" panose="02020603050405020304" pitchFamily="18" charset="0"/>
              </a:rPr>
              <a:t>BitTorrent</a:t>
            </a:r>
            <a:r>
              <a:rPr lang="zh-CN" altLang="en-US" sz="1800" dirty="0">
                <a:solidFill>
                  <a:schemeClr val="tx1"/>
                </a:solidFill>
                <a:latin typeface="Times New Roman" panose="02020603050405020304" pitchFamily="18" charset="0"/>
                <a:cs typeface="Times New Roman" panose="02020603050405020304" pitchFamily="18" charset="0"/>
              </a:rPr>
              <a:t>协议接口以满足高扩展分发的需求。</a:t>
            </a:r>
          </a:p>
          <a:p>
            <a:r>
              <a:rPr lang="zh-CN" altLang="en-US" sz="1800" dirty="0">
                <a:solidFill>
                  <a:schemeClr val="tx1"/>
                </a:solidFill>
                <a:latin typeface="Times New Roman" panose="02020603050405020304" pitchFamily="18" charset="0"/>
                <a:cs typeface="Times New Roman" panose="02020603050405020304" pitchFamily="18" charset="0"/>
              </a:rPr>
              <a:t>提供定期删除和大容量删除的选项。</a:t>
            </a:r>
          </a:p>
        </p:txBody>
      </p:sp>
      <p:sp>
        <p:nvSpPr>
          <p:cNvPr id="7" name="内容占位符 4"/>
          <p:cNvSpPr txBox="1">
            <a:spLocks/>
          </p:cNvSpPr>
          <p:nvPr/>
        </p:nvSpPr>
        <p:spPr>
          <a:xfrm>
            <a:off x="6748689" y="1136537"/>
            <a:ext cx="4953000" cy="464458"/>
          </a:xfrm>
          <a:prstGeom prst="rect">
            <a:avLst/>
          </a:prstGeom>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altLang="zh-CN" dirty="0">
                <a:latin typeface="Times New Roman" panose="02020603050405020304" pitchFamily="18" charset="0"/>
                <a:cs typeface="Times New Roman" panose="02020603050405020304" pitchFamily="18" charset="0"/>
              </a:rPr>
              <a:t>Amazon S3</a:t>
            </a:r>
            <a:r>
              <a:rPr lang="zh-CN" altLang="en-US" dirty="0">
                <a:latin typeface="Times New Roman" panose="02020603050405020304" pitchFamily="18" charset="0"/>
                <a:cs typeface="Times New Roman" panose="02020603050405020304" pitchFamily="18" charset="0"/>
              </a:rPr>
              <a:t>具有如下特点</a:t>
            </a:r>
          </a:p>
        </p:txBody>
      </p:sp>
      <p:cxnSp>
        <p:nvCxnSpPr>
          <p:cNvPr id="14" name="直接连接符 13"/>
          <p:cNvCxnSpPr/>
          <p:nvPr/>
        </p:nvCxnSpPr>
        <p:spPr>
          <a:xfrm>
            <a:off x="6251575" y="1136537"/>
            <a:ext cx="0" cy="5493657"/>
          </a:xfrm>
          <a:prstGeom prst="line">
            <a:avLst/>
          </a:prstGeom>
          <a:ln w="57150">
            <a:solidFill>
              <a:srgbClr val="3E5CCC"/>
            </a:solidFill>
            <a:prstDash val="sysDot"/>
          </a:ln>
        </p:spPr>
        <p:style>
          <a:lnRef idx="1">
            <a:schemeClr val="accent3"/>
          </a:lnRef>
          <a:fillRef idx="0">
            <a:schemeClr val="accent3"/>
          </a:fillRef>
          <a:effectRef idx="0">
            <a:schemeClr val="accent3"/>
          </a:effectRef>
          <a:fontRef idx="minor">
            <a:schemeClr val="tx1"/>
          </a:fontRef>
        </p:style>
      </p:cxnSp>
      <p:sp>
        <p:nvSpPr>
          <p:cNvPr id="12" name="文本框 11"/>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13" name="文本框 12"/>
          <p:cNvSpPr txBox="1"/>
          <p:nvPr/>
        </p:nvSpPr>
        <p:spPr>
          <a:xfrm>
            <a:off x="631223" y="1594275"/>
            <a:ext cx="5256567"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Amazon Simple Storage Service(S3)</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131974" y="-1"/>
            <a:ext cx="11520000" cy="1016152"/>
            <a:chOff x="131974" y="-1"/>
            <a:chExt cx="11520000" cy="1016152"/>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7" name="矩形 16"/>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501205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41375" y="2851875"/>
            <a:ext cx="4000004" cy="3321119"/>
            <a:chOff x="688976" y="2390485"/>
            <a:chExt cx="4000004" cy="3321119"/>
          </a:xfrm>
        </p:grpSpPr>
        <p:sp>
          <p:nvSpPr>
            <p:cNvPr id="43" name="任意多边形 42"/>
            <p:cNvSpPr/>
            <p:nvPr/>
          </p:nvSpPr>
          <p:spPr>
            <a:xfrm flipV="1">
              <a:off x="2495700" y="2637466"/>
              <a:ext cx="1942815" cy="45719"/>
            </a:xfrm>
            <a:custGeom>
              <a:avLst/>
              <a:gdLst>
                <a:gd name="connsiteX0" fmla="*/ 0 w 1050325"/>
                <a:gd name="connsiteY0" fmla="*/ 0 h 0"/>
                <a:gd name="connsiteX1" fmla="*/ 1050325 w 1050325"/>
                <a:gd name="connsiteY1" fmla="*/ 0 h 0"/>
              </a:gdLst>
              <a:ahLst/>
              <a:cxnLst>
                <a:cxn ang="0">
                  <a:pos x="connsiteX0" y="connsiteY0"/>
                </a:cxn>
                <a:cxn ang="0">
                  <a:pos x="connsiteX1" y="connsiteY1"/>
                </a:cxn>
              </a:cxnLst>
              <a:rect l="l" t="t" r="r" b="b"/>
              <a:pathLst>
                <a:path w="1050325">
                  <a:moveTo>
                    <a:pt x="0" y="0"/>
                  </a:moveTo>
                  <a:lnTo>
                    <a:pt x="1050325" y="0"/>
                  </a:ln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54" tIns="60977" rIns="121954" bIns="60977" rtlCol="0" anchor="ctr"/>
            <a:lstStyle/>
            <a:p>
              <a:pPr algn="ctr"/>
              <a:endParaRPr lang="zh-CN" altLang="en-US"/>
            </a:p>
          </p:txBody>
        </p:sp>
        <p:sp>
          <p:nvSpPr>
            <p:cNvPr id="42" name="任意多边形 41"/>
            <p:cNvSpPr/>
            <p:nvPr/>
          </p:nvSpPr>
          <p:spPr>
            <a:xfrm>
              <a:off x="2936003" y="5310896"/>
              <a:ext cx="1502512" cy="45719"/>
            </a:xfrm>
            <a:custGeom>
              <a:avLst/>
              <a:gdLst>
                <a:gd name="connsiteX0" fmla="*/ 0 w 1050325"/>
                <a:gd name="connsiteY0" fmla="*/ 0 h 0"/>
                <a:gd name="connsiteX1" fmla="*/ 1050325 w 1050325"/>
                <a:gd name="connsiteY1" fmla="*/ 0 h 0"/>
              </a:gdLst>
              <a:ahLst/>
              <a:cxnLst>
                <a:cxn ang="0">
                  <a:pos x="connsiteX0" y="connsiteY0"/>
                </a:cxn>
                <a:cxn ang="0">
                  <a:pos x="connsiteX1" y="connsiteY1"/>
                </a:cxn>
              </a:cxnLst>
              <a:rect l="l" t="t" r="r" b="b"/>
              <a:pathLst>
                <a:path w="1050325">
                  <a:moveTo>
                    <a:pt x="0" y="0"/>
                  </a:moveTo>
                  <a:lnTo>
                    <a:pt x="1050325" y="0"/>
                  </a:ln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54" tIns="60977" rIns="121954" bIns="60977" rtlCol="0" anchor="ctr"/>
            <a:lstStyle/>
            <a:p>
              <a:pPr algn="ctr"/>
              <a:endParaRPr lang="zh-CN" altLang="en-US"/>
            </a:p>
          </p:txBody>
        </p:sp>
        <p:sp>
          <p:nvSpPr>
            <p:cNvPr id="25" name="任意多边形 24"/>
            <p:cNvSpPr/>
            <p:nvPr/>
          </p:nvSpPr>
          <p:spPr>
            <a:xfrm>
              <a:off x="3416718" y="3947748"/>
              <a:ext cx="1259086" cy="0"/>
            </a:xfrm>
            <a:custGeom>
              <a:avLst/>
              <a:gdLst>
                <a:gd name="connsiteX0" fmla="*/ 0 w 1050325"/>
                <a:gd name="connsiteY0" fmla="*/ 0 h 0"/>
                <a:gd name="connsiteX1" fmla="*/ 1050325 w 1050325"/>
                <a:gd name="connsiteY1" fmla="*/ 0 h 0"/>
              </a:gdLst>
              <a:ahLst/>
              <a:cxnLst>
                <a:cxn ang="0">
                  <a:pos x="connsiteX0" y="connsiteY0"/>
                </a:cxn>
                <a:cxn ang="0">
                  <a:pos x="connsiteX1" y="connsiteY1"/>
                </a:cxn>
              </a:cxnLst>
              <a:rect l="l" t="t" r="r" b="b"/>
              <a:pathLst>
                <a:path w="1050325">
                  <a:moveTo>
                    <a:pt x="0" y="0"/>
                  </a:moveTo>
                  <a:lnTo>
                    <a:pt x="1050325" y="0"/>
                  </a:ln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54" tIns="60977" rIns="121954" bIns="60977" rtlCol="0" anchor="ctr"/>
            <a:lstStyle/>
            <a:p>
              <a:pPr algn="ctr"/>
              <a:endParaRPr lang="zh-CN" altLang="en-US"/>
            </a:p>
          </p:txBody>
        </p:sp>
        <p:sp>
          <p:nvSpPr>
            <p:cNvPr id="15" name="Rectangle 5"/>
            <p:cNvSpPr>
              <a:spLocks noChangeArrowheads="1"/>
            </p:cNvSpPr>
            <p:nvPr/>
          </p:nvSpPr>
          <p:spPr bwMode="auto">
            <a:xfrm>
              <a:off x="3867300" y="2390485"/>
              <a:ext cx="821680" cy="534474"/>
            </a:xfrm>
            <a:prstGeom prst="rect">
              <a:avLst/>
            </a:prstGeom>
            <a:solidFill>
              <a:srgbClr val="92D050"/>
            </a:solidFill>
            <a:ln>
              <a:noFill/>
            </a:ln>
          </p:spPr>
          <p:txBody>
            <a:bodyPr/>
            <a:lstStyle/>
            <a:p>
              <a:endParaRPr lang="zh-CN" altLang="en-US" sz="2100"/>
            </a:p>
          </p:txBody>
        </p:sp>
        <p:sp>
          <p:nvSpPr>
            <p:cNvPr id="20" name="Rectangle 6"/>
            <p:cNvSpPr>
              <a:spLocks noChangeArrowheads="1"/>
            </p:cNvSpPr>
            <p:nvPr/>
          </p:nvSpPr>
          <p:spPr bwMode="auto">
            <a:xfrm>
              <a:off x="3867300" y="3694043"/>
              <a:ext cx="821680" cy="534474"/>
            </a:xfrm>
            <a:prstGeom prst="rect">
              <a:avLst/>
            </a:prstGeom>
            <a:solidFill>
              <a:schemeClr val="accent6"/>
            </a:solidFill>
            <a:ln>
              <a:noFill/>
            </a:ln>
          </p:spPr>
          <p:txBody>
            <a:bodyPr/>
            <a:lstStyle/>
            <a:p>
              <a:endParaRPr lang="zh-CN" altLang="en-US" sz="2100"/>
            </a:p>
          </p:txBody>
        </p:sp>
        <p:sp>
          <p:nvSpPr>
            <p:cNvPr id="22" name="Rectangle 7"/>
            <p:cNvSpPr>
              <a:spLocks noChangeArrowheads="1"/>
            </p:cNvSpPr>
            <p:nvPr/>
          </p:nvSpPr>
          <p:spPr bwMode="auto">
            <a:xfrm>
              <a:off x="3867300" y="4965450"/>
              <a:ext cx="821680" cy="534474"/>
            </a:xfrm>
            <a:prstGeom prst="rect">
              <a:avLst/>
            </a:prstGeom>
            <a:solidFill>
              <a:srgbClr val="1A8ABC"/>
            </a:solidFill>
            <a:ln>
              <a:noFill/>
            </a:ln>
          </p:spPr>
          <p:txBody>
            <a:bodyPr/>
            <a:lstStyle/>
            <a:p>
              <a:endParaRPr lang="zh-CN" altLang="en-US" sz="2100"/>
            </a:p>
          </p:txBody>
        </p:sp>
        <p:sp>
          <p:nvSpPr>
            <p:cNvPr id="11" name="Freeform 9"/>
            <p:cNvSpPr>
              <a:spLocks/>
            </p:cNvSpPr>
            <p:nvPr/>
          </p:nvSpPr>
          <p:spPr bwMode="auto">
            <a:xfrm>
              <a:off x="707682" y="2528871"/>
              <a:ext cx="2705736" cy="2987178"/>
            </a:xfrm>
            <a:custGeom>
              <a:avLst/>
              <a:gdLst>
                <a:gd name="T0" fmla="*/ 136 w 1004"/>
                <a:gd name="T1" fmla="*/ 323 h 1109"/>
                <a:gd name="T2" fmla="*/ 76 w 1004"/>
                <a:gd name="T3" fmla="*/ 394 h 1109"/>
                <a:gd name="T4" fmla="*/ 6 w 1004"/>
                <a:gd name="T5" fmla="*/ 570 h 1109"/>
                <a:gd name="T6" fmla="*/ 2 w 1004"/>
                <a:gd name="T7" fmla="*/ 600 h 1109"/>
                <a:gd name="T8" fmla="*/ 2 w 1004"/>
                <a:gd name="T9" fmla="*/ 606 h 1109"/>
                <a:gd name="T10" fmla="*/ 2 w 1004"/>
                <a:gd name="T11" fmla="*/ 608 h 1109"/>
                <a:gd name="T12" fmla="*/ 0 w 1004"/>
                <a:gd name="T13" fmla="*/ 630 h 1109"/>
                <a:gd name="T14" fmla="*/ 12 w 1004"/>
                <a:gd name="T15" fmla="*/ 742 h 1109"/>
                <a:gd name="T16" fmla="*/ 100 w 1004"/>
                <a:gd name="T17" fmla="*/ 926 h 1109"/>
                <a:gd name="T18" fmla="*/ 280 w 1004"/>
                <a:gd name="T19" fmla="*/ 1066 h 1109"/>
                <a:gd name="T20" fmla="*/ 461 w 1004"/>
                <a:gd name="T21" fmla="*/ 1108 h 1109"/>
                <a:gd name="T22" fmla="*/ 475 w 1004"/>
                <a:gd name="T23" fmla="*/ 1109 h 1109"/>
                <a:gd name="T24" fmla="*/ 501 w 1004"/>
                <a:gd name="T25" fmla="*/ 1109 h 1109"/>
                <a:gd name="T26" fmla="*/ 525 w 1004"/>
                <a:gd name="T27" fmla="*/ 1107 h 1109"/>
                <a:gd name="T28" fmla="*/ 871 w 1004"/>
                <a:gd name="T29" fmla="*/ 930 h 1109"/>
                <a:gd name="T30" fmla="*/ 990 w 1004"/>
                <a:gd name="T31" fmla="*/ 694 h 1109"/>
                <a:gd name="T32" fmla="*/ 999 w 1004"/>
                <a:gd name="T33" fmla="*/ 645 h 1109"/>
                <a:gd name="T34" fmla="*/ 1002 w 1004"/>
                <a:gd name="T35" fmla="*/ 613 h 1109"/>
                <a:gd name="T36" fmla="*/ 1002 w 1004"/>
                <a:gd name="T37" fmla="*/ 608 h 1109"/>
                <a:gd name="T38" fmla="*/ 1002 w 1004"/>
                <a:gd name="T39" fmla="*/ 602 h 1109"/>
                <a:gd name="T40" fmla="*/ 1003 w 1004"/>
                <a:gd name="T41" fmla="*/ 584 h 1109"/>
                <a:gd name="T42" fmla="*/ 1004 w 1004"/>
                <a:gd name="T43" fmla="*/ 580 h 1109"/>
                <a:gd name="T44" fmla="*/ 1003 w 1004"/>
                <a:gd name="T45" fmla="*/ 566 h 1109"/>
                <a:gd name="T46" fmla="*/ 1003 w 1004"/>
                <a:gd name="T47" fmla="*/ 553 h 1109"/>
                <a:gd name="T48" fmla="*/ 1003 w 1004"/>
                <a:gd name="T49" fmla="*/ 548 h 1109"/>
                <a:gd name="T50" fmla="*/ 999 w 1004"/>
                <a:gd name="T51" fmla="*/ 501 h 1109"/>
                <a:gd name="T52" fmla="*/ 994 w 1004"/>
                <a:gd name="T53" fmla="*/ 470 h 1109"/>
                <a:gd name="T54" fmla="*/ 884 w 1004"/>
                <a:gd name="T55" fmla="*/ 227 h 1109"/>
                <a:gd name="T56" fmla="*/ 588 w 1004"/>
                <a:gd name="T57" fmla="*/ 24 h 1109"/>
                <a:gd name="T58" fmla="*/ 458 w 1004"/>
                <a:gd name="T59" fmla="*/ 1 h 1109"/>
                <a:gd name="T60" fmla="*/ 449 w 1004"/>
                <a:gd name="T61" fmla="*/ 376 h 1109"/>
                <a:gd name="T62" fmla="*/ 463 w 1004"/>
                <a:gd name="T63" fmla="*/ 374 h 1109"/>
                <a:gd name="T64" fmla="*/ 569 w 1004"/>
                <a:gd name="T65" fmla="*/ 389 h 1109"/>
                <a:gd name="T66" fmla="*/ 711 w 1004"/>
                <a:gd name="T67" fmla="*/ 525 h 1109"/>
                <a:gd name="T68" fmla="*/ 719 w 1004"/>
                <a:gd name="T69" fmla="*/ 547 h 1109"/>
                <a:gd name="T70" fmla="*/ 726 w 1004"/>
                <a:gd name="T71" fmla="*/ 569 h 1109"/>
                <a:gd name="T72" fmla="*/ 730 w 1004"/>
                <a:gd name="T73" fmla="*/ 584 h 1109"/>
                <a:gd name="T74" fmla="*/ 731 w 1004"/>
                <a:gd name="T75" fmla="*/ 588 h 1109"/>
                <a:gd name="T76" fmla="*/ 732 w 1004"/>
                <a:gd name="T77" fmla="*/ 590 h 1109"/>
                <a:gd name="T78" fmla="*/ 734 w 1004"/>
                <a:gd name="T79" fmla="*/ 609 h 1109"/>
                <a:gd name="T80" fmla="*/ 734 w 1004"/>
                <a:gd name="T81" fmla="*/ 608 h 1109"/>
                <a:gd name="T82" fmla="*/ 734 w 1004"/>
                <a:gd name="T83" fmla="*/ 610 h 1109"/>
                <a:gd name="T84" fmla="*/ 735 w 1004"/>
                <a:gd name="T85" fmla="*/ 627 h 1109"/>
                <a:gd name="T86" fmla="*/ 735 w 1004"/>
                <a:gd name="T87" fmla="*/ 653 h 1109"/>
                <a:gd name="T88" fmla="*/ 693 w 1004"/>
                <a:gd name="T89" fmla="*/ 794 h 1109"/>
                <a:gd name="T90" fmla="*/ 682 w 1004"/>
                <a:gd name="T91" fmla="*/ 810 h 1109"/>
                <a:gd name="T92" fmla="*/ 643 w 1004"/>
                <a:gd name="T93" fmla="*/ 856 h 1109"/>
                <a:gd name="T94" fmla="*/ 499 w 1004"/>
                <a:gd name="T95" fmla="*/ 937 h 1109"/>
                <a:gd name="T96" fmla="*/ 484 w 1004"/>
                <a:gd name="T97" fmla="*/ 940 h 1109"/>
                <a:gd name="T98" fmla="*/ 470 w 1004"/>
                <a:gd name="T99" fmla="*/ 943 h 1109"/>
                <a:gd name="T100" fmla="*/ 457 w 1004"/>
                <a:gd name="T101" fmla="*/ 945 h 1109"/>
                <a:gd name="T102" fmla="*/ 328 w 1004"/>
                <a:gd name="T103" fmla="*/ 937 h 1109"/>
                <a:gd name="T104" fmla="*/ 178 w 1004"/>
                <a:gd name="T105" fmla="*/ 855 h 1109"/>
                <a:gd name="T106" fmla="*/ 84 w 1004"/>
                <a:gd name="T107" fmla="*/ 720 h 1109"/>
                <a:gd name="T108" fmla="*/ 59 w 1004"/>
                <a:gd name="T109" fmla="*/ 629 h 1109"/>
                <a:gd name="T110" fmla="*/ 56 w 1004"/>
                <a:gd name="T111" fmla="*/ 607 h 1109"/>
                <a:gd name="T112" fmla="*/ 56 w 1004"/>
                <a:gd name="T113" fmla="*/ 606 h 1109"/>
                <a:gd name="T114" fmla="*/ 56 w 1004"/>
                <a:gd name="T115" fmla="*/ 601 h 1109"/>
                <a:gd name="T116" fmla="*/ 55 w 1004"/>
                <a:gd name="T117" fmla="*/ 574 h 1109"/>
                <a:gd name="T118" fmla="*/ 93 w 1004"/>
                <a:gd name="T119" fmla="*/ 404 h 1109"/>
                <a:gd name="T120" fmla="*/ 140 w 1004"/>
                <a:gd name="T121" fmla="*/ 327 h 1109"/>
                <a:gd name="T122" fmla="*/ 141 w 1004"/>
                <a:gd name="T123" fmla="*/ 319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1109">
                  <a:moveTo>
                    <a:pt x="141" y="319"/>
                  </a:moveTo>
                  <a:cubicBezTo>
                    <a:pt x="141" y="319"/>
                    <a:pt x="140" y="320"/>
                    <a:pt x="136" y="323"/>
                  </a:cubicBezTo>
                  <a:cubicBezTo>
                    <a:pt x="133" y="327"/>
                    <a:pt x="128" y="331"/>
                    <a:pt x="123" y="337"/>
                  </a:cubicBezTo>
                  <a:cubicBezTo>
                    <a:pt x="111" y="349"/>
                    <a:pt x="94" y="368"/>
                    <a:pt x="76" y="394"/>
                  </a:cubicBezTo>
                  <a:cubicBezTo>
                    <a:pt x="58" y="421"/>
                    <a:pt x="38" y="456"/>
                    <a:pt x="24" y="499"/>
                  </a:cubicBezTo>
                  <a:cubicBezTo>
                    <a:pt x="16" y="521"/>
                    <a:pt x="10" y="545"/>
                    <a:pt x="6" y="570"/>
                  </a:cubicBezTo>
                  <a:cubicBezTo>
                    <a:pt x="5" y="577"/>
                    <a:pt x="4" y="583"/>
                    <a:pt x="3" y="590"/>
                  </a:cubicBezTo>
                  <a:cubicBezTo>
                    <a:pt x="3" y="593"/>
                    <a:pt x="3" y="597"/>
                    <a:pt x="2" y="600"/>
                  </a:cubicBezTo>
                  <a:cubicBezTo>
                    <a:pt x="2" y="605"/>
                    <a:pt x="2" y="605"/>
                    <a:pt x="2" y="605"/>
                  </a:cubicBezTo>
                  <a:cubicBezTo>
                    <a:pt x="2" y="606"/>
                    <a:pt x="2" y="606"/>
                    <a:pt x="2" y="606"/>
                  </a:cubicBezTo>
                  <a:cubicBezTo>
                    <a:pt x="2" y="607"/>
                    <a:pt x="2" y="607"/>
                    <a:pt x="2" y="607"/>
                  </a:cubicBezTo>
                  <a:cubicBezTo>
                    <a:pt x="2" y="606"/>
                    <a:pt x="2" y="608"/>
                    <a:pt x="2" y="608"/>
                  </a:cubicBezTo>
                  <a:cubicBezTo>
                    <a:pt x="1" y="611"/>
                    <a:pt x="1" y="611"/>
                    <a:pt x="1" y="611"/>
                  </a:cubicBezTo>
                  <a:cubicBezTo>
                    <a:pt x="1" y="617"/>
                    <a:pt x="1" y="624"/>
                    <a:pt x="0" y="630"/>
                  </a:cubicBezTo>
                  <a:cubicBezTo>
                    <a:pt x="0" y="637"/>
                    <a:pt x="0" y="645"/>
                    <a:pt x="0" y="652"/>
                  </a:cubicBezTo>
                  <a:cubicBezTo>
                    <a:pt x="1" y="681"/>
                    <a:pt x="5" y="712"/>
                    <a:pt x="12" y="742"/>
                  </a:cubicBezTo>
                  <a:cubicBezTo>
                    <a:pt x="19" y="773"/>
                    <a:pt x="29" y="805"/>
                    <a:pt x="44" y="836"/>
                  </a:cubicBezTo>
                  <a:cubicBezTo>
                    <a:pt x="59" y="867"/>
                    <a:pt x="77" y="897"/>
                    <a:pt x="100" y="926"/>
                  </a:cubicBezTo>
                  <a:cubicBezTo>
                    <a:pt x="122" y="954"/>
                    <a:pt x="149" y="981"/>
                    <a:pt x="179" y="1005"/>
                  </a:cubicBezTo>
                  <a:cubicBezTo>
                    <a:pt x="210" y="1029"/>
                    <a:pt x="244" y="1049"/>
                    <a:pt x="280" y="1066"/>
                  </a:cubicBezTo>
                  <a:cubicBezTo>
                    <a:pt x="317" y="1082"/>
                    <a:pt x="357" y="1095"/>
                    <a:pt x="398" y="1102"/>
                  </a:cubicBezTo>
                  <a:cubicBezTo>
                    <a:pt x="419" y="1105"/>
                    <a:pt x="440" y="1108"/>
                    <a:pt x="461" y="1108"/>
                  </a:cubicBezTo>
                  <a:cubicBezTo>
                    <a:pt x="468" y="1109"/>
                    <a:pt x="468" y="1109"/>
                    <a:pt x="468" y="1109"/>
                  </a:cubicBezTo>
                  <a:cubicBezTo>
                    <a:pt x="470" y="1109"/>
                    <a:pt x="472" y="1109"/>
                    <a:pt x="475" y="1109"/>
                  </a:cubicBezTo>
                  <a:cubicBezTo>
                    <a:pt x="493" y="1109"/>
                    <a:pt x="493" y="1109"/>
                    <a:pt x="493" y="1109"/>
                  </a:cubicBezTo>
                  <a:cubicBezTo>
                    <a:pt x="495" y="1109"/>
                    <a:pt x="498" y="1109"/>
                    <a:pt x="501" y="1109"/>
                  </a:cubicBezTo>
                  <a:cubicBezTo>
                    <a:pt x="509" y="1108"/>
                    <a:pt x="509" y="1108"/>
                    <a:pt x="509" y="1108"/>
                  </a:cubicBezTo>
                  <a:cubicBezTo>
                    <a:pt x="525" y="1107"/>
                    <a:pt x="525" y="1107"/>
                    <a:pt x="525" y="1107"/>
                  </a:cubicBezTo>
                  <a:cubicBezTo>
                    <a:pt x="568" y="1103"/>
                    <a:pt x="611" y="1094"/>
                    <a:pt x="653" y="1079"/>
                  </a:cubicBezTo>
                  <a:cubicBezTo>
                    <a:pt x="736" y="1050"/>
                    <a:pt x="812" y="998"/>
                    <a:pt x="871" y="930"/>
                  </a:cubicBezTo>
                  <a:cubicBezTo>
                    <a:pt x="900" y="896"/>
                    <a:pt x="925" y="859"/>
                    <a:pt x="946" y="819"/>
                  </a:cubicBezTo>
                  <a:cubicBezTo>
                    <a:pt x="966" y="779"/>
                    <a:pt x="980" y="737"/>
                    <a:pt x="990" y="694"/>
                  </a:cubicBezTo>
                  <a:cubicBezTo>
                    <a:pt x="993" y="683"/>
                    <a:pt x="994" y="672"/>
                    <a:pt x="996" y="661"/>
                  </a:cubicBezTo>
                  <a:cubicBezTo>
                    <a:pt x="997" y="656"/>
                    <a:pt x="998" y="651"/>
                    <a:pt x="999" y="645"/>
                  </a:cubicBezTo>
                  <a:cubicBezTo>
                    <a:pt x="999" y="640"/>
                    <a:pt x="1000" y="634"/>
                    <a:pt x="1001" y="629"/>
                  </a:cubicBezTo>
                  <a:cubicBezTo>
                    <a:pt x="1001" y="624"/>
                    <a:pt x="1001" y="618"/>
                    <a:pt x="1002" y="613"/>
                  </a:cubicBezTo>
                  <a:cubicBezTo>
                    <a:pt x="1002" y="609"/>
                    <a:pt x="1002" y="609"/>
                    <a:pt x="1002" y="609"/>
                  </a:cubicBezTo>
                  <a:cubicBezTo>
                    <a:pt x="1002" y="608"/>
                    <a:pt x="1002" y="608"/>
                    <a:pt x="1002" y="608"/>
                  </a:cubicBezTo>
                  <a:cubicBezTo>
                    <a:pt x="1002" y="611"/>
                    <a:pt x="1002" y="603"/>
                    <a:pt x="1002" y="604"/>
                  </a:cubicBezTo>
                  <a:cubicBezTo>
                    <a:pt x="1002" y="602"/>
                    <a:pt x="1002" y="602"/>
                    <a:pt x="1002" y="602"/>
                  </a:cubicBezTo>
                  <a:cubicBezTo>
                    <a:pt x="1003" y="596"/>
                    <a:pt x="1003" y="596"/>
                    <a:pt x="1003" y="596"/>
                  </a:cubicBezTo>
                  <a:cubicBezTo>
                    <a:pt x="1003" y="592"/>
                    <a:pt x="1003" y="588"/>
                    <a:pt x="1003" y="584"/>
                  </a:cubicBezTo>
                  <a:cubicBezTo>
                    <a:pt x="1004" y="582"/>
                    <a:pt x="1004" y="582"/>
                    <a:pt x="1004" y="582"/>
                  </a:cubicBezTo>
                  <a:cubicBezTo>
                    <a:pt x="1004" y="580"/>
                    <a:pt x="1004" y="580"/>
                    <a:pt x="1004" y="580"/>
                  </a:cubicBezTo>
                  <a:cubicBezTo>
                    <a:pt x="1004" y="575"/>
                    <a:pt x="1004" y="575"/>
                    <a:pt x="1004" y="575"/>
                  </a:cubicBezTo>
                  <a:cubicBezTo>
                    <a:pt x="1003" y="566"/>
                    <a:pt x="1003" y="566"/>
                    <a:pt x="1003" y="566"/>
                  </a:cubicBezTo>
                  <a:cubicBezTo>
                    <a:pt x="1003" y="557"/>
                    <a:pt x="1003" y="557"/>
                    <a:pt x="1003" y="557"/>
                  </a:cubicBezTo>
                  <a:cubicBezTo>
                    <a:pt x="1003" y="553"/>
                    <a:pt x="1003" y="553"/>
                    <a:pt x="1003" y="553"/>
                  </a:cubicBezTo>
                  <a:cubicBezTo>
                    <a:pt x="1003" y="550"/>
                    <a:pt x="1003" y="550"/>
                    <a:pt x="1003" y="550"/>
                  </a:cubicBezTo>
                  <a:cubicBezTo>
                    <a:pt x="1003" y="548"/>
                    <a:pt x="1003" y="548"/>
                    <a:pt x="1003" y="548"/>
                  </a:cubicBezTo>
                  <a:cubicBezTo>
                    <a:pt x="1003" y="543"/>
                    <a:pt x="1002" y="538"/>
                    <a:pt x="1002" y="532"/>
                  </a:cubicBezTo>
                  <a:cubicBezTo>
                    <a:pt x="1001" y="522"/>
                    <a:pt x="1000" y="511"/>
                    <a:pt x="999" y="501"/>
                  </a:cubicBezTo>
                  <a:cubicBezTo>
                    <a:pt x="998" y="495"/>
                    <a:pt x="997" y="490"/>
                    <a:pt x="996" y="485"/>
                  </a:cubicBezTo>
                  <a:cubicBezTo>
                    <a:pt x="996" y="480"/>
                    <a:pt x="995" y="475"/>
                    <a:pt x="994" y="470"/>
                  </a:cubicBezTo>
                  <a:cubicBezTo>
                    <a:pt x="992" y="459"/>
                    <a:pt x="989" y="449"/>
                    <a:pt x="987" y="439"/>
                  </a:cubicBezTo>
                  <a:cubicBezTo>
                    <a:pt x="967" y="358"/>
                    <a:pt x="930" y="286"/>
                    <a:pt x="884" y="227"/>
                  </a:cubicBezTo>
                  <a:cubicBezTo>
                    <a:pt x="839" y="169"/>
                    <a:pt x="786" y="123"/>
                    <a:pt x="734" y="91"/>
                  </a:cubicBezTo>
                  <a:cubicBezTo>
                    <a:pt x="682" y="58"/>
                    <a:pt x="631" y="37"/>
                    <a:pt x="588" y="24"/>
                  </a:cubicBezTo>
                  <a:cubicBezTo>
                    <a:pt x="545" y="12"/>
                    <a:pt x="509" y="6"/>
                    <a:pt x="485" y="3"/>
                  </a:cubicBezTo>
                  <a:cubicBezTo>
                    <a:pt x="473" y="2"/>
                    <a:pt x="464" y="1"/>
                    <a:pt x="458" y="1"/>
                  </a:cubicBezTo>
                  <a:cubicBezTo>
                    <a:pt x="452" y="0"/>
                    <a:pt x="449" y="0"/>
                    <a:pt x="449" y="0"/>
                  </a:cubicBezTo>
                  <a:cubicBezTo>
                    <a:pt x="449" y="376"/>
                    <a:pt x="449" y="376"/>
                    <a:pt x="449" y="376"/>
                  </a:cubicBezTo>
                  <a:cubicBezTo>
                    <a:pt x="449" y="376"/>
                    <a:pt x="450" y="375"/>
                    <a:pt x="452" y="375"/>
                  </a:cubicBezTo>
                  <a:cubicBezTo>
                    <a:pt x="455" y="375"/>
                    <a:pt x="458" y="374"/>
                    <a:pt x="463" y="374"/>
                  </a:cubicBezTo>
                  <a:cubicBezTo>
                    <a:pt x="473" y="373"/>
                    <a:pt x="487" y="373"/>
                    <a:pt x="504" y="374"/>
                  </a:cubicBezTo>
                  <a:cubicBezTo>
                    <a:pt x="522" y="376"/>
                    <a:pt x="544" y="380"/>
                    <a:pt x="569" y="389"/>
                  </a:cubicBezTo>
                  <a:cubicBezTo>
                    <a:pt x="593" y="399"/>
                    <a:pt x="620" y="414"/>
                    <a:pt x="645" y="436"/>
                  </a:cubicBezTo>
                  <a:cubicBezTo>
                    <a:pt x="670" y="458"/>
                    <a:pt x="694" y="488"/>
                    <a:pt x="711" y="525"/>
                  </a:cubicBezTo>
                  <a:cubicBezTo>
                    <a:pt x="713" y="530"/>
                    <a:pt x="715" y="535"/>
                    <a:pt x="717" y="539"/>
                  </a:cubicBezTo>
                  <a:cubicBezTo>
                    <a:pt x="718" y="542"/>
                    <a:pt x="719" y="544"/>
                    <a:pt x="719" y="547"/>
                  </a:cubicBezTo>
                  <a:cubicBezTo>
                    <a:pt x="720" y="549"/>
                    <a:pt x="721" y="552"/>
                    <a:pt x="722" y="554"/>
                  </a:cubicBezTo>
                  <a:cubicBezTo>
                    <a:pt x="723" y="559"/>
                    <a:pt x="725" y="564"/>
                    <a:pt x="726" y="569"/>
                  </a:cubicBezTo>
                  <a:cubicBezTo>
                    <a:pt x="727" y="572"/>
                    <a:pt x="728" y="575"/>
                    <a:pt x="728" y="577"/>
                  </a:cubicBezTo>
                  <a:cubicBezTo>
                    <a:pt x="730" y="584"/>
                    <a:pt x="730" y="584"/>
                    <a:pt x="730" y="584"/>
                  </a:cubicBezTo>
                  <a:cubicBezTo>
                    <a:pt x="731" y="587"/>
                    <a:pt x="731" y="587"/>
                    <a:pt x="731" y="587"/>
                  </a:cubicBezTo>
                  <a:cubicBezTo>
                    <a:pt x="731" y="588"/>
                    <a:pt x="731" y="588"/>
                    <a:pt x="731" y="588"/>
                  </a:cubicBezTo>
                  <a:cubicBezTo>
                    <a:pt x="731" y="589"/>
                    <a:pt x="731" y="589"/>
                    <a:pt x="731" y="589"/>
                  </a:cubicBezTo>
                  <a:cubicBezTo>
                    <a:pt x="731" y="589"/>
                    <a:pt x="732" y="590"/>
                    <a:pt x="732" y="590"/>
                  </a:cubicBezTo>
                  <a:cubicBezTo>
                    <a:pt x="732" y="595"/>
                    <a:pt x="732" y="599"/>
                    <a:pt x="733" y="603"/>
                  </a:cubicBezTo>
                  <a:cubicBezTo>
                    <a:pt x="734" y="609"/>
                    <a:pt x="734" y="609"/>
                    <a:pt x="734" y="609"/>
                  </a:cubicBezTo>
                  <a:cubicBezTo>
                    <a:pt x="734" y="610"/>
                    <a:pt x="734" y="610"/>
                    <a:pt x="734" y="610"/>
                  </a:cubicBezTo>
                  <a:cubicBezTo>
                    <a:pt x="734" y="611"/>
                    <a:pt x="734" y="604"/>
                    <a:pt x="734" y="608"/>
                  </a:cubicBezTo>
                  <a:cubicBezTo>
                    <a:pt x="734" y="608"/>
                    <a:pt x="734" y="608"/>
                    <a:pt x="734" y="608"/>
                  </a:cubicBezTo>
                  <a:cubicBezTo>
                    <a:pt x="734" y="610"/>
                    <a:pt x="734" y="610"/>
                    <a:pt x="734" y="610"/>
                  </a:cubicBezTo>
                  <a:cubicBezTo>
                    <a:pt x="734" y="613"/>
                    <a:pt x="734" y="616"/>
                    <a:pt x="735" y="619"/>
                  </a:cubicBezTo>
                  <a:cubicBezTo>
                    <a:pt x="735" y="622"/>
                    <a:pt x="735" y="624"/>
                    <a:pt x="735" y="627"/>
                  </a:cubicBezTo>
                  <a:cubicBezTo>
                    <a:pt x="735" y="630"/>
                    <a:pt x="735" y="633"/>
                    <a:pt x="736" y="636"/>
                  </a:cubicBezTo>
                  <a:cubicBezTo>
                    <a:pt x="736" y="642"/>
                    <a:pt x="736" y="647"/>
                    <a:pt x="735" y="653"/>
                  </a:cubicBezTo>
                  <a:cubicBezTo>
                    <a:pt x="734" y="677"/>
                    <a:pt x="731" y="701"/>
                    <a:pt x="724" y="724"/>
                  </a:cubicBezTo>
                  <a:cubicBezTo>
                    <a:pt x="716" y="748"/>
                    <a:pt x="706" y="772"/>
                    <a:pt x="693" y="794"/>
                  </a:cubicBezTo>
                  <a:cubicBezTo>
                    <a:pt x="688" y="802"/>
                    <a:pt x="688" y="802"/>
                    <a:pt x="688" y="802"/>
                  </a:cubicBezTo>
                  <a:cubicBezTo>
                    <a:pt x="686" y="805"/>
                    <a:pt x="684" y="807"/>
                    <a:pt x="682" y="810"/>
                  </a:cubicBezTo>
                  <a:cubicBezTo>
                    <a:pt x="678" y="816"/>
                    <a:pt x="674" y="821"/>
                    <a:pt x="670" y="826"/>
                  </a:cubicBezTo>
                  <a:cubicBezTo>
                    <a:pt x="662" y="836"/>
                    <a:pt x="653" y="847"/>
                    <a:pt x="643" y="856"/>
                  </a:cubicBezTo>
                  <a:cubicBezTo>
                    <a:pt x="624" y="875"/>
                    <a:pt x="602" y="891"/>
                    <a:pt x="577" y="905"/>
                  </a:cubicBezTo>
                  <a:cubicBezTo>
                    <a:pt x="553" y="919"/>
                    <a:pt x="527" y="929"/>
                    <a:pt x="499" y="937"/>
                  </a:cubicBezTo>
                  <a:cubicBezTo>
                    <a:pt x="489" y="939"/>
                    <a:pt x="489" y="939"/>
                    <a:pt x="489" y="939"/>
                  </a:cubicBezTo>
                  <a:cubicBezTo>
                    <a:pt x="484" y="940"/>
                    <a:pt x="484" y="940"/>
                    <a:pt x="484" y="940"/>
                  </a:cubicBezTo>
                  <a:cubicBezTo>
                    <a:pt x="482" y="941"/>
                    <a:pt x="481" y="941"/>
                    <a:pt x="479" y="941"/>
                  </a:cubicBezTo>
                  <a:cubicBezTo>
                    <a:pt x="470" y="943"/>
                    <a:pt x="470" y="943"/>
                    <a:pt x="470" y="943"/>
                  </a:cubicBezTo>
                  <a:cubicBezTo>
                    <a:pt x="468" y="944"/>
                    <a:pt x="466" y="944"/>
                    <a:pt x="464" y="944"/>
                  </a:cubicBezTo>
                  <a:cubicBezTo>
                    <a:pt x="457" y="945"/>
                    <a:pt x="457" y="945"/>
                    <a:pt x="457" y="945"/>
                  </a:cubicBezTo>
                  <a:cubicBezTo>
                    <a:pt x="443" y="947"/>
                    <a:pt x="428" y="947"/>
                    <a:pt x="414" y="948"/>
                  </a:cubicBezTo>
                  <a:cubicBezTo>
                    <a:pt x="385" y="947"/>
                    <a:pt x="356" y="944"/>
                    <a:pt x="328" y="937"/>
                  </a:cubicBezTo>
                  <a:cubicBezTo>
                    <a:pt x="300" y="929"/>
                    <a:pt x="273" y="918"/>
                    <a:pt x="247" y="905"/>
                  </a:cubicBezTo>
                  <a:cubicBezTo>
                    <a:pt x="222" y="891"/>
                    <a:pt x="199" y="874"/>
                    <a:pt x="178" y="855"/>
                  </a:cubicBezTo>
                  <a:cubicBezTo>
                    <a:pt x="157" y="835"/>
                    <a:pt x="138" y="814"/>
                    <a:pt x="122" y="791"/>
                  </a:cubicBezTo>
                  <a:cubicBezTo>
                    <a:pt x="107" y="769"/>
                    <a:pt x="94" y="745"/>
                    <a:pt x="84" y="720"/>
                  </a:cubicBezTo>
                  <a:cubicBezTo>
                    <a:pt x="74" y="696"/>
                    <a:pt x="66" y="671"/>
                    <a:pt x="62" y="646"/>
                  </a:cubicBezTo>
                  <a:cubicBezTo>
                    <a:pt x="61" y="640"/>
                    <a:pt x="60" y="634"/>
                    <a:pt x="59" y="629"/>
                  </a:cubicBezTo>
                  <a:cubicBezTo>
                    <a:pt x="58" y="622"/>
                    <a:pt x="57" y="616"/>
                    <a:pt x="57" y="609"/>
                  </a:cubicBezTo>
                  <a:cubicBezTo>
                    <a:pt x="56" y="607"/>
                    <a:pt x="56" y="607"/>
                    <a:pt x="56" y="607"/>
                  </a:cubicBezTo>
                  <a:cubicBezTo>
                    <a:pt x="56" y="606"/>
                    <a:pt x="56" y="608"/>
                    <a:pt x="56" y="607"/>
                  </a:cubicBezTo>
                  <a:cubicBezTo>
                    <a:pt x="56" y="606"/>
                    <a:pt x="56" y="606"/>
                    <a:pt x="56" y="606"/>
                  </a:cubicBezTo>
                  <a:cubicBezTo>
                    <a:pt x="56" y="605"/>
                    <a:pt x="56" y="605"/>
                    <a:pt x="56" y="605"/>
                  </a:cubicBezTo>
                  <a:cubicBezTo>
                    <a:pt x="56" y="601"/>
                    <a:pt x="56" y="601"/>
                    <a:pt x="56" y="601"/>
                  </a:cubicBezTo>
                  <a:cubicBezTo>
                    <a:pt x="56" y="598"/>
                    <a:pt x="56" y="595"/>
                    <a:pt x="56" y="592"/>
                  </a:cubicBezTo>
                  <a:cubicBezTo>
                    <a:pt x="55" y="586"/>
                    <a:pt x="55" y="580"/>
                    <a:pt x="55" y="574"/>
                  </a:cubicBezTo>
                  <a:cubicBezTo>
                    <a:pt x="55" y="551"/>
                    <a:pt x="57" y="529"/>
                    <a:pt x="60" y="508"/>
                  </a:cubicBezTo>
                  <a:cubicBezTo>
                    <a:pt x="67" y="467"/>
                    <a:pt x="80" y="432"/>
                    <a:pt x="93" y="404"/>
                  </a:cubicBezTo>
                  <a:cubicBezTo>
                    <a:pt x="106" y="376"/>
                    <a:pt x="119" y="356"/>
                    <a:pt x="129" y="342"/>
                  </a:cubicBezTo>
                  <a:cubicBezTo>
                    <a:pt x="133" y="335"/>
                    <a:pt x="137" y="330"/>
                    <a:pt x="140" y="327"/>
                  </a:cubicBezTo>
                  <a:cubicBezTo>
                    <a:pt x="143" y="323"/>
                    <a:pt x="144" y="321"/>
                    <a:pt x="144" y="321"/>
                  </a:cubicBezTo>
                  <a:lnTo>
                    <a:pt x="141" y="319"/>
                  </a:lnTo>
                  <a:close/>
                </a:path>
              </a:pathLst>
            </a:custGeom>
            <a:solidFill>
              <a:srgbClr val="92D050"/>
            </a:solidFill>
            <a:ln>
              <a:noFill/>
            </a:ln>
          </p:spPr>
          <p:txBody>
            <a:bodyPr lIns="121954" tIns="60977" rIns="121954" bIns="60977"/>
            <a:lstStyle/>
            <a:p>
              <a:endParaRPr lang="zh-CN" altLang="en-US" sz="2100"/>
            </a:p>
          </p:txBody>
        </p:sp>
        <p:sp>
          <p:nvSpPr>
            <p:cNvPr id="12" name="Freeform 10"/>
            <p:cNvSpPr>
              <a:spLocks/>
            </p:cNvSpPr>
            <p:nvPr/>
          </p:nvSpPr>
          <p:spPr bwMode="auto">
            <a:xfrm>
              <a:off x="700506" y="3022565"/>
              <a:ext cx="2773034" cy="2581874"/>
            </a:xfrm>
            <a:custGeom>
              <a:avLst/>
              <a:gdLst>
                <a:gd name="T0" fmla="*/ 129 w 1029"/>
                <a:gd name="T1" fmla="*/ 171 h 959"/>
                <a:gd name="T2" fmla="*/ 74 w 1029"/>
                <a:gd name="T3" fmla="*/ 237 h 959"/>
                <a:gd name="T4" fmla="*/ 58 w 1029"/>
                <a:gd name="T5" fmla="*/ 263 h 959"/>
                <a:gd name="T6" fmla="*/ 42 w 1029"/>
                <a:gd name="T7" fmla="*/ 294 h 959"/>
                <a:gd name="T8" fmla="*/ 15 w 1029"/>
                <a:gd name="T9" fmla="*/ 367 h 959"/>
                <a:gd name="T10" fmla="*/ 2 w 1029"/>
                <a:gd name="T11" fmla="*/ 437 h 959"/>
                <a:gd name="T12" fmla="*/ 1 w 1029"/>
                <a:gd name="T13" fmla="*/ 445 h 959"/>
                <a:gd name="T14" fmla="*/ 1 w 1029"/>
                <a:gd name="T15" fmla="*/ 456 h 959"/>
                <a:gd name="T16" fmla="*/ 0 w 1029"/>
                <a:gd name="T17" fmla="*/ 469 h 959"/>
                <a:gd name="T18" fmla="*/ 0 w 1029"/>
                <a:gd name="T19" fmla="*/ 495 h 959"/>
                <a:gd name="T20" fmla="*/ 97 w 1029"/>
                <a:gd name="T21" fmla="*/ 767 h 959"/>
                <a:gd name="T22" fmla="*/ 386 w 1029"/>
                <a:gd name="T23" fmla="*/ 948 h 959"/>
                <a:gd name="T24" fmla="*/ 427 w 1029"/>
                <a:gd name="T25" fmla="*/ 955 h 959"/>
                <a:gd name="T26" fmla="*/ 452 w 1029"/>
                <a:gd name="T27" fmla="*/ 957 h 959"/>
                <a:gd name="T28" fmla="*/ 457 w 1029"/>
                <a:gd name="T29" fmla="*/ 957 h 959"/>
                <a:gd name="T30" fmla="*/ 505 w 1029"/>
                <a:gd name="T31" fmla="*/ 959 h 959"/>
                <a:gd name="T32" fmla="*/ 555 w 1029"/>
                <a:gd name="T33" fmla="*/ 955 h 959"/>
                <a:gd name="T34" fmla="*/ 796 w 1029"/>
                <a:gd name="T35" fmla="*/ 861 h 959"/>
                <a:gd name="T36" fmla="*/ 1022 w 1029"/>
                <a:gd name="T37" fmla="*/ 495 h 959"/>
                <a:gd name="T38" fmla="*/ 1027 w 1029"/>
                <a:gd name="T39" fmla="*/ 440 h 959"/>
                <a:gd name="T40" fmla="*/ 1028 w 1029"/>
                <a:gd name="T41" fmla="*/ 436 h 959"/>
                <a:gd name="T42" fmla="*/ 1029 w 1029"/>
                <a:gd name="T43" fmla="*/ 418 h 959"/>
                <a:gd name="T44" fmla="*/ 1029 w 1029"/>
                <a:gd name="T45" fmla="*/ 398 h 959"/>
                <a:gd name="T46" fmla="*/ 1028 w 1029"/>
                <a:gd name="T47" fmla="*/ 372 h 959"/>
                <a:gd name="T48" fmla="*/ 1020 w 1029"/>
                <a:gd name="T49" fmla="*/ 304 h 959"/>
                <a:gd name="T50" fmla="*/ 1005 w 1029"/>
                <a:gd name="T51" fmla="*/ 242 h 959"/>
                <a:gd name="T52" fmla="*/ 941 w 1029"/>
                <a:gd name="T53" fmla="*/ 97 h 959"/>
                <a:gd name="T54" fmla="*/ 867 w 1029"/>
                <a:gd name="T55" fmla="*/ 0 h 959"/>
                <a:gd name="T56" fmla="*/ 648 w 1029"/>
                <a:gd name="T57" fmla="*/ 306 h 959"/>
                <a:gd name="T58" fmla="*/ 687 w 1029"/>
                <a:gd name="T59" fmla="*/ 358 h 959"/>
                <a:gd name="T60" fmla="*/ 700 w 1029"/>
                <a:gd name="T61" fmla="*/ 383 h 959"/>
                <a:gd name="T62" fmla="*/ 712 w 1029"/>
                <a:gd name="T63" fmla="*/ 420 h 959"/>
                <a:gd name="T64" fmla="*/ 714 w 1029"/>
                <a:gd name="T65" fmla="*/ 427 h 959"/>
                <a:gd name="T66" fmla="*/ 716 w 1029"/>
                <a:gd name="T67" fmla="*/ 444 h 959"/>
                <a:gd name="T68" fmla="*/ 717 w 1029"/>
                <a:gd name="T69" fmla="*/ 448 h 959"/>
                <a:gd name="T70" fmla="*/ 719 w 1029"/>
                <a:gd name="T71" fmla="*/ 468 h 959"/>
                <a:gd name="T72" fmla="*/ 642 w 1029"/>
                <a:gd name="T73" fmla="*/ 675 h 959"/>
                <a:gd name="T74" fmla="*/ 516 w 1029"/>
                <a:gd name="T75" fmla="*/ 756 h 959"/>
                <a:gd name="T76" fmla="*/ 486 w 1029"/>
                <a:gd name="T77" fmla="*/ 765 h 959"/>
                <a:gd name="T78" fmla="*/ 453 w 1029"/>
                <a:gd name="T79" fmla="*/ 770 h 959"/>
                <a:gd name="T80" fmla="*/ 452 w 1029"/>
                <a:gd name="T81" fmla="*/ 770 h 959"/>
                <a:gd name="T82" fmla="*/ 436 w 1029"/>
                <a:gd name="T83" fmla="*/ 772 h 959"/>
                <a:gd name="T84" fmla="*/ 409 w 1029"/>
                <a:gd name="T85" fmla="*/ 773 h 959"/>
                <a:gd name="T86" fmla="*/ 187 w 1029"/>
                <a:gd name="T87" fmla="*/ 686 h 959"/>
                <a:gd name="T88" fmla="*/ 71 w 1029"/>
                <a:gd name="T89" fmla="*/ 487 h 959"/>
                <a:gd name="T90" fmla="*/ 67 w 1029"/>
                <a:gd name="T91" fmla="*/ 467 h 959"/>
                <a:gd name="T92" fmla="*/ 66 w 1029"/>
                <a:gd name="T93" fmla="*/ 454 h 959"/>
                <a:gd name="T94" fmla="*/ 65 w 1029"/>
                <a:gd name="T95" fmla="*/ 443 h 959"/>
                <a:gd name="T96" fmla="*/ 64 w 1029"/>
                <a:gd name="T97" fmla="*/ 438 h 959"/>
                <a:gd name="T98" fmla="*/ 64 w 1029"/>
                <a:gd name="T99" fmla="*/ 375 h 959"/>
                <a:gd name="T100" fmla="*/ 75 w 1029"/>
                <a:gd name="T101" fmla="*/ 306 h 959"/>
                <a:gd name="T102" fmla="*/ 84 w 1029"/>
                <a:gd name="T103" fmla="*/ 276 h 959"/>
                <a:gd name="T104" fmla="*/ 95 w 1029"/>
                <a:gd name="T105" fmla="*/ 249 h 959"/>
                <a:gd name="T106" fmla="*/ 135 w 1029"/>
                <a:gd name="T107" fmla="*/ 176 h 959"/>
                <a:gd name="T108" fmla="*/ 145 w 1029"/>
                <a:gd name="T109" fmla="*/ 156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9" h="959">
                  <a:moveTo>
                    <a:pt x="145" y="156"/>
                  </a:moveTo>
                  <a:cubicBezTo>
                    <a:pt x="145" y="156"/>
                    <a:pt x="144" y="157"/>
                    <a:pt x="141" y="160"/>
                  </a:cubicBezTo>
                  <a:cubicBezTo>
                    <a:pt x="138" y="162"/>
                    <a:pt x="134" y="166"/>
                    <a:pt x="129" y="171"/>
                  </a:cubicBezTo>
                  <a:cubicBezTo>
                    <a:pt x="118" y="182"/>
                    <a:pt x="103" y="197"/>
                    <a:pt x="87" y="219"/>
                  </a:cubicBezTo>
                  <a:cubicBezTo>
                    <a:pt x="85" y="222"/>
                    <a:pt x="83" y="225"/>
                    <a:pt x="80" y="228"/>
                  </a:cubicBezTo>
                  <a:cubicBezTo>
                    <a:pt x="78" y="231"/>
                    <a:pt x="76" y="234"/>
                    <a:pt x="74" y="237"/>
                  </a:cubicBezTo>
                  <a:cubicBezTo>
                    <a:pt x="72" y="241"/>
                    <a:pt x="70" y="244"/>
                    <a:pt x="67" y="247"/>
                  </a:cubicBezTo>
                  <a:cubicBezTo>
                    <a:pt x="65" y="251"/>
                    <a:pt x="63" y="254"/>
                    <a:pt x="61" y="258"/>
                  </a:cubicBezTo>
                  <a:cubicBezTo>
                    <a:pt x="60" y="260"/>
                    <a:pt x="59" y="262"/>
                    <a:pt x="58" y="263"/>
                  </a:cubicBezTo>
                  <a:cubicBezTo>
                    <a:pt x="57" y="265"/>
                    <a:pt x="56" y="267"/>
                    <a:pt x="55" y="269"/>
                  </a:cubicBezTo>
                  <a:cubicBezTo>
                    <a:pt x="52" y="273"/>
                    <a:pt x="50" y="277"/>
                    <a:pt x="48" y="281"/>
                  </a:cubicBezTo>
                  <a:cubicBezTo>
                    <a:pt x="46" y="285"/>
                    <a:pt x="44" y="289"/>
                    <a:pt x="42" y="294"/>
                  </a:cubicBezTo>
                  <a:cubicBezTo>
                    <a:pt x="41" y="296"/>
                    <a:pt x="40" y="298"/>
                    <a:pt x="39" y="300"/>
                  </a:cubicBezTo>
                  <a:cubicBezTo>
                    <a:pt x="38" y="302"/>
                    <a:pt x="37" y="305"/>
                    <a:pt x="36" y="307"/>
                  </a:cubicBezTo>
                  <a:cubicBezTo>
                    <a:pt x="28" y="325"/>
                    <a:pt x="21" y="345"/>
                    <a:pt x="15" y="367"/>
                  </a:cubicBezTo>
                  <a:cubicBezTo>
                    <a:pt x="12" y="378"/>
                    <a:pt x="10" y="389"/>
                    <a:pt x="7" y="401"/>
                  </a:cubicBezTo>
                  <a:cubicBezTo>
                    <a:pt x="6" y="406"/>
                    <a:pt x="5" y="412"/>
                    <a:pt x="5" y="418"/>
                  </a:cubicBezTo>
                  <a:cubicBezTo>
                    <a:pt x="3" y="424"/>
                    <a:pt x="3" y="430"/>
                    <a:pt x="2" y="437"/>
                  </a:cubicBezTo>
                  <a:cubicBezTo>
                    <a:pt x="2" y="441"/>
                    <a:pt x="2" y="441"/>
                    <a:pt x="2" y="441"/>
                  </a:cubicBezTo>
                  <a:cubicBezTo>
                    <a:pt x="1" y="444"/>
                    <a:pt x="1" y="444"/>
                    <a:pt x="1" y="444"/>
                  </a:cubicBezTo>
                  <a:cubicBezTo>
                    <a:pt x="1" y="444"/>
                    <a:pt x="1" y="443"/>
                    <a:pt x="1" y="445"/>
                  </a:cubicBezTo>
                  <a:cubicBezTo>
                    <a:pt x="1" y="446"/>
                    <a:pt x="1" y="446"/>
                    <a:pt x="1" y="446"/>
                  </a:cubicBezTo>
                  <a:cubicBezTo>
                    <a:pt x="1" y="447"/>
                    <a:pt x="1" y="447"/>
                    <a:pt x="1" y="447"/>
                  </a:cubicBezTo>
                  <a:cubicBezTo>
                    <a:pt x="1" y="450"/>
                    <a:pt x="1" y="453"/>
                    <a:pt x="1" y="456"/>
                  </a:cubicBezTo>
                  <a:cubicBezTo>
                    <a:pt x="1" y="459"/>
                    <a:pt x="0" y="461"/>
                    <a:pt x="0" y="464"/>
                  </a:cubicBezTo>
                  <a:cubicBezTo>
                    <a:pt x="0" y="467"/>
                    <a:pt x="0" y="467"/>
                    <a:pt x="0" y="467"/>
                  </a:cubicBezTo>
                  <a:cubicBezTo>
                    <a:pt x="0" y="469"/>
                    <a:pt x="0" y="469"/>
                    <a:pt x="0" y="469"/>
                  </a:cubicBezTo>
                  <a:cubicBezTo>
                    <a:pt x="0" y="474"/>
                    <a:pt x="0" y="474"/>
                    <a:pt x="0" y="474"/>
                  </a:cubicBezTo>
                  <a:cubicBezTo>
                    <a:pt x="0" y="478"/>
                    <a:pt x="0" y="481"/>
                    <a:pt x="0" y="485"/>
                  </a:cubicBezTo>
                  <a:cubicBezTo>
                    <a:pt x="0" y="488"/>
                    <a:pt x="0" y="491"/>
                    <a:pt x="0" y="495"/>
                  </a:cubicBezTo>
                  <a:cubicBezTo>
                    <a:pt x="0" y="501"/>
                    <a:pt x="0" y="508"/>
                    <a:pt x="1" y="515"/>
                  </a:cubicBezTo>
                  <a:cubicBezTo>
                    <a:pt x="3" y="542"/>
                    <a:pt x="7" y="571"/>
                    <a:pt x="15" y="599"/>
                  </a:cubicBezTo>
                  <a:cubicBezTo>
                    <a:pt x="29" y="656"/>
                    <a:pt x="57" y="715"/>
                    <a:pt x="97" y="767"/>
                  </a:cubicBezTo>
                  <a:cubicBezTo>
                    <a:pt x="138" y="820"/>
                    <a:pt x="192" y="867"/>
                    <a:pt x="256" y="901"/>
                  </a:cubicBezTo>
                  <a:cubicBezTo>
                    <a:pt x="288" y="918"/>
                    <a:pt x="322" y="931"/>
                    <a:pt x="358" y="941"/>
                  </a:cubicBezTo>
                  <a:cubicBezTo>
                    <a:pt x="367" y="943"/>
                    <a:pt x="376" y="946"/>
                    <a:pt x="386" y="948"/>
                  </a:cubicBezTo>
                  <a:cubicBezTo>
                    <a:pt x="399" y="950"/>
                    <a:pt x="399" y="950"/>
                    <a:pt x="399" y="950"/>
                  </a:cubicBezTo>
                  <a:cubicBezTo>
                    <a:pt x="404" y="951"/>
                    <a:pt x="409" y="952"/>
                    <a:pt x="413" y="953"/>
                  </a:cubicBezTo>
                  <a:cubicBezTo>
                    <a:pt x="418" y="953"/>
                    <a:pt x="423" y="954"/>
                    <a:pt x="427" y="955"/>
                  </a:cubicBezTo>
                  <a:cubicBezTo>
                    <a:pt x="441" y="956"/>
                    <a:pt x="441" y="956"/>
                    <a:pt x="441" y="956"/>
                  </a:cubicBezTo>
                  <a:cubicBezTo>
                    <a:pt x="448" y="957"/>
                    <a:pt x="448" y="957"/>
                    <a:pt x="448" y="957"/>
                  </a:cubicBezTo>
                  <a:cubicBezTo>
                    <a:pt x="452" y="957"/>
                    <a:pt x="452" y="957"/>
                    <a:pt x="452" y="957"/>
                  </a:cubicBezTo>
                  <a:cubicBezTo>
                    <a:pt x="450" y="957"/>
                    <a:pt x="455" y="957"/>
                    <a:pt x="455" y="957"/>
                  </a:cubicBezTo>
                  <a:cubicBezTo>
                    <a:pt x="456" y="957"/>
                    <a:pt x="456" y="957"/>
                    <a:pt x="456" y="957"/>
                  </a:cubicBezTo>
                  <a:cubicBezTo>
                    <a:pt x="457" y="957"/>
                    <a:pt x="457" y="957"/>
                    <a:pt x="457" y="957"/>
                  </a:cubicBezTo>
                  <a:cubicBezTo>
                    <a:pt x="469" y="958"/>
                    <a:pt x="469" y="958"/>
                    <a:pt x="469" y="958"/>
                  </a:cubicBezTo>
                  <a:cubicBezTo>
                    <a:pt x="475" y="959"/>
                    <a:pt x="487" y="959"/>
                    <a:pt x="497" y="959"/>
                  </a:cubicBezTo>
                  <a:cubicBezTo>
                    <a:pt x="505" y="959"/>
                    <a:pt x="505" y="959"/>
                    <a:pt x="505" y="959"/>
                  </a:cubicBezTo>
                  <a:cubicBezTo>
                    <a:pt x="512" y="958"/>
                    <a:pt x="512" y="958"/>
                    <a:pt x="512" y="958"/>
                  </a:cubicBezTo>
                  <a:cubicBezTo>
                    <a:pt x="527" y="958"/>
                    <a:pt x="527" y="958"/>
                    <a:pt x="527" y="958"/>
                  </a:cubicBezTo>
                  <a:cubicBezTo>
                    <a:pt x="536" y="957"/>
                    <a:pt x="546" y="956"/>
                    <a:pt x="555" y="955"/>
                  </a:cubicBezTo>
                  <a:cubicBezTo>
                    <a:pt x="565" y="954"/>
                    <a:pt x="574" y="952"/>
                    <a:pt x="584" y="951"/>
                  </a:cubicBezTo>
                  <a:cubicBezTo>
                    <a:pt x="622" y="944"/>
                    <a:pt x="659" y="933"/>
                    <a:pt x="695" y="917"/>
                  </a:cubicBezTo>
                  <a:cubicBezTo>
                    <a:pt x="731" y="902"/>
                    <a:pt x="764" y="883"/>
                    <a:pt x="796" y="861"/>
                  </a:cubicBezTo>
                  <a:cubicBezTo>
                    <a:pt x="827" y="839"/>
                    <a:pt x="856" y="814"/>
                    <a:pt x="882" y="786"/>
                  </a:cubicBezTo>
                  <a:cubicBezTo>
                    <a:pt x="933" y="730"/>
                    <a:pt x="972" y="664"/>
                    <a:pt x="996" y="596"/>
                  </a:cubicBezTo>
                  <a:cubicBezTo>
                    <a:pt x="1008" y="563"/>
                    <a:pt x="1016" y="528"/>
                    <a:pt x="1022" y="495"/>
                  </a:cubicBezTo>
                  <a:cubicBezTo>
                    <a:pt x="1023" y="486"/>
                    <a:pt x="1024" y="478"/>
                    <a:pt x="1025" y="470"/>
                  </a:cubicBezTo>
                  <a:cubicBezTo>
                    <a:pt x="1026" y="461"/>
                    <a:pt x="1027" y="453"/>
                    <a:pt x="1027" y="445"/>
                  </a:cubicBezTo>
                  <a:cubicBezTo>
                    <a:pt x="1028" y="448"/>
                    <a:pt x="1027" y="439"/>
                    <a:pt x="1027" y="440"/>
                  </a:cubicBezTo>
                  <a:cubicBezTo>
                    <a:pt x="1028" y="439"/>
                    <a:pt x="1028" y="439"/>
                    <a:pt x="1028" y="439"/>
                  </a:cubicBezTo>
                  <a:cubicBezTo>
                    <a:pt x="1028" y="438"/>
                    <a:pt x="1028" y="438"/>
                    <a:pt x="1028" y="438"/>
                  </a:cubicBezTo>
                  <a:cubicBezTo>
                    <a:pt x="1028" y="436"/>
                    <a:pt x="1028" y="436"/>
                    <a:pt x="1028" y="436"/>
                  </a:cubicBezTo>
                  <a:cubicBezTo>
                    <a:pt x="1028" y="432"/>
                    <a:pt x="1028" y="432"/>
                    <a:pt x="1028" y="432"/>
                  </a:cubicBezTo>
                  <a:cubicBezTo>
                    <a:pt x="1028" y="429"/>
                    <a:pt x="1028" y="426"/>
                    <a:pt x="1029" y="423"/>
                  </a:cubicBezTo>
                  <a:cubicBezTo>
                    <a:pt x="1029" y="418"/>
                    <a:pt x="1029" y="418"/>
                    <a:pt x="1029" y="418"/>
                  </a:cubicBezTo>
                  <a:cubicBezTo>
                    <a:pt x="1029" y="418"/>
                    <a:pt x="1029" y="416"/>
                    <a:pt x="1029" y="415"/>
                  </a:cubicBezTo>
                  <a:cubicBezTo>
                    <a:pt x="1029" y="412"/>
                    <a:pt x="1029" y="412"/>
                    <a:pt x="1029" y="412"/>
                  </a:cubicBezTo>
                  <a:cubicBezTo>
                    <a:pt x="1029" y="407"/>
                    <a:pt x="1029" y="403"/>
                    <a:pt x="1029" y="398"/>
                  </a:cubicBezTo>
                  <a:cubicBezTo>
                    <a:pt x="1029" y="393"/>
                    <a:pt x="1029" y="389"/>
                    <a:pt x="1029" y="384"/>
                  </a:cubicBezTo>
                  <a:cubicBezTo>
                    <a:pt x="1028" y="382"/>
                    <a:pt x="1028" y="380"/>
                    <a:pt x="1028" y="378"/>
                  </a:cubicBezTo>
                  <a:cubicBezTo>
                    <a:pt x="1028" y="372"/>
                    <a:pt x="1028" y="372"/>
                    <a:pt x="1028" y="372"/>
                  </a:cubicBezTo>
                  <a:cubicBezTo>
                    <a:pt x="1027" y="365"/>
                    <a:pt x="1027" y="357"/>
                    <a:pt x="1026" y="349"/>
                  </a:cubicBezTo>
                  <a:cubicBezTo>
                    <a:pt x="1025" y="341"/>
                    <a:pt x="1024" y="334"/>
                    <a:pt x="1024" y="326"/>
                  </a:cubicBezTo>
                  <a:cubicBezTo>
                    <a:pt x="1023" y="319"/>
                    <a:pt x="1021" y="311"/>
                    <a:pt x="1020" y="304"/>
                  </a:cubicBezTo>
                  <a:cubicBezTo>
                    <a:pt x="1019" y="297"/>
                    <a:pt x="1017" y="290"/>
                    <a:pt x="1016" y="283"/>
                  </a:cubicBezTo>
                  <a:cubicBezTo>
                    <a:pt x="1014" y="276"/>
                    <a:pt x="1013" y="269"/>
                    <a:pt x="1011" y="262"/>
                  </a:cubicBezTo>
                  <a:cubicBezTo>
                    <a:pt x="1009" y="255"/>
                    <a:pt x="1007" y="248"/>
                    <a:pt x="1005" y="242"/>
                  </a:cubicBezTo>
                  <a:cubicBezTo>
                    <a:pt x="1004" y="238"/>
                    <a:pt x="1004" y="235"/>
                    <a:pt x="1003" y="232"/>
                  </a:cubicBezTo>
                  <a:cubicBezTo>
                    <a:pt x="1002" y="229"/>
                    <a:pt x="1000" y="226"/>
                    <a:pt x="999" y="222"/>
                  </a:cubicBezTo>
                  <a:cubicBezTo>
                    <a:pt x="983" y="172"/>
                    <a:pt x="961" y="130"/>
                    <a:pt x="941" y="97"/>
                  </a:cubicBezTo>
                  <a:cubicBezTo>
                    <a:pt x="921" y="64"/>
                    <a:pt x="901" y="40"/>
                    <a:pt x="888" y="24"/>
                  </a:cubicBezTo>
                  <a:cubicBezTo>
                    <a:pt x="881" y="16"/>
                    <a:pt x="876" y="10"/>
                    <a:pt x="872" y="6"/>
                  </a:cubicBezTo>
                  <a:cubicBezTo>
                    <a:pt x="869" y="2"/>
                    <a:pt x="867" y="0"/>
                    <a:pt x="867" y="0"/>
                  </a:cubicBezTo>
                  <a:cubicBezTo>
                    <a:pt x="610" y="275"/>
                    <a:pt x="610" y="275"/>
                    <a:pt x="610" y="275"/>
                  </a:cubicBezTo>
                  <a:cubicBezTo>
                    <a:pt x="610" y="275"/>
                    <a:pt x="614" y="277"/>
                    <a:pt x="621" y="282"/>
                  </a:cubicBezTo>
                  <a:cubicBezTo>
                    <a:pt x="627" y="287"/>
                    <a:pt x="637" y="294"/>
                    <a:pt x="648" y="306"/>
                  </a:cubicBezTo>
                  <a:cubicBezTo>
                    <a:pt x="659" y="317"/>
                    <a:pt x="671" y="332"/>
                    <a:pt x="683" y="351"/>
                  </a:cubicBezTo>
                  <a:cubicBezTo>
                    <a:pt x="684" y="352"/>
                    <a:pt x="685" y="353"/>
                    <a:pt x="685" y="354"/>
                  </a:cubicBezTo>
                  <a:cubicBezTo>
                    <a:pt x="686" y="356"/>
                    <a:pt x="687" y="357"/>
                    <a:pt x="687" y="358"/>
                  </a:cubicBezTo>
                  <a:cubicBezTo>
                    <a:pt x="689" y="361"/>
                    <a:pt x="690" y="363"/>
                    <a:pt x="692" y="366"/>
                  </a:cubicBezTo>
                  <a:cubicBezTo>
                    <a:pt x="693" y="369"/>
                    <a:pt x="694" y="372"/>
                    <a:pt x="696" y="374"/>
                  </a:cubicBezTo>
                  <a:cubicBezTo>
                    <a:pt x="697" y="377"/>
                    <a:pt x="698" y="380"/>
                    <a:pt x="700" y="383"/>
                  </a:cubicBezTo>
                  <a:cubicBezTo>
                    <a:pt x="701" y="386"/>
                    <a:pt x="702" y="389"/>
                    <a:pt x="703" y="392"/>
                  </a:cubicBezTo>
                  <a:cubicBezTo>
                    <a:pt x="704" y="395"/>
                    <a:pt x="705" y="399"/>
                    <a:pt x="707" y="402"/>
                  </a:cubicBezTo>
                  <a:cubicBezTo>
                    <a:pt x="708" y="408"/>
                    <a:pt x="710" y="414"/>
                    <a:pt x="712" y="420"/>
                  </a:cubicBezTo>
                  <a:cubicBezTo>
                    <a:pt x="713" y="422"/>
                    <a:pt x="713" y="423"/>
                    <a:pt x="713" y="424"/>
                  </a:cubicBezTo>
                  <a:cubicBezTo>
                    <a:pt x="714" y="425"/>
                    <a:pt x="714" y="425"/>
                    <a:pt x="714" y="425"/>
                  </a:cubicBezTo>
                  <a:cubicBezTo>
                    <a:pt x="714" y="426"/>
                    <a:pt x="714" y="426"/>
                    <a:pt x="714" y="427"/>
                  </a:cubicBezTo>
                  <a:cubicBezTo>
                    <a:pt x="715" y="431"/>
                    <a:pt x="715" y="431"/>
                    <a:pt x="715" y="431"/>
                  </a:cubicBezTo>
                  <a:cubicBezTo>
                    <a:pt x="715" y="434"/>
                    <a:pt x="715" y="437"/>
                    <a:pt x="716" y="440"/>
                  </a:cubicBezTo>
                  <a:cubicBezTo>
                    <a:pt x="716" y="444"/>
                    <a:pt x="716" y="444"/>
                    <a:pt x="716" y="444"/>
                  </a:cubicBezTo>
                  <a:cubicBezTo>
                    <a:pt x="716" y="447"/>
                    <a:pt x="716" y="447"/>
                    <a:pt x="716" y="447"/>
                  </a:cubicBezTo>
                  <a:cubicBezTo>
                    <a:pt x="717" y="448"/>
                    <a:pt x="717" y="448"/>
                    <a:pt x="717" y="448"/>
                  </a:cubicBezTo>
                  <a:cubicBezTo>
                    <a:pt x="717" y="448"/>
                    <a:pt x="717" y="448"/>
                    <a:pt x="717" y="448"/>
                  </a:cubicBezTo>
                  <a:cubicBezTo>
                    <a:pt x="717" y="449"/>
                    <a:pt x="717" y="441"/>
                    <a:pt x="717" y="445"/>
                  </a:cubicBezTo>
                  <a:cubicBezTo>
                    <a:pt x="717" y="448"/>
                    <a:pt x="718" y="452"/>
                    <a:pt x="718" y="456"/>
                  </a:cubicBezTo>
                  <a:cubicBezTo>
                    <a:pt x="719" y="460"/>
                    <a:pt x="719" y="464"/>
                    <a:pt x="719" y="468"/>
                  </a:cubicBezTo>
                  <a:cubicBezTo>
                    <a:pt x="720" y="484"/>
                    <a:pt x="719" y="501"/>
                    <a:pt x="717" y="519"/>
                  </a:cubicBezTo>
                  <a:cubicBezTo>
                    <a:pt x="713" y="553"/>
                    <a:pt x="701" y="590"/>
                    <a:pt x="680" y="625"/>
                  </a:cubicBezTo>
                  <a:cubicBezTo>
                    <a:pt x="670" y="642"/>
                    <a:pt x="657" y="659"/>
                    <a:pt x="642" y="675"/>
                  </a:cubicBezTo>
                  <a:cubicBezTo>
                    <a:pt x="628" y="691"/>
                    <a:pt x="611" y="705"/>
                    <a:pt x="592" y="718"/>
                  </a:cubicBezTo>
                  <a:cubicBezTo>
                    <a:pt x="574" y="731"/>
                    <a:pt x="554" y="742"/>
                    <a:pt x="532" y="750"/>
                  </a:cubicBezTo>
                  <a:cubicBezTo>
                    <a:pt x="527" y="752"/>
                    <a:pt x="521" y="754"/>
                    <a:pt x="516" y="756"/>
                  </a:cubicBezTo>
                  <a:cubicBezTo>
                    <a:pt x="510" y="758"/>
                    <a:pt x="504" y="760"/>
                    <a:pt x="499" y="761"/>
                  </a:cubicBezTo>
                  <a:cubicBezTo>
                    <a:pt x="490" y="763"/>
                    <a:pt x="490" y="763"/>
                    <a:pt x="490" y="763"/>
                  </a:cubicBezTo>
                  <a:cubicBezTo>
                    <a:pt x="486" y="765"/>
                    <a:pt x="486" y="765"/>
                    <a:pt x="486" y="765"/>
                  </a:cubicBezTo>
                  <a:cubicBezTo>
                    <a:pt x="482" y="765"/>
                    <a:pt x="482" y="765"/>
                    <a:pt x="482" y="765"/>
                  </a:cubicBezTo>
                  <a:cubicBezTo>
                    <a:pt x="476" y="766"/>
                    <a:pt x="473" y="768"/>
                    <a:pt x="464" y="769"/>
                  </a:cubicBezTo>
                  <a:cubicBezTo>
                    <a:pt x="453" y="770"/>
                    <a:pt x="453" y="770"/>
                    <a:pt x="453" y="770"/>
                  </a:cubicBezTo>
                  <a:cubicBezTo>
                    <a:pt x="451" y="770"/>
                    <a:pt x="451" y="770"/>
                    <a:pt x="451" y="770"/>
                  </a:cubicBezTo>
                  <a:cubicBezTo>
                    <a:pt x="450" y="770"/>
                    <a:pt x="450" y="770"/>
                    <a:pt x="450" y="770"/>
                  </a:cubicBezTo>
                  <a:cubicBezTo>
                    <a:pt x="450" y="770"/>
                    <a:pt x="454" y="770"/>
                    <a:pt x="452" y="770"/>
                  </a:cubicBezTo>
                  <a:cubicBezTo>
                    <a:pt x="450" y="771"/>
                    <a:pt x="450" y="771"/>
                    <a:pt x="450" y="771"/>
                  </a:cubicBezTo>
                  <a:cubicBezTo>
                    <a:pt x="445" y="771"/>
                    <a:pt x="445" y="771"/>
                    <a:pt x="445" y="771"/>
                  </a:cubicBezTo>
                  <a:cubicBezTo>
                    <a:pt x="436" y="772"/>
                    <a:pt x="436" y="772"/>
                    <a:pt x="436" y="772"/>
                  </a:cubicBezTo>
                  <a:cubicBezTo>
                    <a:pt x="427" y="772"/>
                    <a:pt x="427" y="772"/>
                    <a:pt x="427" y="772"/>
                  </a:cubicBezTo>
                  <a:cubicBezTo>
                    <a:pt x="424" y="772"/>
                    <a:pt x="421" y="773"/>
                    <a:pt x="418" y="773"/>
                  </a:cubicBezTo>
                  <a:cubicBezTo>
                    <a:pt x="409" y="773"/>
                    <a:pt x="409" y="773"/>
                    <a:pt x="409" y="773"/>
                  </a:cubicBezTo>
                  <a:cubicBezTo>
                    <a:pt x="403" y="773"/>
                    <a:pt x="396" y="772"/>
                    <a:pt x="390" y="772"/>
                  </a:cubicBezTo>
                  <a:cubicBezTo>
                    <a:pt x="366" y="770"/>
                    <a:pt x="341" y="766"/>
                    <a:pt x="317" y="758"/>
                  </a:cubicBezTo>
                  <a:cubicBezTo>
                    <a:pt x="270" y="744"/>
                    <a:pt x="225" y="719"/>
                    <a:pt x="187" y="686"/>
                  </a:cubicBezTo>
                  <a:cubicBezTo>
                    <a:pt x="150" y="653"/>
                    <a:pt x="120" y="612"/>
                    <a:pt x="99" y="569"/>
                  </a:cubicBezTo>
                  <a:cubicBezTo>
                    <a:pt x="89" y="548"/>
                    <a:pt x="81" y="526"/>
                    <a:pt x="75" y="503"/>
                  </a:cubicBezTo>
                  <a:cubicBezTo>
                    <a:pt x="74" y="498"/>
                    <a:pt x="73" y="492"/>
                    <a:pt x="71" y="487"/>
                  </a:cubicBezTo>
                  <a:cubicBezTo>
                    <a:pt x="71" y="484"/>
                    <a:pt x="70" y="481"/>
                    <a:pt x="70" y="479"/>
                  </a:cubicBezTo>
                  <a:cubicBezTo>
                    <a:pt x="69" y="476"/>
                    <a:pt x="69" y="474"/>
                    <a:pt x="68" y="471"/>
                  </a:cubicBezTo>
                  <a:cubicBezTo>
                    <a:pt x="67" y="467"/>
                    <a:pt x="67" y="467"/>
                    <a:pt x="67" y="467"/>
                  </a:cubicBezTo>
                  <a:cubicBezTo>
                    <a:pt x="67" y="465"/>
                    <a:pt x="67" y="465"/>
                    <a:pt x="67" y="465"/>
                  </a:cubicBezTo>
                  <a:cubicBezTo>
                    <a:pt x="67" y="463"/>
                    <a:pt x="67" y="463"/>
                    <a:pt x="67" y="463"/>
                  </a:cubicBezTo>
                  <a:cubicBezTo>
                    <a:pt x="66" y="460"/>
                    <a:pt x="66" y="457"/>
                    <a:pt x="66" y="454"/>
                  </a:cubicBezTo>
                  <a:cubicBezTo>
                    <a:pt x="65" y="451"/>
                    <a:pt x="65" y="448"/>
                    <a:pt x="65" y="445"/>
                  </a:cubicBezTo>
                  <a:cubicBezTo>
                    <a:pt x="65" y="444"/>
                    <a:pt x="65" y="444"/>
                    <a:pt x="65" y="444"/>
                  </a:cubicBezTo>
                  <a:cubicBezTo>
                    <a:pt x="65" y="443"/>
                    <a:pt x="65" y="443"/>
                    <a:pt x="65" y="443"/>
                  </a:cubicBezTo>
                  <a:cubicBezTo>
                    <a:pt x="65" y="445"/>
                    <a:pt x="65" y="444"/>
                    <a:pt x="64" y="444"/>
                  </a:cubicBezTo>
                  <a:cubicBezTo>
                    <a:pt x="64" y="442"/>
                    <a:pt x="64" y="442"/>
                    <a:pt x="64" y="442"/>
                  </a:cubicBezTo>
                  <a:cubicBezTo>
                    <a:pt x="64" y="438"/>
                    <a:pt x="64" y="438"/>
                    <a:pt x="64" y="438"/>
                  </a:cubicBezTo>
                  <a:cubicBezTo>
                    <a:pt x="64" y="432"/>
                    <a:pt x="63" y="427"/>
                    <a:pt x="63" y="422"/>
                  </a:cubicBezTo>
                  <a:cubicBezTo>
                    <a:pt x="63" y="416"/>
                    <a:pt x="63" y="411"/>
                    <a:pt x="63" y="406"/>
                  </a:cubicBezTo>
                  <a:cubicBezTo>
                    <a:pt x="63" y="395"/>
                    <a:pt x="63" y="385"/>
                    <a:pt x="64" y="375"/>
                  </a:cubicBezTo>
                  <a:cubicBezTo>
                    <a:pt x="65" y="355"/>
                    <a:pt x="68" y="336"/>
                    <a:pt x="72" y="319"/>
                  </a:cubicBezTo>
                  <a:cubicBezTo>
                    <a:pt x="73" y="317"/>
                    <a:pt x="73" y="314"/>
                    <a:pt x="74" y="312"/>
                  </a:cubicBezTo>
                  <a:cubicBezTo>
                    <a:pt x="74" y="310"/>
                    <a:pt x="75" y="308"/>
                    <a:pt x="75" y="306"/>
                  </a:cubicBezTo>
                  <a:cubicBezTo>
                    <a:pt x="76" y="302"/>
                    <a:pt x="78" y="297"/>
                    <a:pt x="79" y="293"/>
                  </a:cubicBezTo>
                  <a:cubicBezTo>
                    <a:pt x="80" y="289"/>
                    <a:pt x="81" y="285"/>
                    <a:pt x="82" y="281"/>
                  </a:cubicBezTo>
                  <a:cubicBezTo>
                    <a:pt x="83" y="279"/>
                    <a:pt x="84" y="277"/>
                    <a:pt x="84" y="276"/>
                  </a:cubicBezTo>
                  <a:cubicBezTo>
                    <a:pt x="85" y="274"/>
                    <a:pt x="86" y="272"/>
                    <a:pt x="86" y="270"/>
                  </a:cubicBezTo>
                  <a:cubicBezTo>
                    <a:pt x="88" y="266"/>
                    <a:pt x="89" y="263"/>
                    <a:pt x="90" y="259"/>
                  </a:cubicBezTo>
                  <a:cubicBezTo>
                    <a:pt x="92" y="255"/>
                    <a:pt x="93" y="252"/>
                    <a:pt x="95" y="249"/>
                  </a:cubicBezTo>
                  <a:cubicBezTo>
                    <a:pt x="96" y="245"/>
                    <a:pt x="98" y="242"/>
                    <a:pt x="99" y="239"/>
                  </a:cubicBezTo>
                  <a:cubicBezTo>
                    <a:pt x="101" y="236"/>
                    <a:pt x="102" y="233"/>
                    <a:pt x="103" y="230"/>
                  </a:cubicBezTo>
                  <a:cubicBezTo>
                    <a:pt x="115" y="206"/>
                    <a:pt x="127" y="188"/>
                    <a:pt x="135" y="176"/>
                  </a:cubicBezTo>
                  <a:cubicBezTo>
                    <a:pt x="139" y="170"/>
                    <a:pt x="142" y="166"/>
                    <a:pt x="145" y="163"/>
                  </a:cubicBezTo>
                  <a:cubicBezTo>
                    <a:pt x="147" y="160"/>
                    <a:pt x="148" y="158"/>
                    <a:pt x="148" y="158"/>
                  </a:cubicBezTo>
                  <a:lnTo>
                    <a:pt x="145" y="156"/>
                  </a:lnTo>
                  <a:close/>
                </a:path>
              </a:pathLst>
            </a:custGeom>
            <a:solidFill>
              <a:schemeClr val="accent6"/>
            </a:solidFill>
            <a:ln>
              <a:noFill/>
            </a:ln>
          </p:spPr>
          <p:txBody>
            <a:bodyPr lIns="121954" tIns="60977" rIns="121954" bIns="60977"/>
            <a:lstStyle/>
            <a:p>
              <a:endParaRPr lang="zh-CN" altLang="en-US" sz="2100"/>
            </a:p>
          </p:txBody>
        </p:sp>
        <p:sp>
          <p:nvSpPr>
            <p:cNvPr id="28" name="Freeform 11"/>
            <p:cNvSpPr>
              <a:spLocks/>
            </p:cNvSpPr>
            <p:nvPr/>
          </p:nvSpPr>
          <p:spPr bwMode="auto">
            <a:xfrm>
              <a:off x="688976" y="3495368"/>
              <a:ext cx="2876570" cy="2216236"/>
            </a:xfrm>
            <a:custGeom>
              <a:avLst/>
              <a:gdLst>
                <a:gd name="T0" fmla="*/ 138 w 1067"/>
                <a:gd name="T1" fmla="*/ 12 h 823"/>
                <a:gd name="T2" fmla="*/ 102 w 1067"/>
                <a:gd name="T3" fmla="*/ 51 h 823"/>
                <a:gd name="T4" fmla="*/ 14 w 1067"/>
                <a:gd name="T5" fmla="*/ 223 h 823"/>
                <a:gd name="T6" fmla="*/ 1 w 1067"/>
                <a:gd name="T7" fmla="*/ 304 h 823"/>
                <a:gd name="T8" fmla="*/ 0 w 1067"/>
                <a:gd name="T9" fmla="*/ 321 h 823"/>
                <a:gd name="T10" fmla="*/ 0 w 1067"/>
                <a:gd name="T11" fmla="*/ 339 h 823"/>
                <a:gd name="T12" fmla="*/ 33 w 1067"/>
                <a:gd name="T13" fmla="*/ 509 h 823"/>
                <a:gd name="T14" fmla="*/ 270 w 1067"/>
                <a:gd name="T15" fmla="*/ 766 h 823"/>
                <a:gd name="T16" fmla="*/ 458 w 1067"/>
                <a:gd name="T17" fmla="*/ 820 h 823"/>
                <a:gd name="T18" fmla="*/ 463 w 1067"/>
                <a:gd name="T19" fmla="*/ 821 h 823"/>
                <a:gd name="T20" fmla="*/ 466 w 1067"/>
                <a:gd name="T21" fmla="*/ 821 h 823"/>
                <a:gd name="T22" fmla="*/ 480 w 1067"/>
                <a:gd name="T23" fmla="*/ 822 h 823"/>
                <a:gd name="T24" fmla="*/ 485 w 1067"/>
                <a:gd name="T25" fmla="*/ 822 h 823"/>
                <a:gd name="T26" fmla="*/ 512 w 1067"/>
                <a:gd name="T27" fmla="*/ 823 h 823"/>
                <a:gd name="T28" fmla="*/ 524 w 1067"/>
                <a:gd name="T29" fmla="*/ 822 h 823"/>
                <a:gd name="T30" fmla="*/ 572 w 1067"/>
                <a:gd name="T31" fmla="*/ 819 h 823"/>
                <a:gd name="T32" fmla="*/ 619 w 1067"/>
                <a:gd name="T33" fmla="*/ 811 h 823"/>
                <a:gd name="T34" fmla="*/ 809 w 1067"/>
                <a:gd name="T35" fmla="*/ 731 h 823"/>
                <a:gd name="T36" fmla="*/ 940 w 1067"/>
                <a:gd name="T37" fmla="*/ 611 h 823"/>
                <a:gd name="T38" fmla="*/ 958 w 1067"/>
                <a:gd name="T39" fmla="*/ 588 h 823"/>
                <a:gd name="T40" fmla="*/ 988 w 1067"/>
                <a:gd name="T41" fmla="*/ 542 h 823"/>
                <a:gd name="T42" fmla="*/ 1012 w 1067"/>
                <a:gd name="T43" fmla="*/ 496 h 823"/>
                <a:gd name="T44" fmla="*/ 1056 w 1067"/>
                <a:gd name="T45" fmla="*/ 366 h 823"/>
                <a:gd name="T46" fmla="*/ 1064 w 1067"/>
                <a:gd name="T47" fmla="*/ 315 h 823"/>
                <a:gd name="T48" fmla="*/ 691 w 1067"/>
                <a:gd name="T49" fmla="*/ 288 h 823"/>
                <a:gd name="T50" fmla="*/ 695 w 1067"/>
                <a:gd name="T51" fmla="*/ 311 h 823"/>
                <a:gd name="T52" fmla="*/ 696 w 1067"/>
                <a:gd name="T53" fmla="*/ 328 h 823"/>
                <a:gd name="T54" fmla="*/ 690 w 1067"/>
                <a:gd name="T55" fmla="*/ 390 h 823"/>
                <a:gd name="T56" fmla="*/ 686 w 1067"/>
                <a:gd name="T57" fmla="*/ 405 h 823"/>
                <a:gd name="T58" fmla="*/ 677 w 1067"/>
                <a:gd name="T59" fmla="*/ 429 h 823"/>
                <a:gd name="T60" fmla="*/ 673 w 1067"/>
                <a:gd name="T61" fmla="*/ 437 h 823"/>
                <a:gd name="T62" fmla="*/ 629 w 1067"/>
                <a:gd name="T63" fmla="*/ 504 h 823"/>
                <a:gd name="T64" fmla="*/ 509 w 1067"/>
                <a:gd name="T65" fmla="*/ 583 h 823"/>
                <a:gd name="T66" fmla="*/ 493 w 1067"/>
                <a:gd name="T67" fmla="*/ 588 h 823"/>
                <a:gd name="T68" fmla="*/ 484 w 1067"/>
                <a:gd name="T69" fmla="*/ 590 h 823"/>
                <a:gd name="T70" fmla="*/ 477 w 1067"/>
                <a:gd name="T71" fmla="*/ 592 h 823"/>
                <a:gd name="T72" fmla="*/ 470 w 1067"/>
                <a:gd name="T73" fmla="*/ 593 h 823"/>
                <a:gd name="T74" fmla="*/ 458 w 1067"/>
                <a:gd name="T75" fmla="*/ 595 h 823"/>
                <a:gd name="T76" fmla="*/ 459 w 1067"/>
                <a:gd name="T77" fmla="*/ 595 h 823"/>
                <a:gd name="T78" fmla="*/ 455 w 1067"/>
                <a:gd name="T79" fmla="*/ 595 h 823"/>
                <a:gd name="T80" fmla="*/ 229 w 1067"/>
                <a:gd name="T81" fmla="*/ 541 h 823"/>
                <a:gd name="T82" fmla="*/ 89 w 1067"/>
                <a:gd name="T83" fmla="*/ 344 h 823"/>
                <a:gd name="T84" fmla="*/ 84 w 1067"/>
                <a:gd name="T85" fmla="*/ 323 h 823"/>
                <a:gd name="T86" fmla="*/ 81 w 1067"/>
                <a:gd name="T87" fmla="*/ 310 h 823"/>
                <a:gd name="T88" fmla="*/ 79 w 1067"/>
                <a:gd name="T89" fmla="*/ 294 h 823"/>
                <a:gd name="T90" fmla="*/ 78 w 1067"/>
                <a:gd name="T91" fmla="*/ 288 h 823"/>
                <a:gd name="T92" fmla="*/ 78 w 1067"/>
                <a:gd name="T93" fmla="*/ 288 h 823"/>
                <a:gd name="T94" fmla="*/ 75 w 1067"/>
                <a:gd name="T95" fmla="*/ 232 h 823"/>
                <a:gd name="T96" fmla="*/ 118 w 1067"/>
                <a:gd name="T97" fmla="*/ 62 h 823"/>
                <a:gd name="T98" fmla="*/ 144 w 1067"/>
                <a:gd name="T99" fmla="*/ 17 h 823"/>
                <a:gd name="T100" fmla="*/ 152 w 1067"/>
                <a:gd name="T101"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7" h="823">
                  <a:moveTo>
                    <a:pt x="152" y="0"/>
                  </a:moveTo>
                  <a:cubicBezTo>
                    <a:pt x="152" y="0"/>
                    <a:pt x="147" y="4"/>
                    <a:pt x="138" y="12"/>
                  </a:cubicBezTo>
                  <a:cubicBezTo>
                    <a:pt x="134" y="16"/>
                    <a:pt x="129" y="22"/>
                    <a:pt x="122" y="28"/>
                  </a:cubicBezTo>
                  <a:cubicBezTo>
                    <a:pt x="116" y="34"/>
                    <a:pt x="109" y="42"/>
                    <a:pt x="102" y="51"/>
                  </a:cubicBezTo>
                  <a:cubicBezTo>
                    <a:pt x="87" y="68"/>
                    <a:pt x="70" y="91"/>
                    <a:pt x="55" y="120"/>
                  </a:cubicBezTo>
                  <a:cubicBezTo>
                    <a:pt x="39" y="148"/>
                    <a:pt x="24" y="183"/>
                    <a:pt x="14" y="223"/>
                  </a:cubicBezTo>
                  <a:cubicBezTo>
                    <a:pt x="9" y="243"/>
                    <a:pt x="5" y="265"/>
                    <a:pt x="2" y="287"/>
                  </a:cubicBezTo>
                  <a:cubicBezTo>
                    <a:pt x="2" y="293"/>
                    <a:pt x="1" y="298"/>
                    <a:pt x="1" y="304"/>
                  </a:cubicBezTo>
                  <a:cubicBezTo>
                    <a:pt x="1" y="306"/>
                    <a:pt x="0" y="309"/>
                    <a:pt x="0" y="312"/>
                  </a:cubicBezTo>
                  <a:cubicBezTo>
                    <a:pt x="0" y="315"/>
                    <a:pt x="0" y="318"/>
                    <a:pt x="0" y="321"/>
                  </a:cubicBezTo>
                  <a:cubicBezTo>
                    <a:pt x="0" y="324"/>
                    <a:pt x="0" y="327"/>
                    <a:pt x="0" y="330"/>
                  </a:cubicBezTo>
                  <a:cubicBezTo>
                    <a:pt x="0" y="333"/>
                    <a:pt x="0" y="336"/>
                    <a:pt x="0" y="339"/>
                  </a:cubicBezTo>
                  <a:cubicBezTo>
                    <a:pt x="0" y="345"/>
                    <a:pt x="0" y="351"/>
                    <a:pt x="0" y="357"/>
                  </a:cubicBezTo>
                  <a:cubicBezTo>
                    <a:pt x="3" y="406"/>
                    <a:pt x="13" y="458"/>
                    <a:pt x="33" y="509"/>
                  </a:cubicBezTo>
                  <a:cubicBezTo>
                    <a:pt x="54" y="561"/>
                    <a:pt x="84" y="611"/>
                    <a:pt x="124" y="655"/>
                  </a:cubicBezTo>
                  <a:cubicBezTo>
                    <a:pt x="164" y="700"/>
                    <a:pt x="214" y="738"/>
                    <a:pt x="270" y="766"/>
                  </a:cubicBezTo>
                  <a:cubicBezTo>
                    <a:pt x="326" y="795"/>
                    <a:pt x="389" y="814"/>
                    <a:pt x="452" y="820"/>
                  </a:cubicBezTo>
                  <a:cubicBezTo>
                    <a:pt x="458" y="820"/>
                    <a:pt x="458" y="820"/>
                    <a:pt x="458" y="820"/>
                  </a:cubicBezTo>
                  <a:cubicBezTo>
                    <a:pt x="459" y="821"/>
                    <a:pt x="459" y="821"/>
                    <a:pt x="459" y="821"/>
                  </a:cubicBezTo>
                  <a:cubicBezTo>
                    <a:pt x="457" y="821"/>
                    <a:pt x="463" y="821"/>
                    <a:pt x="463" y="821"/>
                  </a:cubicBezTo>
                  <a:cubicBezTo>
                    <a:pt x="464" y="821"/>
                    <a:pt x="464" y="821"/>
                    <a:pt x="464" y="821"/>
                  </a:cubicBezTo>
                  <a:cubicBezTo>
                    <a:pt x="466" y="821"/>
                    <a:pt x="466" y="821"/>
                    <a:pt x="466" y="821"/>
                  </a:cubicBezTo>
                  <a:cubicBezTo>
                    <a:pt x="476" y="822"/>
                    <a:pt x="476" y="822"/>
                    <a:pt x="476" y="822"/>
                  </a:cubicBezTo>
                  <a:cubicBezTo>
                    <a:pt x="480" y="822"/>
                    <a:pt x="480" y="822"/>
                    <a:pt x="480" y="822"/>
                  </a:cubicBezTo>
                  <a:cubicBezTo>
                    <a:pt x="483" y="822"/>
                    <a:pt x="483" y="822"/>
                    <a:pt x="483" y="822"/>
                  </a:cubicBezTo>
                  <a:cubicBezTo>
                    <a:pt x="483" y="822"/>
                    <a:pt x="484" y="822"/>
                    <a:pt x="485" y="822"/>
                  </a:cubicBezTo>
                  <a:cubicBezTo>
                    <a:pt x="499" y="823"/>
                    <a:pt x="499" y="823"/>
                    <a:pt x="499" y="823"/>
                  </a:cubicBezTo>
                  <a:cubicBezTo>
                    <a:pt x="512" y="823"/>
                    <a:pt x="512" y="823"/>
                    <a:pt x="512" y="823"/>
                  </a:cubicBezTo>
                  <a:cubicBezTo>
                    <a:pt x="514" y="823"/>
                    <a:pt x="516" y="823"/>
                    <a:pt x="518" y="823"/>
                  </a:cubicBezTo>
                  <a:cubicBezTo>
                    <a:pt x="524" y="822"/>
                    <a:pt x="524" y="822"/>
                    <a:pt x="524" y="822"/>
                  </a:cubicBezTo>
                  <a:cubicBezTo>
                    <a:pt x="532" y="822"/>
                    <a:pt x="540" y="822"/>
                    <a:pt x="548" y="821"/>
                  </a:cubicBezTo>
                  <a:cubicBezTo>
                    <a:pt x="556" y="820"/>
                    <a:pt x="564" y="820"/>
                    <a:pt x="572" y="819"/>
                  </a:cubicBezTo>
                  <a:cubicBezTo>
                    <a:pt x="579" y="818"/>
                    <a:pt x="587" y="817"/>
                    <a:pt x="595" y="816"/>
                  </a:cubicBezTo>
                  <a:cubicBezTo>
                    <a:pt x="603" y="814"/>
                    <a:pt x="611" y="813"/>
                    <a:pt x="619" y="811"/>
                  </a:cubicBezTo>
                  <a:cubicBezTo>
                    <a:pt x="626" y="810"/>
                    <a:pt x="634" y="808"/>
                    <a:pt x="642" y="806"/>
                  </a:cubicBezTo>
                  <a:cubicBezTo>
                    <a:pt x="702" y="790"/>
                    <a:pt x="760" y="764"/>
                    <a:pt x="809" y="731"/>
                  </a:cubicBezTo>
                  <a:cubicBezTo>
                    <a:pt x="858" y="699"/>
                    <a:pt x="900" y="660"/>
                    <a:pt x="934" y="619"/>
                  </a:cubicBezTo>
                  <a:cubicBezTo>
                    <a:pt x="936" y="616"/>
                    <a:pt x="938" y="614"/>
                    <a:pt x="940" y="611"/>
                  </a:cubicBezTo>
                  <a:cubicBezTo>
                    <a:pt x="942" y="609"/>
                    <a:pt x="944" y="606"/>
                    <a:pt x="946" y="604"/>
                  </a:cubicBezTo>
                  <a:cubicBezTo>
                    <a:pt x="950" y="598"/>
                    <a:pt x="954" y="593"/>
                    <a:pt x="958" y="588"/>
                  </a:cubicBezTo>
                  <a:cubicBezTo>
                    <a:pt x="965" y="578"/>
                    <a:pt x="972" y="568"/>
                    <a:pt x="979" y="557"/>
                  </a:cubicBezTo>
                  <a:cubicBezTo>
                    <a:pt x="982" y="552"/>
                    <a:pt x="985" y="547"/>
                    <a:pt x="988" y="542"/>
                  </a:cubicBezTo>
                  <a:cubicBezTo>
                    <a:pt x="991" y="536"/>
                    <a:pt x="994" y="531"/>
                    <a:pt x="997" y="526"/>
                  </a:cubicBezTo>
                  <a:cubicBezTo>
                    <a:pt x="1002" y="516"/>
                    <a:pt x="1007" y="506"/>
                    <a:pt x="1012" y="496"/>
                  </a:cubicBezTo>
                  <a:cubicBezTo>
                    <a:pt x="1031" y="456"/>
                    <a:pt x="1043" y="419"/>
                    <a:pt x="1050" y="388"/>
                  </a:cubicBezTo>
                  <a:cubicBezTo>
                    <a:pt x="1053" y="380"/>
                    <a:pt x="1054" y="373"/>
                    <a:pt x="1056" y="366"/>
                  </a:cubicBezTo>
                  <a:cubicBezTo>
                    <a:pt x="1057" y="359"/>
                    <a:pt x="1059" y="352"/>
                    <a:pt x="1059" y="346"/>
                  </a:cubicBezTo>
                  <a:cubicBezTo>
                    <a:pt x="1061" y="334"/>
                    <a:pt x="1063" y="323"/>
                    <a:pt x="1064" y="315"/>
                  </a:cubicBezTo>
                  <a:cubicBezTo>
                    <a:pt x="1066" y="297"/>
                    <a:pt x="1067" y="288"/>
                    <a:pt x="1067" y="288"/>
                  </a:cubicBezTo>
                  <a:cubicBezTo>
                    <a:pt x="691" y="288"/>
                    <a:pt x="691" y="288"/>
                    <a:pt x="691" y="288"/>
                  </a:cubicBezTo>
                  <a:cubicBezTo>
                    <a:pt x="691" y="288"/>
                    <a:pt x="692" y="292"/>
                    <a:pt x="693" y="299"/>
                  </a:cubicBezTo>
                  <a:cubicBezTo>
                    <a:pt x="694" y="302"/>
                    <a:pt x="694" y="306"/>
                    <a:pt x="695" y="311"/>
                  </a:cubicBezTo>
                  <a:cubicBezTo>
                    <a:pt x="695" y="314"/>
                    <a:pt x="695" y="316"/>
                    <a:pt x="695" y="319"/>
                  </a:cubicBezTo>
                  <a:cubicBezTo>
                    <a:pt x="696" y="322"/>
                    <a:pt x="696" y="325"/>
                    <a:pt x="696" y="328"/>
                  </a:cubicBezTo>
                  <a:cubicBezTo>
                    <a:pt x="696" y="341"/>
                    <a:pt x="696" y="357"/>
                    <a:pt x="693" y="376"/>
                  </a:cubicBezTo>
                  <a:cubicBezTo>
                    <a:pt x="692" y="380"/>
                    <a:pt x="691" y="385"/>
                    <a:pt x="690" y="390"/>
                  </a:cubicBezTo>
                  <a:cubicBezTo>
                    <a:pt x="689" y="392"/>
                    <a:pt x="688" y="395"/>
                    <a:pt x="688" y="398"/>
                  </a:cubicBezTo>
                  <a:cubicBezTo>
                    <a:pt x="687" y="400"/>
                    <a:pt x="686" y="403"/>
                    <a:pt x="686" y="405"/>
                  </a:cubicBezTo>
                  <a:cubicBezTo>
                    <a:pt x="684" y="410"/>
                    <a:pt x="682" y="415"/>
                    <a:pt x="680" y="421"/>
                  </a:cubicBezTo>
                  <a:cubicBezTo>
                    <a:pt x="679" y="424"/>
                    <a:pt x="678" y="426"/>
                    <a:pt x="677" y="429"/>
                  </a:cubicBezTo>
                  <a:cubicBezTo>
                    <a:pt x="677" y="430"/>
                    <a:pt x="676" y="432"/>
                    <a:pt x="675" y="433"/>
                  </a:cubicBezTo>
                  <a:cubicBezTo>
                    <a:pt x="675" y="434"/>
                    <a:pt x="674" y="436"/>
                    <a:pt x="673" y="437"/>
                  </a:cubicBezTo>
                  <a:cubicBezTo>
                    <a:pt x="669" y="448"/>
                    <a:pt x="662" y="459"/>
                    <a:pt x="655" y="471"/>
                  </a:cubicBezTo>
                  <a:cubicBezTo>
                    <a:pt x="648" y="482"/>
                    <a:pt x="639" y="493"/>
                    <a:pt x="629" y="504"/>
                  </a:cubicBezTo>
                  <a:cubicBezTo>
                    <a:pt x="610" y="526"/>
                    <a:pt x="585" y="546"/>
                    <a:pt x="556" y="562"/>
                  </a:cubicBezTo>
                  <a:cubicBezTo>
                    <a:pt x="541" y="571"/>
                    <a:pt x="525" y="578"/>
                    <a:pt x="509" y="583"/>
                  </a:cubicBezTo>
                  <a:cubicBezTo>
                    <a:pt x="504" y="585"/>
                    <a:pt x="500" y="586"/>
                    <a:pt x="496" y="587"/>
                  </a:cubicBezTo>
                  <a:cubicBezTo>
                    <a:pt x="493" y="588"/>
                    <a:pt x="493" y="588"/>
                    <a:pt x="493" y="588"/>
                  </a:cubicBezTo>
                  <a:cubicBezTo>
                    <a:pt x="491" y="588"/>
                    <a:pt x="490" y="589"/>
                    <a:pt x="489" y="589"/>
                  </a:cubicBezTo>
                  <a:cubicBezTo>
                    <a:pt x="484" y="590"/>
                    <a:pt x="484" y="590"/>
                    <a:pt x="484" y="590"/>
                  </a:cubicBezTo>
                  <a:cubicBezTo>
                    <a:pt x="479" y="592"/>
                    <a:pt x="479" y="592"/>
                    <a:pt x="479" y="592"/>
                  </a:cubicBezTo>
                  <a:cubicBezTo>
                    <a:pt x="478" y="592"/>
                    <a:pt x="478" y="592"/>
                    <a:pt x="477" y="592"/>
                  </a:cubicBezTo>
                  <a:cubicBezTo>
                    <a:pt x="474" y="593"/>
                    <a:pt x="474" y="593"/>
                    <a:pt x="474" y="593"/>
                  </a:cubicBezTo>
                  <a:cubicBezTo>
                    <a:pt x="470" y="593"/>
                    <a:pt x="470" y="593"/>
                    <a:pt x="470" y="593"/>
                  </a:cubicBezTo>
                  <a:cubicBezTo>
                    <a:pt x="460" y="594"/>
                    <a:pt x="460" y="594"/>
                    <a:pt x="460" y="594"/>
                  </a:cubicBezTo>
                  <a:cubicBezTo>
                    <a:pt x="458" y="595"/>
                    <a:pt x="458" y="595"/>
                    <a:pt x="458" y="595"/>
                  </a:cubicBezTo>
                  <a:cubicBezTo>
                    <a:pt x="457" y="595"/>
                    <a:pt x="457" y="595"/>
                    <a:pt x="457" y="595"/>
                  </a:cubicBezTo>
                  <a:cubicBezTo>
                    <a:pt x="456" y="595"/>
                    <a:pt x="462" y="595"/>
                    <a:pt x="459" y="595"/>
                  </a:cubicBezTo>
                  <a:cubicBezTo>
                    <a:pt x="459" y="595"/>
                    <a:pt x="459" y="595"/>
                    <a:pt x="459" y="595"/>
                  </a:cubicBezTo>
                  <a:cubicBezTo>
                    <a:pt x="455" y="595"/>
                    <a:pt x="455" y="595"/>
                    <a:pt x="455" y="595"/>
                  </a:cubicBezTo>
                  <a:cubicBezTo>
                    <a:pt x="418" y="601"/>
                    <a:pt x="379" y="599"/>
                    <a:pt x="340" y="590"/>
                  </a:cubicBezTo>
                  <a:cubicBezTo>
                    <a:pt x="301" y="581"/>
                    <a:pt x="263" y="564"/>
                    <a:pt x="229" y="541"/>
                  </a:cubicBezTo>
                  <a:cubicBezTo>
                    <a:pt x="195" y="517"/>
                    <a:pt x="165" y="487"/>
                    <a:pt x="141" y="454"/>
                  </a:cubicBezTo>
                  <a:cubicBezTo>
                    <a:pt x="117" y="420"/>
                    <a:pt x="100" y="382"/>
                    <a:pt x="89" y="344"/>
                  </a:cubicBezTo>
                  <a:cubicBezTo>
                    <a:pt x="88" y="339"/>
                    <a:pt x="87" y="335"/>
                    <a:pt x="85" y="330"/>
                  </a:cubicBezTo>
                  <a:cubicBezTo>
                    <a:pt x="85" y="327"/>
                    <a:pt x="84" y="325"/>
                    <a:pt x="84" y="323"/>
                  </a:cubicBezTo>
                  <a:cubicBezTo>
                    <a:pt x="83" y="321"/>
                    <a:pt x="83" y="318"/>
                    <a:pt x="82" y="316"/>
                  </a:cubicBezTo>
                  <a:cubicBezTo>
                    <a:pt x="82" y="314"/>
                    <a:pt x="81" y="312"/>
                    <a:pt x="81" y="310"/>
                  </a:cubicBezTo>
                  <a:cubicBezTo>
                    <a:pt x="80" y="307"/>
                    <a:pt x="80" y="304"/>
                    <a:pt x="80" y="302"/>
                  </a:cubicBezTo>
                  <a:cubicBezTo>
                    <a:pt x="79" y="299"/>
                    <a:pt x="79" y="297"/>
                    <a:pt x="79" y="294"/>
                  </a:cubicBezTo>
                  <a:cubicBezTo>
                    <a:pt x="78" y="290"/>
                    <a:pt x="78" y="290"/>
                    <a:pt x="78" y="290"/>
                  </a:cubicBezTo>
                  <a:cubicBezTo>
                    <a:pt x="78" y="288"/>
                    <a:pt x="78" y="288"/>
                    <a:pt x="78" y="288"/>
                  </a:cubicBezTo>
                  <a:cubicBezTo>
                    <a:pt x="78" y="288"/>
                    <a:pt x="78" y="288"/>
                    <a:pt x="78" y="288"/>
                  </a:cubicBezTo>
                  <a:cubicBezTo>
                    <a:pt x="78" y="287"/>
                    <a:pt x="78" y="288"/>
                    <a:pt x="78" y="288"/>
                  </a:cubicBezTo>
                  <a:cubicBezTo>
                    <a:pt x="78" y="287"/>
                    <a:pt x="78" y="287"/>
                    <a:pt x="78" y="287"/>
                  </a:cubicBezTo>
                  <a:cubicBezTo>
                    <a:pt x="75" y="268"/>
                    <a:pt x="75" y="250"/>
                    <a:pt x="75" y="232"/>
                  </a:cubicBezTo>
                  <a:cubicBezTo>
                    <a:pt x="76" y="196"/>
                    <a:pt x="81" y="163"/>
                    <a:pt x="90" y="134"/>
                  </a:cubicBezTo>
                  <a:cubicBezTo>
                    <a:pt x="98" y="106"/>
                    <a:pt x="108" y="81"/>
                    <a:pt x="118" y="62"/>
                  </a:cubicBezTo>
                  <a:cubicBezTo>
                    <a:pt x="123" y="52"/>
                    <a:pt x="128" y="43"/>
                    <a:pt x="133" y="36"/>
                  </a:cubicBezTo>
                  <a:cubicBezTo>
                    <a:pt x="137" y="29"/>
                    <a:pt x="141" y="22"/>
                    <a:pt x="144" y="17"/>
                  </a:cubicBezTo>
                  <a:cubicBezTo>
                    <a:pt x="151" y="8"/>
                    <a:pt x="155" y="2"/>
                    <a:pt x="155" y="2"/>
                  </a:cubicBezTo>
                  <a:lnTo>
                    <a:pt x="152" y="0"/>
                  </a:lnTo>
                  <a:close/>
                </a:path>
              </a:pathLst>
            </a:custGeom>
            <a:solidFill>
              <a:srgbClr val="1A8ABC"/>
            </a:solidFill>
            <a:ln>
              <a:noFill/>
            </a:ln>
          </p:spPr>
          <p:txBody>
            <a:bodyPr lIns="121954" tIns="60977" rIns="121954" bIns="60977"/>
            <a:lstStyle/>
            <a:p>
              <a:endParaRPr lang="zh-CN" altLang="en-US" sz="2100"/>
            </a:p>
          </p:txBody>
        </p:sp>
      </p:grpSp>
      <p:sp>
        <p:nvSpPr>
          <p:cNvPr id="39" name="TextBox 6"/>
          <p:cNvSpPr txBox="1"/>
          <p:nvPr/>
        </p:nvSpPr>
        <p:spPr>
          <a:xfrm>
            <a:off x="5194396" y="2679128"/>
            <a:ext cx="5857779" cy="1075166"/>
          </a:xfrm>
          <a:prstGeom prst="rect">
            <a:avLst/>
          </a:prstGeom>
          <a:noFill/>
        </p:spPr>
        <p:txBody>
          <a:bodyPr vert="horz" wrap="square" lIns="0" tIns="0" rIns="0" bIns="0" rtlCol="0" anchor="ctr">
            <a:spAutoFit/>
          </a:bodyPr>
          <a:lstStyle/>
          <a:p>
            <a:pPr>
              <a:lnSpc>
                <a:spcPct val="120000"/>
              </a:lnSpc>
            </a:pPr>
            <a:r>
              <a:rPr lang="zh-CN" altLang="en-US" sz="2000" b="1" dirty="0">
                <a:solidFill>
                  <a:srgbClr val="92D050"/>
                </a:solidFill>
                <a:latin typeface="Impact" pitchFamily="34" charset="0"/>
                <a:ea typeface="微软雅黑" pitchFamily="34" charset="-122"/>
              </a:rPr>
              <a:t>内容存储与分发：</a:t>
            </a:r>
            <a:r>
              <a:rPr lang="en-US" altLang="zh-CN" sz="2000" dirty="0">
                <a:solidFill>
                  <a:schemeClr val="tx1">
                    <a:lumMod val="95000"/>
                    <a:lumOff val="5000"/>
                  </a:schemeClr>
                </a:solidFill>
                <a:latin typeface="Impact" pitchFamily="34" charset="0"/>
                <a:ea typeface="微软雅黑" pitchFamily="34" charset="-122"/>
              </a:rPr>
              <a:t>S3</a:t>
            </a:r>
            <a:r>
              <a:rPr lang="zh-CN" altLang="en-US" sz="2000" dirty="0">
                <a:solidFill>
                  <a:schemeClr val="tx1">
                    <a:lumMod val="95000"/>
                    <a:lumOff val="5000"/>
                  </a:schemeClr>
                </a:solidFill>
                <a:latin typeface="Impact" pitchFamily="34" charset="0"/>
                <a:ea typeface="微软雅黑" pitchFamily="34" charset="-122"/>
              </a:rPr>
              <a:t>可为</a:t>
            </a:r>
            <a:r>
              <a:rPr lang="en-US" altLang="zh-CN" sz="2000" dirty="0">
                <a:solidFill>
                  <a:schemeClr val="tx1">
                    <a:lumMod val="95000"/>
                    <a:lumOff val="5000"/>
                  </a:schemeClr>
                </a:solidFill>
                <a:latin typeface="Impact" pitchFamily="34" charset="0"/>
                <a:ea typeface="微软雅黑" pitchFamily="34" charset="-122"/>
              </a:rPr>
              <a:t>Web</a:t>
            </a:r>
            <a:r>
              <a:rPr lang="zh-CN" altLang="en-US" sz="2000" dirty="0">
                <a:solidFill>
                  <a:schemeClr val="tx1">
                    <a:lumMod val="95000"/>
                    <a:lumOff val="5000"/>
                  </a:schemeClr>
                </a:solidFill>
                <a:latin typeface="Impact" pitchFamily="34" charset="0"/>
                <a:ea typeface="微软雅黑" pitchFamily="34" charset="-122"/>
              </a:rPr>
              <a:t>应用、媒体文件等提供高持久性、高可用性的存储支持，随着应用数据的增加，可以随时动态扩展存储空间。</a:t>
            </a:r>
          </a:p>
        </p:txBody>
      </p:sp>
      <p:sp>
        <p:nvSpPr>
          <p:cNvPr id="40" name="TextBox 10"/>
          <p:cNvSpPr txBox="1"/>
          <p:nvPr/>
        </p:nvSpPr>
        <p:spPr>
          <a:xfrm>
            <a:off x="5194396" y="4050728"/>
            <a:ext cx="5865567" cy="867417"/>
          </a:xfrm>
          <a:prstGeom prst="rect">
            <a:avLst/>
          </a:prstGeom>
          <a:noFill/>
        </p:spPr>
        <p:txBody>
          <a:bodyPr vert="horz" wrap="square" lIns="0" tIns="0" rIns="0" bIns="0" rtlCol="0" anchor="ctr">
            <a:spAutoFit/>
          </a:bodyPr>
          <a:lstStyle/>
          <a:p>
            <a:pPr>
              <a:lnSpc>
                <a:spcPct val="150000"/>
              </a:lnSpc>
            </a:pPr>
            <a:r>
              <a:rPr lang="zh-CN" altLang="en-US" sz="2000" dirty="0">
                <a:solidFill>
                  <a:schemeClr val="accent6"/>
                </a:solidFill>
                <a:latin typeface="Impact" pitchFamily="34" charset="0"/>
                <a:ea typeface="微软雅黑" pitchFamily="34" charset="-122"/>
              </a:rPr>
              <a:t>存储数据分析的结果：</a:t>
            </a:r>
            <a:r>
              <a:rPr lang="en-US" altLang="zh-CN" sz="2000" dirty="0">
                <a:solidFill>
                  <a:schemeClr val="tx1">
                    <a:lumMod val="95000"/>
                    <a:lumOff val="5000"/>
                  </a:schemeClr>
                </a:solidFill>
                <a:latin typeface="Impact" pitchFamily="34" charset="0"/>
                <a:ea typeface="微软雅黑" pitchFamily="34" charset="-122"/>
              </a:rPr>
              <a:t>Amazon S3</a:t>
            </a:r>
            <a:r>
              <a:rPr lang="zh-CN" altLang="en-US" sz="2000" dirty="0">
                <a:solidFill>
                  <a:schemeClr val="tx1">
                    <a:lumMod val="95000"/>
                    <a:lumOff val="5000"/>
                  </a:schemeClr>
                </a:solidFill>
                <a:latin typeface="Impact" pitchFamily="34" charset="0"/>
                <a:ea typeface="微软雅黑" pitchFamily="34" charset="-122"/>
              </a:rPr>
              <a:t>非常适合存储某些应用场景的原始数据内容，如制药分析数据等。</a:t>
            </a:r>
          </a:p>
        </p:txBody>
      </p:sp>
      <p:sp>
        <p:nvSpPr>
          <p:cNvPr id="41" name="TextBox 11"/>
          <p:cNvSpPr txBox="1"/>
          <p:nvPr/>
        </p:nvSpPr>
        <p:spPr>
          <a:xfrm>
            <a:off x="5194396" y="5246148"/>
            <a:ext cx="5781579" cy="923330"/>
          </a:xfrm>
          <a:prstGeom prst="rect">
            <a:avLst/>
          </a:prstGeom>
          <a:noFill/>
        </p:spPr>
        <p:txBody>
          <a:bodyPr vert="horz" wrap="square" lIns="0" tIns="0" rIns="0" bIns="0" rtlCol="0" anchor="ctr">
            <a:spAutoFit/>
          </a:bodyPr>
          <a:lstStyle/>
          <a:p>
            <a:pPr>
              <a:lnSpc>
                <a:spcPct val="150000"/>
              </a:lnSpc>
            </a:pPr>
            <a:r>
              <a:rPr lang="zh-CN" altLang="en-US" sz="2000" dirty="0">
                <a:solidFill>
                  <a:srgbClr val="1A8ABC"/>
                </a:solidFill>
                <a:latin typeface="Impact" pitchFamily="34" charset="0"/>
                <a:ea typeface="微软雅黑" pitchFamily="34" charset="-122"/>
              </a:rPr>
              <a:t>备份、归档与灾难恢复：</a:t>
            </a:r>
            <a:r>
              <a:rPr lang="en-US" altLang="zh-CN" sz="2000" dirty="0">
                <a:solidFill>
                  <a:schemeClr val="tx1">
                    <a:lumMod val="95000"/>
                    <a:lumOff val="5000"/>
                  </a:schemeClr>
                </a:solidFill>
                <a:latin typeface="Impact" pitchFamily="34" charset="0"/>
                <a:ea typeface="微软雅黑" pitchFamily="34" charset="-122"/>
              </a:rPr>
              <a:t>S3</a:t>
            </a:r>
            <a:r>
              <a:rPr lang="zh-CN" altLang="en-US" sz="2000" dirty="0">
                <a:solidFill>
                  <a:schemeClr val="tx1">
                    <a:lumMod val="95000"/>
                    <a:lumOff val="5000"/>
                  </a:schemeClr>
                </a:solidFill>
                <a:latin typeface="Impact" pitchFamily="34" charset="0"/>
                <a:ea typeface="微软雅黑" pitchFamily="34" charset="-122"/>
              </a:rPr>
              <a:t>为用户的关键数据提供了高持久性、高扩展性以及安全的备份和归档方案。</a:t>
            </a:r>
          </a:p>
        </p:txBody>
      </p:sp>
      <p:sp>
        <p:nvSpPr>
          <p:cNvPr id="53" name="矩形 52"/>
          <p:cNvSpPr/>
          <p:nvPr/>
        </p:nvSpPr>
        <p:spPr>
          <a:xfrm>
            <a:off x="0" y="6344444"/>
            <a:ext cx="12198350" cy="57150"/>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 y="2115284"/>
            <a:ext cx="5413375" cy="400110"/>
          </a:xfrm>
          <a:prstGeom prst="rect">
            <a:avLst/>
          </a:prstGeom>
        </p:spPr>
        <p:txBody>
          <a:bodyPr wrap="square">
            <a:spAutoFit/>
          </a:bodyPr>
          <a:lstStyle/>
          <a:p>
            <a:pPr indent="457200">
              <a:spcBef>
                <a:spcPct val="50000"/>
              </a:spcBef>
            </a:pPr>
            <a:r>
              <a:rPr lang="en-US" altLang="zh-CN" sz="2000" dirty="0">
                <a:latin typeface="Times New Roman" panose="02020603050405020304" pitchFamily="18" charset="0"/>
                <a:cs typeface="Times New Roman" panose="02020603050405020304" pitchFamily="18" charset="0"/>
              </a:rPr>
              <a:t>Amazon S3</a:t>
            </a:r>
            <a:r>
              <a:rPr lang="zh-CN" altLang="en-US" sz="2000" dirty="0">
                <a:latin typeface="Times New Roman" panose="02020603050405020304" pitchFamily="18" charset="0"/>
                <a:cs typeface="Times New Roman" panose="02020603050405020304" pitchFamily="18" charset="0"/>
              </a:rPr>
              <a:t>可用于大量应用场景，举例如下：</a:t>
            </a:r>
          </a:p>
        </p:txBody>
      </p:sp>
      <p:sp>
        <p:nvSpPr>
          <p:cNvPr id="21" name="文本框 20"/>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23" name="文本框 22"/>
          <p:cNvSpPr txBox="1"/>
          <p:nvPr/>
        </p:nvSpPr>
        <p:spPr>
          <a:xfrm>
            <a:off x="631223" y="1594275"/>
            <a:ext cx="5256567"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Amazon Simple Storage Service(S3)</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4" name="组合 23"/>
          <p:cNvGrpSpPr/>
          <p:nvPr/>
        </p:nvGrpSpPr>
        <p:grpSpPr>
          <a:xfrm>
            <a:off x="131974" y="-1"/>
            <a:ext cx="11520000" cy="1016152"/>
            <a:chOff x="131974" y="-1"/>
            <a:chExt cx="11520000" cy="1016152"/>
          </a:xfrm>
        </p:grpSpPr>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27" name="矩形 26"/>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25560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2212975" y="3201194"/>
            <a:ext cx="6858000" cy="1657350"/>
          </a:xfrm>
          <a:prstGeom prst="rect">
            <a:avLst/>
          </a:prstGeom>
        </p:spPr>
        <p:txBody>
          <a:bodyPr>
            <a:noAutofit/>
          </a:bodyPr>
          <a:lstStyle/>
          <a:p>
            <a:pPr marL="0" indent="0" fontAlgn="base">
              <a:lnSpc>
                <a:spcPct val="100000"/>
              </a:lnSpc>
              <a:spcBef>
                <a:spcPct val="0"/>
              </a:spcBef>
              <a:spcAft>
                <a:spcPct val="0"/>
              </a:spcAft>
              <a:buNone/>
              <a:defRPr/>
            </a:pPr>
            <a:r>
              <a:rPr kumimoji="1" lang="zh-CN" altLang="en-US" sz="5601" b="1" kern="0" dirty="0">
                <a:solidFill>
                  <a:srgbClr val="002060"/>
                </a:solidFill>
                <a:effectLst>
                  <a:outerShdw blurRad="38100" dist="38100" dir="2700000" algn="tl">
                    <a:srgbClr val="C0C0C0"/>
                  </a:outerShdw>
                </a:effectLst>
                <a:latin typeface="Tahoma" pitchFamily="34" charset="0"/>
                <a:ea typeface="黑体" pitchFamily="2" charset="-122"/>
                <a:cs typeface="Times New Roman" pitchFamily="18" charset="0"/>
              </a:rPr>
              <a:t>第四章：云平台计算</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769" y="0"/>
            <a:ext cx="949697" cy="949697"/>
          </a:xfrm>
          <a:prstGeom prst="rect">
            <a:avLst/>
          </a:prstGeom>
        </p:spPr>
      </p:pic>
      <p:sp>
        <p:nvSpPr>
          <p:cNvPr id="6" name="矩形 5"/>
          <p:cNvSpPr/>
          <p:nvPr/>
        </p:nvSpPr>
        <p:spPr>
          <a:xfrm>
            <a:off x="133768" y="944370"/>
            <a:ext cx="11522667" cy="720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endParaRPr lang="zh-CN" altLang="en-US" sz="1800">
              <a:solidFill>
                <a:prstClr val="white"/>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3918315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817978" y="2055940"/>
            <a:ext cx="2607859" cy="463550"/>
          </a:xfrm>
          <a:prstGeom prst="rect">
            <a:avLst/>
          </a:prstGeom>
        </p:spPr>
        <p:txBody>
          <a:bodyPr>
            <a:noAutofit/>
          </a:bodyPr>
          <a:lstStyle/>
          <a:p>
            <a:pPr marL="0" indent="0">
              <a:buNone/>
            </a:pPr>
            <a:r>
              <a:rPr lang="en-US" altLang="zh-CN" sz="1800" b="1" dirty="0">
                <a:solidFill>
                  <a:schemeClr val="tx1"/>
                </a:solidFill>
                <a:latin typeface="Times New Roman" panose="02020603050405020304" pitchFamily="18" charset="0"/>
                <a:cs typeface="Times New Roman" panose="02020603050405020304" pitchFamily="18" charset="0"/>
              </a:rPr>
              <a:t>S3</a:t>
            </a:r>
            <a:r>
              <a:rPr lang="zh-CN" altLang="en-US" sz="1800" b="1" dirty="0">
                <a:solidFill>
                  <a:schemeClr val="tx1"/>
                </a:solidFill>
                <a:latin typeface="Times New Roman" panose="02020603050405020304" pitchFamily="18" charset="0"/>
                <a:cs typeface="Times New Roman" panose="02020603050405020304" pitchFamily="18" charset="0"/>
              </a:rPr>
              <a:t>实现了以下设计需求</a:t>
            </a:r>
          </a:p>
        </p:txBody>
      </p:sp>
      <p:sp>
        <p:nvSpPr>
          <p:cNvPr id="81" name="文本框 80"/>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82" name="文本框 81"/>
          <p:cNvSpPr txBox="1"/>
          <p:nvPr/>
        </p:nvSpPr>
        <p:spPr>
          <a:xfrm>
            <a:off x="631223" y="1594275"/>
            <a:ext cx="5256567"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Amazon Simple Storage Service(S3)</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91" name="组合 90"/>
          <p:cNvGrpSpPr/>
          <p:nvPr/>
        </p:nvGrpSpPr>
        <p:grpSpPr>
          <a:xfrm>
            <a:off x="131974" y="-1"/>
            <a:ext cx="11520000" cy="1016152"/>
            <a:chOff x="131974" y="-1"/>
            <a:chExt cx="11520000" cy="1016152"/>
          </a:xfrm>
        </p:grpSpPr>
        <p:pic>
          <p:nvPicPr>
            <p:cNvPr id="92" name="图片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93" name="矩形 92"/>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grpSp>
        <p:nvGrpSpPr>
          <p:cNvPr id="96" name="组合 95"/>
          <p:cNvGrpSpPr/>
          <p:nvPr/>
        </p:nvGrpSpPr>
        <p:grpSpPr>
          <a:xfrm>
            <a:off x="1425734" y="2254330"/>
            <a:ext cx="7950041" cy="4605258"/>
            <a:chOff x="1041045" y="1643936"/>
            <a:chExt cx="9111500" cy="5214858"/>
          </a:xfrm>
        </p:grpSpPr>
        <p:sp>
          <p:nvSpPr>
            <p:cNvPr id="97" name="矩形 96"/>
            <p:cNvSpPr/>
            <p:nvPr/>
          </p:nvSpPr>
          <p:spPr>
            <a:xfrm>
              <a:off x="1601217" y="4687173"/>
              <a:ext cx="2067051"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8134759" y="4315698"/>
              <a:ext cx="2017786"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1069974" y="3672761"/>
              <a:ext cx="1906241"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838859" y="2101136"/>
              <a:ext cx="2445894"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Freeform 50"/>
            <p:cNvSpPr>
              <a:spLocks/>
            </p:cNvSpPr>
            <p:nvPr/>
          </p:nvSpPr>
          <p:spPr bwMode="auto">
            <a:xfrm>
              <a:off x="7623175" y="2256391"/>
              <a:ext cx="578821" cy="872259"/>
            </a:xfrm>
            <a:custGeom>
              <a:avLst/>
              <a:gdLst>
                <a:gd name="T0" fmla="*/ 387 w 387"/>
                <a:gd name="T1" fmla="*/ 494 h 494"/>
                <a:gd name="T2" fmla="*/ 0 w 387"/>
                <a:gd name="T3" fmla="*/ 494 h 494"/>
                <a:gd name="T4" fmla="*/ 0 w 387"/>
                <a:gd name="T5" fmla="*/ 485 h 494"/>
                <a:gd name="T6" fmla="*/ 378 w 387"/>
                <a:gd name="T7" fmla="*/ 485 h 494"/>
                <a:gd name="T8" fmla="*/ 378 w 387"/>
                <a:gd name="T9" fmla="*/ 0 h 494"/>
                <a:gd name="T10" fmla="*/ 387 w 387"/>
                <a:gd name="T11" fmla="*/ 0 h 494"/>
                <a:gd name="T12" fmla="*/ 387 w 387"/>
                <a:gd name="T13" fmla="*/ 494 h 494"/>
              </a:gdLst>
              <a:ahLst/>
              <a:cxnLst>
                <a:cxn ang="0">
                  <a:pos x="T0" y="T1"/>
                </a:cxn>
                <a:cxn ang="0">
                  <a:pos x="T2" y="T3"/>
                </a:cxn>
                <a:cxn ang="0">
                  <a:pos x="T4" y="T5"/>
                </a:cxn>
                <a:cxn ang="0">
                  <a:pos x="T6" y="T7"/>
                </a:cxn>
                <a:cxn ang="0">
                  <a:pos x="T8" y="T9"/>
                </a:cxn>
                <a:cxn ang="0">
                  <a:pos x="T10" y="T11"/>
                </a:cxn>
                <a:cxn ang="0">
                  <a:pos x="T12" y="T13"/>
                </a:cxn>
              </a:cxnLst>
              <a:rect l="0" t="0" r="r" b="b"/>
              <a:pathLst>
                <a:path w="387" h="494">
                  <a:moveTo>
                    <a:pt x="387" y="494"/>
                  </a:moveTo>
                  <a:lnTo>
                    <a:pt x="0" y="494"/>
                  </a:lnTo>
                  <a:lnTo>
                    <a:pt x="0" y="485"/>
                  </a:lnTo>
                  <a:lnTo>
                    <a:pt x="378" y="485"/>
                  </a:lnTo>
                  <a:lnTo>
                    <a:pt x="378" y="0"/>
                  </a:lnTo>
                  <a:lnTo>
                    <a:pt x="387" y="0"/>
                  </a:lnTo>
                  <a:lnTo>
                    <a:pt x="387" y="494"/>
                  </a:lnTo>
                  <a:close/>
                </a:path>
              </a:pathLst>
            </a:custGeom>
            <a:solidFill>
              <a:srgbClr val="F830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102" name="Freeform 51"/>
            <p:cNvSpPr>
              <a:spLocks/>
            </p:cNvSpPr>
            <p:nvPr/>
          </p:nvSpPr>
          <p:spPr bwMode="auto">
            <a:xfrm>
              <a:off x="6784975" y="4638332"/>
              <a:ext cx="1203073" cy="798100"/>
            </a:xfrm>
            <a:custGeom>
              <a:avLst/>
              <a:gdLst>
                <a:gd name="T0" fmla="*/ 681 w 681"/>
                <a:gd name="T1" fmla="*/ 452 h 452"/>
                <a:gd name="T2" fmla="*/ 0 w 681"/>
                <a:gd name="T3" fmla="*/ 452 h 452"/>
                <a:gd name="T4" fmla="*/ 0 w 681"/>
                <a:gd name="T5" fmla="*/ 442 h 452"/>
                <a:gd name="T6" fmla="*/ 671 w 681"/>
                <a:gd name="T7" fmla="*/ 442 h 452"/>
                <a:gd name="T8" fmla="*/ 671 w 681"/>
                <a:gd name="T9" fmla="*/ 0 h 452"/>
                <a:gd name="T10" fmla="*/ 681 w 681"/>
                <a:gd name="T11" fmla="*/ 0 h 452"/>
                <a:gd name="T12" fmla="*/ 681 w 681"/>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681" h="452">
                  <a:moveTo>
                    <a:pt x="681" y="452"/>
                  </a:moveTo>
                  <a:lnTo>
                    <a:pt x="0" y="452"/>
                  </a:lnTo>
                  <a:lnTo>
                    <a:pt x="0" y="442"/>
                  </a:lnTo>
                  <a:lnTo>
                    <a:pt x="671" y="442"/>
                  </a:lnTo>
                  <a:lnTo>
                    <a:pt x="671" y="0"/>
                  </a:lnTo>
                  <a:lnTo>
                    <a:pt x="681" y="0"/>
                  </a:lnTo>
                  <a:lnTo>
                    <a:pt x="681" y="452"/>
                  </a:lnTo>
                  <a:close/>
                </a:path>
              </a:pathLst>
            </a:custGeom>
            <a:solidFill>
              <a:srgbClr val="A2B932"/>
            </a:solidFill>
            <a:ln>
              <a:noFill/>
            </a:ln>
          </p:spPr>
          <p:txBody>
            <a:bodyPr lIns="121954" tIns="60977" rIns="121954" bIns="60977"/>
            <a:lstStyle/>
            <a:p>
              <a:endParaRPr lang="zh-CN" altLang="en-US" sz="2100"/>
            </a:p>
          </p:txBody>
        </p:sp>
        <p:sp>
          <p:nvSpPr>
            <p:cNvPr id="103" name="Freeform 52"/>
            <p:cNvSpPr>
              <a:spLocks/>
            </p:cNvSpPr>
            <p:nvPr/>
          </p:nvSpPr>
          <p:spPr bwMode="auto">
            <a:xfrm>
              <a:off x="5372201" y="2427666"/>
              <a:ext cx="646586" cy="467912"/>
            </a:xfrm>
            <a:custGeom>
              <a:avLst/>
              <a:gdLst>
                <a:gd name="T0" fmla="*/ 366 w 366"/>
                <a:gd name="T1" fmla="*/ 265 h 265"/>
                <a:gd name="T2" fmla="*/ 357 w 366"/>
                <a:gd name="T3" fmla="*/ 265 h 265"/>
                <a:gd name="T4" fmla="*/ 357 w 366"/>
                <a:gd name="T5" fmla="*/ 10 h 265"/>
                <a:gd name="T6" fmla="*/ 0 w 366"/>
                <a:gd name="T7" fmla="*/ 10 h 265"/>
                <a:gd name="T8" fmla="*/ 0 w 366"/>
                <a:gd name="T9" fmla="*/ 0 h 265"/>
                <a:gd name="T10" fmla="*/ 366 w 366"/>
                <a:gd name="T11" fmla="*/ 0 h 265"/>
                <a:gd name="T12" fmla="*/ 366 w 366"/>
                <a:gd name="T13" fmla="*/ 265 h 265"/>
              </a:gdLst>
              <a:ahLst/>
              <a:cxnLst>
                <a:cxn ang="0">
                  <a:pos x="T0" y="T1"/>
                </a:cxn>
                <a:cxn ang="0">
                  <a:pos x="T2" y="T3"/>
                </a:cxn>
                <a:cxn ang="0">
                  <a:pos x="T4" y="T5"/>
                </a:cxn>
                <a:cxn ang="0">
                  <a:pos x="T6" y="T7"/>
                </a:cxn>
                <a:cxn ang="0">
                  <a:pos x="T8" y="T9"/>
                </a:cxn>
                <a:cxn ang="0">
                  <a:pos x="T10" y="T11"/>
                </a:cxn>
                <a:cxn ang="0">
                  <a:pos x="T12" y="T13"/>
                </a:cxn>
              </a:cxnLst>
              <a:rect l="0" t="0" r="r" b="b"/>
              <a:pathLst>
                <a:path w="366" h="265">
                  <a:moveTo>
                    <a:pt x="366" y="265"/>
                  </a:moveTo>
                  <a:lnTo>
                    <a:pt x="357" y="265"/>
                  </a:lnTo>
                  <a:lnTo>
                    <a:pt x="357" y="10"/>
                  </a:lnTo>
                  <a:lnTo>
                    <a:pt x="0" y="10"/>
                  </a:lnTo>
                  <a:lnTo>
                    <a:pt x="0" y="0"/>
                  </a:lnTo>
                  <a:lnTo>
                    <a:pt x="366" y="0"/>
                  </a:lnTo>
                  <a:lnTo>
                    <a:pt x="366" y="265"/>
                  </a:lnTo>
                  <a:close/>
                </a:path>
              </a:pathLst>
            </a:custGeom>
            <a:solidFill>
              <a:srgbClr val="EBAC07"/>
            </a:solidFill>
            <a:ln>
              <a:noFill/>
            </a:ln>
          </p:spPr>
          <p:txBody>
            <a:bodyPr lIns="121954" tIns="60977" rIns="121954" bIns="60977"/>
            <a:lstStyle/>
            <a:p>
              <a:endParaRPr lang="zh-CN" altLang="en-US" sz="2100"/>
            </a:p>
          </p:txBody>
        </p:sp>
        <p:sp>
          <p:nvSpPr>
            <p:cNvPr id="104" name="Rectangle 53"/>
            <p:cNvSpPr>
              <a:spLocks noChangeArrowheads="1"/>
            </p:cNvSpPr>
            <p:nvPr/>
          </p:nvSpPr>
          <p:spPr bwMode="auto">
            <a:xfrm>
              <a:off x="3032091" y="3905562"/>
              <a:ext cx="704884" cy="15891"/>
            </a:xfrm>
            <a:prstGeom prst="rect">
              <a:avLst/>
            </a:prstGeom>
            <a:solidFill>
              <a:srgbClr val="A2B932"/>
            </a:solidFill>
            <a:ln>
              <a:noFill/>
            </a:ln>
          </p:spPr>
          <p:txBody>
            <a:bodyPr lIns="121954" tIns="60977" rIns="121954" bIns="60977"/>
            <a:lstStyle/>
            <a:p>
              <a:endParaRPr lang="zh-CN" altLang="en-US" sz="2100"/>
            </a:p>
          </p:txBody>
        </p:sp>
        <p:sp>
          <p:nvSpPr>
            <p:cNvPr id="105" name="Freeform 54"/>
            <p:cNvSpPr>
              <a:spLocks/>
            </p:cNvSpPr>
            <p:nvPr/>
          </p:nvSpPr>
          <p:spPr bwMode="auto">
            <a:xfrm>
              <a:off x="3834487" y="4952627"/>
              <a:ext cx="588288" cy="529712"/>
            </a:xfrm>
            <a:custGeom>
              <a:avLst/>
              <a:gdLst>
                <a:gd name="T0" fmla="*/ 333 w 333"/>
                <a:gd name="T1" fmla="*/ 300 h 300"/>
                <a:gd name="T2" fmla="*/ 0 w 333"/>
                <a:gd name="T3" fmla="*/ 300 h 300"/>
                <a:gd name="T4" fmla="*/ 0 w 333"/>
                <a:gd name="T5" fmla="*/ 0 h 300"/>
                <a:gd name="T6" fmla="*/ 9 w 333"/>
                <a:gd name="T7" fmla="*/ 0 h 300"/>
                <a:gd name="T8" fmla="*/ 9 w 333"/>
                <a:gd name="T9" fmla="*/ 290 h 300"/>
                <a:gd name="T10" fmla="*/ 333 w 333"/>
                <a:gd name="T11" fmla="*/ 290 h 300"/>
                <a:gd name="T12" fmla="*/ 333 w 333"/>
                <a:gd name="T13" fmla="*/ 300 h 300"/>
              </a:gdLst>
              <a:ahLst/>
              <a:cxnLst>
                <a:cxn ang="0">
                  <a:pos x="T0" y="T1"/>
                </a:cxn>
                <a:cxn ang="0">
                  <a:pos x="T2" y="T3"/>
                </a:cxn>
                <a:cxn ang="0">
                  <a:pos x="T4" y="T5"/>
                </a:cxn>
                <a:cxn ang="0">
                  <a:pos x="T6" y="T7"/>
                </a:cxn>
                <a:cxn ang="0">
                  <a:pos x="T8" y="T9"/>
                </a:cxn>
                <a:cxn ang="0">
                  <a:pos x="T10" y="T11"/>
                </a:cxn>
                <a:cxn ang="0">
                  <a:pos x="T12" y="T13"/>
                </a:cxn>
              </a:cxnLst>
              <a:rect l="0" t="0" r="r" b="b"/>
              <a:pathLst>
                <a:path w="333" h="300">
                  <a:moveTo>
                    <a:pt x="333" y="300"/>
                  </a:moveTo>
                  <a:lnTo>
                    <a:pt x="0" y="300"/>
                  </a:lnTo>
                  <a:lnTo>
                    <a:pt x="0" y="0"/>
                  </a:lnTo>
                  <a:lnTo>
                    <a:pt x="9" y="0"/>
                  </a:lnTo>
                  <a:lnTo>
                    <a:pt x="9" y="290"/>
                  </a:lnTo>
                  <a:lnTo>
                    <a:pt x="333" y="290"/>
                  </a:lnTo>
                  <a:lnTo>
                    <a:pt x="333" y="300"/>
                  </a:lnTo>
                  <a:close/>
                </a:path>
              </a:pathLst>
            </a:custGeom>
            <a:solidFill>
              <a:srgbClr val="F830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106" name="Oval 56"/>
            <p:cNvSpPr>
              <a:spLocks noChangeArrowheads="1"/>
            </p:cNvSpPr>
            <p:nvPr/>
          </p:nvSpPr>
          <p:spPr bwMode="auto">
            <a:xfrm>
              <a:off x="5335102" y="2399416"/>
              <a:ext cx="70665" cy="70628"/>
            </a:xfrm>
            <a:prstGeom prst="ellipse">
              <a:avLst/>
            </a:prstGeom>
            <a:solidFill>
              <a:srgbClr val="EBAC07"/>
            </a:solidFill>
            <a:ln>
              <a:noFill/>
            </a:ln>
          </p:spPr>
          <p:txBody>
            <a:bodyPr lIns="121954" tIns="60977" rIns="121954" bIns="60977"/>
            <a:lstStyle/>
            <a:p>
              <a:endParaRPr lang="zh-CN" altLang="en-US" sz="2100"/>
            </a:p>
          </p:txBody>
        </p:sp>
        <p:sp>
          <p:nvSpPr>
            <p:cNvPr id="107" name="Oval 57"/>
            <p:cNvSpPr>
              <a:spLocks noChangeArrowheads="1"/>
            </p:cNvSpPr>
            <p:nvPr/>
          </p:nvSpPr>
          <p:spPr bwMode="auto">
            <a:xfrm>
              <a:off x="8148764" y="2228141"/>
              <a:ext cx="67132" cy="67097"/>
            </a:xfrm>
            <a:prstGeom prst="ellipse">
              <a:avLst/>
            </a:prstGeom>
            <a:solidFill>
              <a:srgbClr val="F830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108" name="Oval 58"/>
            <p:cNvSpPr>
              <a:spLocks noChangeArrowheads="1"/>
            </p:cNvSpPr>
            <p:nvPr/>
          </p:nvSpPr>
          <p:spPr bwMode="auto">
            <a:xfrm>
              <a:off x="7945648" y="4610080"/>
              <a:ext cx="67132" cy="67097"/>
            </a:xfrm>
            <a:prstGeom prst="ellipse">
              <a:avLst/>
            </a:prstGeom>
            <a:solidFill>
              <a:srgbClr val="A2B932"/>
            </a:solidFill>
            <a:ln>
              <a:noFill/>
            </a:ln>
          </p:spPr>
          <p:txBody>
            <a:bodyPr lIns="121954" tIns="60977" rIns="121954" bIns="60977"/>
            <a:lstStyle/>
            <a:p>
              <a:endParaRPr lang="zh-CN" altLang="en-US" sz="2100"/>
            </a:p>
          </p:txBody>
        </p:sp>
        <p:sp>
          <p:nvSpPr>
            <p:cNvPr id="109" name="Oval 59"/>
            <p:cNvSpPr>
              <a:spLocks noChangeArrowheads="1"/>
            </p:cNvSpPr>
            <p:nvPr/>
          </p:nvSpPr>
          <p:spPr bwMode="auto">
            <a:xfrm>
              <a:off x="3002059" y="3880842"/>
              <a:ext cx="70665" cy="65331"/>
            </a:xfrm>
            <a:prstGeom prst="ellipse">
              <a:avLst/>
            </a:prstGeom>
            <a:solidFill>
              <a:srgbClr val="A2B932"/>
            </a:solidFill>
            <a:ln>
              <a:noFill/>
            </a:ln>
          </p:spPr>
          <p:txBody>
            <a:bodyPr lIns="121954" tIns="60977" rIns="121954" bIns="60977"/>
            <a:lstStyle/>
            <a:p>
              <a:endParaRPr lang="zh-CN" altLang="en-US" sz="2100"/>
            </a:p>
          </p:txBody>
        </p:sp>
        <p:sp>
          <p:nvSpPr>
            <p:cNvPr id="110" name="Oval 60"/>
            <p:cNvSpPr>
              <a:spLocks noChangeArrowheads="1"/>
            </p:cNvSpPr>
            <p:nvPr/>
          </p:nvSpPr>
          <p:spPr bwMode="auto">
            <a:xfrm>
              <a:off x="3809755" y="4922609"/>
              <a:ext cx="70665" cy="70628"/>
            </a:xfrm>
            <a:prstGeom prst="ellipse">
              <a:avLst/>
            </a:prstGeom>
            <a:solidFill>
              <a:srgbClr val="F830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111" name="Oval 60"/>
            <p:cNvSpPr>
              <a:spLocks noChangeArrowheads="1"/>
            </p:cNvSpPr>
            <p:nvPr/>
          </p:nvSpPr>
          <p:spPr bwMode="auto">
            <a:xfrm>
              <a:off x="5777685" y="6370651"/>
              <a:ext cx="70665" cy="70628"/>
            </a:xfrm>
            <a:prstGeom prst="ellipse">
              <a:avLst/>
            </a:prstGeom>
            <a:solidFill>
              <a:srgbClr val="EBAC07"/>
            </a:solidFill>
            <a:ln>
              <a:noFill/>
            </a:ln>
          </p:spPr>
          <p:txBody>
            <a:bodyPr lIns="121954" tIns="60977" rIns="121954" bIns="60977"/>
            <a:lstStyle/>
            <a:p>
              <a:endParaRPr lang="zh-CN" altLang="en-US" sz="2100"/>
            </a:p>
          </p:txBody>
        </p:sp>
        <p:grpSp>
          <p:nvGrpSpPr>
            <p:cNvPr id="112" name="组合 111"/>
            <p:cNvGrpSpPr/>
            <p:nvPr/>
          </p:nvGrpSpPr>
          <p:grpSpPr>
            <a:xfrm>
              <a:off x="3543743" y="2335849"/>
              <a:ext cx="4298204" cy="3772027"/>
              <a:chOff x="3543743" y="1911907"/>
              <a:chExt cx="4649762" cy="4080548"/>
            </a:xfrm>
          </p:grpSpPr>
          <p:sp>
            <p:nvSpPr>
              <p:cNvPr id="122" name="Freeform 6"/>
              <p:cNvSpPr>
                <a:spLocks/>
              </p:cNvSpPr>
              <p:nvPr/>
            </p:nvSpPr>
            <p:spPr bwMode="auto">
              <a:xfrm>
                <a:off x="3543743" y="2658802"/>
                <a:ext cx="1895591" cy="1744519"/>
              </a:xfrm>
              <a:custGeom>
                <a:avLst/>
                <a:gdLst>
                  <a:gd name="T0" fmla="*/ 289 w 454"/>
                  <a:gd name="T1" fmla="*/ 374 h 418"/>
                  <a:gd name="T2" fmla="*/ 44 w 454"/>
                  <a:gd name="T3" fmla="*/ 288 h 418"/>
                  <a:gd name="T4" fmla="*/ 130 w 454"/>
                  <a:gd name="T5" fmla="*/ 43 h 418"/>
                  <a:gd name="T6" fmla="*/ 374 w 454"/>
                  <a:gd name="T7" fmla="*/ 130 h 418"/>
                  <a:gd name="T8" fmla="*/ 454 w 454"/>
                  <a:gd name="T9" fmla="*/ 295 h 418"/>
                  <a:gd name="T10" fmla="*/ 289 w 454"/>
                  <a:gd name="T11" fmla="*/ 374 h 418"/>
                </a:gdLst>
                <a:ahLst/>
                <a:cxnLst>
                  <a:cxn ang="0">
                    <a:pos x="T0" y="T1"/>
                  </a:cxn>
                  <a:cxn ang="0">
                    <a:pos x="T2" y="T3"/>
                  </a:cxn>
                  <a:cxn ang="0">
                    <a:pos x="T4" y="T5"/>
                  </a:cxn>
                  <a:cxn ang="0">
                    <a:pos x="T6" y="T7"/>
                  </a:cxn>
                  <a:cxn ang="0">
                    <a:pos x="T8" y="T9"/>
                  </a:cxn>
                  <a:cxn ang="0">
                    <a:pos x="T10" y="T11"/>
                  </a:cxn>
                </a:cxnLst>
                <a:rect l="0" t="0" r="r" b="b"/>
                <a:pathLst>
                  <a:path w="454" h="418">
                    <a:moveTo>
                      <a:pt x="289" y="374"/>
                    </a:moveTo>
                    <a:cubicBezTo>
                      <a:pt x="197" y="418"/>
                      <a:pt x="88" y="380"/>
                      <a:pt x="44" y="288"/>
                    </a:cubicBezTo>
                    <a:cubicBezTo>
                      <a:pt x="0" y="197"/>
                      <a:pt x="39" y="87"/>
                      <a:pt x="130" y="43"/>
                    </a:cubicBezTo>
                    <a:cubicBezTo>
                      <a:pt x="221" y="0"/>
                      <a:pt x="331" y="38"/>
                      <a:pt x="374" y="130"/>
                    </a:cubicBezTo>
                    <a:cubicBezTo>
                      <a:pt x="397" y="176"/>
                      <a:pt x="454" y="295"/>
                      <a:pt x="454" y="295"/>
                    </a:cubicBezTo>
                    <a:cubicBezTo>
                      <a:pt x="454" y="295"/>
                      <a:pt x="334" y="353"/>
                      <a:pt x="289" y="374"/>
                    </a:cubicBezTo>
                    <a:close/>
                  </a:path>
                </a:pathLst>
              </a:custGeom>
              <a:solidFill>
                <a:schemeClr val="bg1">
                  <a:lumMod val="85000"/>
                </a:schemeClr>
              </a:solidFill>
              <a:ln w="12" cap="flat">
                <a:noFill/>
                <a:prstDash val="solid"/>
                <a:miter lim="800000"/>
                <a:headEnd/>
                <a:tailEnd/>
              </a:ln>
            </p:spPr>
            <p:txBody>
              <a:bodyPr vert="horz" wrap="square" lIns="121954" tIns="60977" rIns="121954" bIns="60977" numCol="1" anchor="t" anchorCtr="0" compatLnSpc="1">
                <a:prstTxWarp prst="textNoShape">
                  <a:avLst/>
                </a:prstTxWarp>
              </a:bodyPr>
              <a:lstStyle/>
              <a:p>
                <a:endParaRPr lang="zh-CN" altLang="en-US"/>
              </a:p>
            </p:txBody>
          </p:sp>
          <p:grpSp>
            <p:nvGrpSpPr>
              <p:cNvPr id="123" name="组合 122"/>
              <p:cNvGrpSpPr/>
              <p:nvPr/>
            </p:nvGrpSpPr>
            <p:grpSpPr>
              <a:xfrm>
                <a:off x="3681539" y="1911907"/>
                <a:ext cx="4511966" cy="4080548"/>
                <a:chOff x="3681539" y="1911907"/>
                <a:chExt cx="4511966" cy="4080548"/>
              </a:xfrm>
            </p:grpSpPr>
            <p:sp>
              <p:nvSpPr>
                <p:cNvPr id="124" name="Freeform 5"/>
                <p:cNvSpPr>
                  <a:spLocks/>
                </p:cNvSpPr>
                <p:nvPr/>
              </p:nvSpPr>
              <p:spPr bwMode="auto">
                <a:xfrm>
                  <a:off x="6423345" y="1911907"/>
                  <a:ext cx="1770160" cy="1786895"/>
                </a:xfrm>
                <a:custGeom>
                  <a:avLst/>
                  <a:gdLst>
                    <a:gd name="T0" fmla="*/ 4 w 424"/>
                    <a:gd name="T1" fmla="*/ 221 h 428"/>
                    <a:gd name="T2" fmla="*/ 203 w 424"/>
                    <a:gd name="T3" fmla="*/ 5 h 428"/>
                    <a:gd name="T4" fmla="*/ 419 w 424"/>
                    <a:gd name="T5" fmla="*/ 204 h 428"/>
                    <a:gd name="T6" fmla="*/ 220 w 424"/>
                    <a:gd name="T7" fmla="*/ 419 h 428"/>
                    <a:gd name="T8" fmla="*/ 13 w 424"/>
                    <a:gd name="T9" fmla="*/ 428 h 428"/>
                    <a:gd name="T10" fmla="*/ 4 w 424"/>
                    <a:gd name="T11" fmla="*/ 221 h 428"/>
                  </a:gdLst>
                  <a:ahLst/>
                  <a:cxnLst>
                    <a:cxn ang="0">
                      <a:pos x="T0" y="T1"/>
                    </a:cxn>
                    <a:cxn ang="0">
                      <a:pos x="T2" y="T3"/>
                    </a:cxn>
                    <a:cxn ang="0">
                      <a:pos x="T4" y="T5"/>
                    </a:cxn>
                    <a:cxn ang="0">
                      <a:pos x="T6" y="T7"/>
                    </a:cxn>
                    <a:cxn ang="0">
                      <a:pos x="T8" y="T9"/>
                    </a:cxn>
                    <a:cxn ang="0">
                      <a:pos x="T10" y="T11"/>
                    </a:cxn>
                  </a:cxnLst>
                  <a:rect l="0" t="0" r="r" b="b"/>
                  <a:pathLst>
                    <a:path w="424" h="428">
                      <a:moveTo>
                        <a:pt x="4" y="221"/>
                      </a:moveTo>
                      <a:cubicBezTo>
                        <a:pt x="0" y="106"/>
                        <a:pt x="89" y="10"/>
                        <a:pt x="203" y="5"/>
                      </a:cubicBezTo>
                      <a:cubicBezTo>
                        <a:pt x="318" y="0"/>
                        <a:pt x="415" y="89"/>
                        <a:pt x="419" y="204"/>
                      </a:cubicBezTo>
                      <a:cubicBezTo>
                        <a:pt x="424" y="318"/>
                        <a:pt x="335" y="415"/>
                        <a:pt x="220" y="419"/>
                      </a:cubicBezTo>
                      <a:cubicBezTo>
                        <a:pt x="163" y="422"/>
                        <a:pt x="13" y="428"/>
                        <a:pt x="13" y="428"/>
                      </a:cubicBezTo>
                      <a:cubicBezTo>
                        <a:pt x="13" y="428"/>
                        <a:pt x="7" y="278"/>
                        <a:pt x="4" y="221"/>
                      </a:cubicBezTo>
                      <a:close/>
                    </a:path>
                  </a:pathLst>
                </a:custGeom>
                <a:solidFill>
                  <a:schemeClr val="bg1">
                    <a:lumMod val="85000"/>
                  </a:schemeClr>
                </a:solidFill>
                <a:ln w="12" cap="flat">
                  <a:noFill/>
                  <a:prstDash val="solid"/>
                  <a:miter lim="800000"/>
                  <a:headEnd/>
                  <a:tailEnd/>
                </a:ln>
              </p:spPr>
              <p:txBody>
                <a:bodyPr vert="horz" wrap="square" lIns="121954" tIns="60977" rIns="121954" bIns="60977" numCol="1" anchor="t" anchorCtr="0" compatLnSpc="1">
                  <a:prstTxWarp prst="textNoShape">
                    <a:avLst/>
                  </a:prstTxWarp>
                </a:bodyPr>
                <a:lstStyle/>
                <a:p>
                  <a:endParaRPr lang="zh-CN" altLang="en-US"/>
                </a:p>
              </p:txBody>
            </p:sp>
            <p:sp>
              <p:nvSpPr>
                <p:cNvPr id="125" name="Freeform 7"/>
                <p:cNvSpPr>
                  <a:spLocks/>
                </p:cNvSpPr>
                <p:nvPr/>
              </p:nvSpPr>
              <p:spPr bwMode="auto">
                <a:xfrm>
                  <a:off x="4232727" y="4277955"/>
                  <a:ext cx="1314371" cy="1267777"/>
                </a:xfrm>
                <a:custGeom>
                  <a:avLst/>
                  <a:gdLst>
                    <a:gd name="T0" fmla="*/ 293 w 315"/>
                    <a:gd name="T1" fmla="*/ 173 h 304"/>
                    <a:gd name="T2" fmla="*/ 131 w 315"/>
                    <a:gd name="T3" fmla="*/ 292 h 304"/>
                    <a:gd name="T4" fmla="*/ 12 w 315"/>
                    <a:gd name="T5" fmla="*/ 130 h 304"/>
                    <a:gd name="T6" fmla="*/ 174 w 315"/>
                    <a:gd name="T7" fmla="*/ 12 h 304"/>
                    <a:gd name="T8" fmla="*/ 315 w 315"/>
                    <a:gd name="T9" fmla="*/ 33 h 304"/>
                    <a:gd name="T10" fmla="*/ 293 w 315"/>
                    <a:gd name="T11" fmla="*/ 173 h 304"/>
                  </a:gdLst>
                  <a:ahLst/>
                  <a:cxnLst>
                    <a:cxn ang="0">
                      <a:pos x="T0" y="T1"/>
                    </a:cxn>
                    <a:cxn ang="0">
                      <a:pos x="T2" y="T3"/>
                    </a:cxn>
                    <a:cxn ang="0">
                      <a:pos x="T4" y="T5"/>
                    </a:cxn>
                    <a:cxn ang="0">
                      <a:pos x="T6" y="T7"/>
                    </a:cxn>
                    <a:cxn ang="0">
                      <a:pos x="T8" y="T9"/>
                    </a:cxn>
                    <a:cxn ang="0">
                      <a:pos x="T10" y="T11"/>
                    </a:cxn>
                  </a:cxnLst>
                  <a:rect l="0" t="0" r="r" b="b"/>
                  <a:pathLst>
                    <a:path w="315" h="304">
                      <a:moveTo>
                        <a:pt x="293" y="173"/>
                      </a:moveTo>
                      <a:cubicBezTo>
                        <a:pt x="281" y="251"/>
                        <a:pt x="209" y="304"/>
                        <a:pt x="131" y="292"/>
                      </a:cubicBezTo>
                      <a:cubicBezTo>
                        <a:pt x="54" y="280"/>
                        <a:pt x="0" y="208"/>
                        <a:pt x="12" y="130"/>
                      </a:cubicBezTo>
                      <a:cubicBezTo>
                        <a:pt x="24" y="53"/>
                        <a:pt x="97" y="0"/>
                        <a:pt x="174" y="12"/>
                      </a:cubicBezTo>
                      <a:cubicBezTo>
                        <a:pt x="213" y="18"/>
                        <a:pt x="315" y="33"/>
                        <a:pt x="315" y="33"/>
                      </a:cubicBezTo>
                      <a:cubicBezTo>
                        <a:pt x="315" y="33"/>
                        <a:pt x="299" y="135"/>
                        <a:pt x="293" y="173"/>
                      </a:cubicBezTo>
                      <a:close/>
                    </a:path>
                  </a:pathLst>
                </a:custGeom>
                <a:solidFill>
                  <a:schemeClr val="bg1">
                    <a:lumMod val="85000"/>
                  </a:schemeClr>
                </a:solidFill>
                <a:ln w="12" cap="flat">
                  <a:noFill/>
                  <a:prstDash val="solid"/>
                  <a:miter lim="800000"/>
                  <a:headEnd/>
                  <a:tailEnd/>
                </a:ln>
              </p:spPr>
              <p:txBody>
                <a:bodyPr vert="horz" wrap="square" lIns="121954" tIns="60977" rIns="121954" bIns="60977" numCol="1" anchor="t" anchorCtr="0" compatLnSpc="1">
                  <a:prstTxWarp prst="textNoShape">
                    <a:avLst/>
                  </a:prstTxWarp>
                </a:bodyPr>
                <a:lstStyle/>
                <a:p>
                  <a:endParaRPr lang="zh-CN" altLang="en-US"/>
                </a:p>
              </p:txBody>
            </p:sp>
            <p:sp>
              <p:nvSpPr>
                <p:cNvPr id="126" name="Oval 8"/>
                <p:cNvSpPr>
                  <a:spLocks noChangeArrowheads="1"/>
                </p:cNvSpPr>
                <p:nvPr/>
              </p:nvSpPr>
              <p:spPr bwMode="auto">
                <a:xfrm>
                  <a:off x="4158530" y="2312722"/>
                  <a:ext cx="3683417" cy="3679733"/>
                </a:xfrm>
                <a:prstGeom prst="ellipse">
                  <a:avLst/>
                </a:prstGeom>
                <a:solidFill>
                  <a:schemeClr val="bg1">
                    <a:lumMod val="85000"/>
                  </a:schemeClr>
                </a:solidFill>
                <a:ln w="12" cap="flat">
                  <a:noFill/>
                  <a:prstDash val="solid"/>
                  <a:miter lim="800000"/>
                  <a:headEnd/>
                  <a:tailEnd/>
                </a:ln>
              </p:spPr>
              <p:txBody>
                <a:bodyPr vert="horz" wrap="square" lIns="121954" tIns="60977" rIns="121954" bIns="60977" numCol="1" anchor="t" anchorCtr="0" compatLnSpc="1">
                  <a:prstTxWarp prst="textNoShape">
                    <a:avLst/>
                  </a:prstTxWarp>
                </a:bodyPr>
                <a:lstStyle/>
                <a:p>
                  <a:endParaRPr lang="zh-CN" altLang="en-US"/>
                </a:p>
              </p:txBody>
            </p:sp>
            <p:sp>
              <p:nvSpPr>
                <p:cNvPr id="127" name="Freeform 10"/>
                <p:cNvSpPr>
                  <a:spLocks/>
                </p:cNvSpPr>
                <p:nvPr/>
              </p:nvSpPr>
              <p:spPr bwMode="auto">
                <a:xfrm>
                  <a:off x="4328125" y="4348583"/>
                  <a:ext cx="1157141" cy="1105332"/>
                </a:xfrm>
                <a:custGeom>
                  <a:avLst/>
                  <a:gdLst>
                    <a:gd name="T0" fmla="*/ 249 w 277"/>
                    <a:gd name="T1" fmla="*/ 161 h 265"/>
                    <a:gd name="T2" fmla="*/ 103 w 277"/>
                    <a:gd name="T3" fmla="*/ 249 h 265"/>
                    <a:gd name="T4" fmla="*/ 15 w 277"/>
                    <a:gd name="T5" fmla="*/ 104 h 265"/>
                    <a:gd name="T6" fmla="*/ 161 w 277"/>
                    <a:gd name="T7" fmla="*/ 16 h 265"/>
                    <a:gd name="T8" fmla="*/ 277 w 277"/>
                    <a:gd name="T9" fmla="*/ 45 h 265"/>
                    <a:gd name="T10" fmla="*/ 249 w 277"/>
                    <a:gd name="T11" fmla="*/ 161 h 265"/>
                  </a:gdLst>
                  <a:ahLst/>
                  <a:cxnLst>
                    <a:cxn ang="0">
                      <a:pos x="T0" y="T1"/>
                    </a:cxn>
                    <a:cxn ang="0">
                      <a:pos x="T2" y="T3"/>
                    </a:cxn>
                    <a:cxn ang="0">
                      <a:pos x="T4" y="T5"/>
                    </a:cxn>
                    <a:cxn ang="0">
                      <a:pos x="T6" y="T7"/>
                    </a:cxn>
                    <a:cxn ang="0">
                      <a:pos x="T8" y="T9"/>
                    </a:cxn>
                    <a:cxn ang="0">
                      <a:pos x="T10" y="T11"/>
                    </a:cxn>
                  </a:cxnLst>
                  <a:rect l="0" t="0" r="r" b="b"/>
                  <a:pathLst>
                    <a:path w="277" h="265">
                      <a:moveTo>
                        <a:pt x="249" y="161"/>
                      </a:moveTo>
                      <a:cubicBezTo>
                        <a:pt x="233" y="226"/>
                        <a:pt x="168" y="265"/>
                        <a:pt x="103" y="249"/>
                      </a:cubicBezTo>
                      <a:cubicBezTo>
                        <a:pt x="39" y="233"/>
                        <a:pt x="0" y="168"/>
                        <a:pt x="15" y="104"/>
                      </a:cubicBezTo>
                      <a:cubicBezTo>
                        <a:pt x="31" y="39"/>
                        <a:pt x="96" y="0"/>
                        <a:pt x="161" y="16"/>
                      </a:cubicBezTo>
                      <a:cubicBezTo>
                        <a:pt x="193" y="24"/>
                        <a:pt x="277" y="45"/>
                        <a:pt x="277" y="45"/>
                      </a:cubicBezTo>
                      <a:cubicBezTo>
                        <a:pt x="277" y="45"/>
                        <a:pt x="257" y="129"/>
                        <a:pt x="249" y="161"/>
                      </a:cubicBez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128" name="Freeform 11"/>
                <p:cNvSpPr>
                  <a:spLocks/>
                </p:cNvSpPr>
                <p:nvPr/>
              </p:nvSpPr>
              <p:spPr bwMode="auto">
                <a:xfrm>
                  <a:off x="3681539" y="2759446"/>
                  <a:ext cx="1724228" cy="1589136"/>
                </a:xfrm>
                <a:custGeom>
                  <a:avLst/>
                  <a:gdLst>
                    <a:gd name="T0" fmla="*/ 264 w 413"/>
                    <a:gd name="T1" fmla="*/ 340 h 381"/>
                    <a:gd name="T2" fmla="*/ 41 w 413"/>
                    <a:gd name="T3" fmla="*/ 264 h 381"/>
                    <a:gd name="T4" fmla="*/ 117 w 413"/>
                    <a:gd name="T5" fmla="*/ 41 h 381"/>
                    <a:gd name="T6" fmla="*/ 340 w 413"/>
                    <a:gd name="T7" fmla="*/ 117 h 381"/>
                    <a:gd name="T8" fmla="*/ 413 w 413"/>
                    <a:gd name="T9" fmla="*/ 267 h 381"/>
                    <a:gd name="T10" fmla="*/ 264 w 413"/>
                    <a:gd name="T11" fmla="*/ 340 h 381"/>
                  </a:gdLst>
                  <a:ahLst/>
                  <a:cxnLst>
                    <a:cxn ang="0">
                      <a:pos x="T0" y="T1"/>
                    </a:cxn>
                    <a:cxn ang="0">
                      <a:pos x="T2" y="T3"/>
                    </a:cxn>
                    <a:cxn ang="0">
                      <a:pos x="T4" y="T5"/>
                    </a:cxn>
                    <a:cxn ang="0">
                      <a:pos x="T6" y="T7"/>
                    </a:cxn>
                    <a:cxn ang="0">
                      <a:pos x="T8" y="T9"/>
                    </a:cxn>
                    <a:cxn ang="0">
                      <a:pos x="T10" y="T11"/>
                    </a:cxn>
                  </a:cxnLst>
                  <a:rect l="0" t="0" r="r" b="b"/>
                  <a:pathLst>
                    <a:path w="413" h="381">
                      <a:moveTo>
                        <a:pt x="264" y="340"/>
                      </a:moveTo>
                      <a:cubicBezTo>
                        <a:pt x="181" y="381"/>
                        <a:pt x="81" y="347"/>
                        <a:pt x="41" y="264"/>
                      </a:cubicBezTo>
                      <a:cubicBezTo>
                        <a:pt x="0" y="181"/>
                        <a:pt x="34" y="81"/>
                        <a:pt x="117" y="41"/>
                      </a:cubicBezTo>
                      <a:cubicBezTo>
                        <a:pt x="200" y="0"/>
                        <a:pt x="299" y="34"/>
                        <a:pt x="340" y="117"/>
                      </a:cubicBezTo>
                      <a:cubicBezTo>
                        <a:pt x="360" y="159"/>
                        <a:pt x="413" y="267"/>
                        <a:pt x="413" y="267"/>
                      </a:cubicBezTo>
                      <a:cubicBezTo>
                        <a:pt x="413" y="267"/>
                        <a:pt x="305" y="320"/>
                        <a:pt x="264" y="340"/>
                      </a:cubicBezTo>
                      <a:close/>
                    </a:path>
                  </a:pathLst>
                </a:custGeom>
                <a:solidFill>
                  <a:srgbClr val="A2B932"/>
                </a:solidFill>
                <a:ln>
                  <a:noFill/>
                </a:ln>
              </p:spPr>
              <p:txBody>
                <a:bodyPr lIns="121954" tIns="60977" rIns="121954" bIns="60977"/>
                <a:lstStyle/>
                <a:p>
                  <a:endParaRPr lang="zh-CN" altLang="en-US" sz="2100"/>
                </a:p>
              </p:txBody>
            </p:sp>
            <p:sp>
              <p:nvSpPr>
                <p:cNvPr id="129" name="Freeform 12"/>
                <p:cNvSpPr>
                  <a:spLocks/>
                </p:cNvSpPr>
                <p:nvPr/>
              </p:nvSpPr>
              <p:spPr bwMode="auto">
                <a:xfrm>
                  <a:off x="6423344" y="2028444"/>
                  <a:ext cx="1648263" cy="1665061"/>
                </a:xfrm>
                <a:custGeom>
                  <a:avLst/>
                  <a:gdLst>
                    <a:gd name="T0" fmla="*/ 5 w 395"/>
                    <a:gd name="T1" fmla="*/ 206 h 399"/>
                    <a:gd name="T2" fmla="*/ 190 w 395"/>
                    <a:gd name="T3" fmla="*/ 5 h 399"/>
                    <a:gd name="T4" fmla="*/ 391 w 395"/>
                    <a:gd name="T5" fmla="*/ 190 h 399"/>
                    <a:gd name="T6" fmla="*/ 206 w 395"/>
                    <a:gd name="T7" fmla="*/ 391 h 399"/>
                    <a:gd name="T8" fmla="*/ 13 w 395"/>
                    <a:gd name="T9" fmla="*/ 399 h 399"/>
                    <a:gd name="T10" fmla="*/ 5 w 395"/>
                    <a:gd name="T11" fmla="*/ 206 h 399"/>
                  </a:gdLst>
                  <a:ahLst/>
                  <a:cxnLst>
                    <a:cxn ang="0">
                      <a:pos x="T0" y="T1"/>
                    </a:cxn>
                    <a:cxn ang="0">
                      <a:pos x="T2" y="T3"/>
                    </a:cxn>
                    <a:cxn ang="0">
                      <a:pos x="T4" y="T5"/>
                    </a:cxn>
                    <a:cxn ang="0">
                      <a:pos x="T6" y="T7"/>
                    </a:cxn>
                    <a:cxn ang="0">
                      <a:pos x="T8" y="T9"/>
                    </a:cxn>
                    <a:cxn ang="0">
                      <a:pos x="T10" y="T11"/>
                    </a:cxn>
                  </a:cxnLst>
                  <a:rect l="0" t="0" r="r" b="b"/>
                  <a:pathLst>
                    <a:path w="395" h="399">
                      <a:moveTo>
                        <a:pt x="5" y="206"/>
                      </a:moveTo>
                      <a:cubicBezTo>
                        <a:pt x="0" y="99"/>
                        <a:pt x="83" y="9"/>
                        <a:pt x="190" y="5"/>
                      </a:cubicBezTo>
                      <a:cubicBezTo>
                        <a:pt x="297" y="0"/>
                        <a:pt x="387" y="83"/>
                        <a:pt x="391" y="190"/>
                      </a:cubicBezTo>
                      <a:cubicBezTo>
                        <a:pt x="395" y="297"/>
                        <a:pt x="313" y="386"/>
                        <a:pt x="206" y="391"/>
                      </a:cubicBezTo>
                      <a:cubicBezTo>
                        <a:pt x="152" y="393"/>
                        <a:pt x="13" y="399"/>
                        <a:pt x="13" y="399"/>
                      </a:cubicBezTo>
                      <a:cubicBezTo>
                        <a:pt x="13" y="399"/>
                        <a:pt x="7" y="259"/>
                        <a:pt x="5" y="206"/>
                      </a:cubicBez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130" name="Freeform 13"/>
                <p:cNvSpPr>
                  <a:spLocks/>
                </p:cNvSpPr>
                <p:nvPr/>
              </p:nvSpPr>
              <p:spPr bwMode="auto">
                <a:xfrm>
                  <a:off x="6478110" y="4565765"/>
                  <a:ext cx="775550" cy="762785"/>
                </a:xfrm>
                <a:custGeom>
                  <a:avLst/>
                  <a:gdLst>
                    <a:gd name="T0" fmla="*/ 90 w 186"/>
                    <a:gd name="T1" fmla="*/ 2 h 183"/>
                    <a:gd name="T2" fmla="*/ 184 w 186"/>
                    <a:gd name="T3" fmla="*/ 88 h 183"/>
                    <a:gd name="T4" fmla="*/ 97 w 186"/>
                    <a:gd name="T5" fmla="*/ 181 h 183"/>
                    <a:gd name="T6" fmla="*/ 4 w 186"/>
                    <a:gd name="T7" fmla="*/ 95 h 183"/>
                    <a:gd name="T8" fmla="*/ 0 w 186"/>
                    <a:gd name="T9" fmla="*/ 5 h 183"/>
                    <a:gd name="T10" fmla="*/ 90 w 186"/>
                    <a:gd name="T11" fmla="*/ 2 h 183"/>
                  </a:gdLst>
                  <a:ahLst/>
                  <a:cxnLst>
                    <a:cxn ang="0">
                      <a:pos x="T0" y="T1"/>
                    </a:cxn>
                    <a:cxn ang="0">
                      <a:pos x="T2" y="T3"/>
                    </a:cxn>
                    <a:cxn ang="0">
                      <a:pos x="T4" y="T5"/>
                    </a:cxn>
                    <a:cxn ang="0">
                      <a:pos x="T6" y="T7"/>
                    </a:cxn>
                    <a:cxn ang="0">
                      <a:pos x="T8" y="T9"/>
                    </a:cxn>
                    <a:cxn ang="0">
                      <a:pos x="T10" y="T11"/>
                    </a:cxn>
                  </a:cxnLst>
                  <a:rect l="0" t="0" r="r" b="b"/>
                  <a:pathLst>
                    <a:path w="186" h="183">
                      <a:moveTo>
                        <a:pt x="90" y="2"/>
                      </a:moveTo>
                      <a:cubicBezTo>
                        <a:pt x="140" y="0"/>
                        <a:pt x="182" y="38"/>
                        <a:pt x="184" y="88"/>
                      </a:cubicBezTo>
                      <a:cubicBezTo>
                        <a:pt x="186" y="137"/>
                        <a:pt x="147" y="179"/>
                        <a:pt x="97" y="181"/>
                      </a:cubicBezTo>
                      <a:cubicBezTo>
                        <a:pt x="48" y="183"/>
                        <a:pt x="6" y="145"/>
                        <a:pt x="4" y="95"/>
                      </a:cubicBezTo>
                      <a:cubicBezTo>
                        <a:pt x="3" y="70"/>
                        <a:pt x="0" y="5"/>
                        <a:pt x="0" y="5"/>
                      </a:cubicBezTo>
                      <a:cubicBezTo>
                        <a:pt x="0" y="5"/>
                        <a:pt x="65" y="3"/>
                        <a:pt x="90" y="2"/>
                      </a:cubicBezTo>
                      <a:close/>
                    </a:path>
                  </a:pathLst>
                </a:custGeom>
                <a:solidFill>
                  <a:srgbClr val="A2B932"/>
                </a:solidFill>
                <a:ln>
                  <a:noFill/>
                </a:ln>
              </p:spPr>
              <p:txBody>
                <a:bodyPr lIns="121954" tIns="60977" rIns="121954" bIns="60977"/>
                <a:lstStyle/>
                <a:p>
                  <a:endParaRPr lang="zh-CN" altLang="en-US" sz="2100"/>
                </a:p>
              </p:txBody>
            </p:sp>
            <p:sp>
              <p:nvSpPr>
                <p:cNvPr id="131" name="Freeform 14"/>
                <p:cNvSpPr>
                  <a:spLocks/>
                </p:cNvSpPr>
                <p:nvPr/>
              </p:nvSpPr>
              <p:spPr bwMode="auto">
                <a:xfrm>
                  <a:off x="5773226" y="5125493"/>
                  <a:ext cx="484056" cy="545603"/>
                </a:xfrm>
                <a:custGeom>
                  <a:avLst/>
                  <a:gdLst>
                    <a:gd name="T0" fmla="*/ 93 w 116"/>
                    <a:gd name="T1" fmla="*/ 35 h 131"/>
                    <a:gd name="T2" fmla="*/ 96 w 116"/>
                    <a:gd name="T3" fmla="*/ 109 h 131"/>
                    <a:gd name="T4" fmla="*/ 23 w 116"/>
                    <a:gd name="T5" fmla="*/ 112 h 131"/>
                    <a:gd name="T6" fmla="*/ 20 w 116"/>
                    <a:gd name="T7" fmla="*/ 38 h 131"/>
                    <a:gd name="T8" fmla="*/ 55 w 116"/>
                    <a:gd name="T9" fmla="*/ 0 h 131"/>
                    <a:gd name="T10" fmla="*/ 93 w 116"/>
                    <a:gd name="T11" fmla="*/ 35 h 131"/>
                  </a:gdLst>
                  <a:ahLst/>
                  <a:cxnLst>
                    <a:cxn ang="0">
                      <a:pos x="T0" y="T1"/>
                    </a:cxn>
                    <a:cxn ang="0">
                      <a:pos x="T2" y="T3"/>
                    </a:cxn>
                    <a:cxn ang="0">
                      <a:pos x="T4" y="T5"/>
                    </a:cxn>
                    <a:cxn ang="0">
                      <a:pos x="T6" y="T7"/>
                    </a:cxn>
                    <a:cxn ang="0">
                      <a:pos x="T8" y="T9"/>
                    </a:cxn>
                    <a:cxn ang="0">
                      <a:pos x="T10" y="T11"/>
                    </a:cxn>
                  </a:cxnLst>
                  <a:rect l="0" t="0" r="r" b="b"/>
                  <a:pathLst>
                    <a:path w="116" h="131">
                      <a:moveTo>
                        <a:pt x="93" y="35"/>
                      </a:moveTo>
                      <a:cubicBezTo>
                        <a:pt x="115" y="54"/>
                        <a:pt x="116" y="87"/>
                        <a:pt x="96" y="109"/>
                      </a:cubicBezTo>
                      <a:cubicBezTo>
                        <a:pt x="77" y="130"/>
                        <a:pt x="44" y="131"/>
                        <a:pt x="23" y="112"/>
                      </a:cubicBezTo>
                      <a:cubicBezTo>
                        <a:pt x="2" y="92"/>
                        <a:pt x="0" y="59"/>
                        <a:pt x="20" y="38"/>
                      </a:cubicBezTo>
                      <a:cubicBezTo>
                        <a:pt x="30" y="27"/>
                        <a:pt x="55" y="0"/>
                        <a:pt x="55" y="0"/>
                      </a:cubicBezTo>
                      <a:cubicBezTo>
                        <a:pt x="55" y="0"/>
                        <a:pt x="83" y="25"/>
                        <a:pt x="93" y="35"/>
                      </a:cubicBezTo>
                      <a:close/>
                    </a:path>
                  </a:pathLst>
                </a:custGeom>
                <a:solidFill>
                  <a:srgbClr val="EBAC07"/>
                </a:solidFill>
                <a:ln>
                  <a:noFill/>
                </a:ln>
              </p:spPr>
              <p:txBody>
                <a:bodyPr lIns="121954" tIns="60977" rIns="121954" bIns="60977"/>
                <a:lstStyle/>
                <a:p>
                  <a:endParaRPr lang="zh-CN" altLang="en-US" sz="2100"/>
                </a:p>
              </p:txBody>
            </p:sp>
            <p:sp>
              <p:nvSpPr>
                <p:cNvPr id="132" name="Freeform 15"/>
                <p:cNvSpPr>
                  <a:spLocks/>
                </p:cNvSpPr>
                <p:nvPr/>
              </p:nvSpPr>
              <p:spPr bwMode="auto">
                <a:xfrm>
                  <a:off x="5748493" y="2634082"/>
                  <a:ext cx="484056" cy="547369"/>
                </a:xfrm>
                <a:custGeom>
                  <a:avLst/>
                  <a:gdLst>
                    <a:gd name="T0" fmla="*/ 23 w 116"/>
                    <a:gd name="T1" fmla="*/ 96 h 131"/>
                    <a:gd name="T2" fmla="*/ 20 w 116"/>
                    <a:gd name="T3" fmla="*/ 22 h 131"/>
                    <a:gd name="T4" fmla="*/ 94 w 116"/>
                    <a:gd name="T5" fmla="*/ 19 h 131"/>
                    <a:gd name="T6" fmla="*/ 97 w 116"/>
                    <a:gd name="T7" fmla="*/ 93 h 131"/>
                    <a:gd name="T8" fmla="*/ 61 w 116"/>
                    <a:gd name="T9" fmla="*/ 131 h 131"/>
                    <a:gd name="T10" fmla="*/ 23 w 116"/>
                    <a:gd name="T11" fmla="*/ 96 h 131"/>
                  </a:gdLst>
                  <a:ahLst/>
                  <a:cxnLst>
                    <a:cxn ang="0">
                      <a:pos x="T0" y="T1"/>
                    </a:cxn>
                    <a:cxn ang="0">
                      <a:pos x="T2" y="T3"/>
                    </a:cxn>
                    <a:cxn ang="0">
                      <a:pos x="T4" y="T5"/>
                    </a:cxn>
                    <a:cxn ang="0">
                      <a:pos x="T6" y="T7"/>
                    </a:cxn>
                    <a:cxn ang="0">
                      <a:pos x="T8" y="T9"/>
                    </a:cxn>
                    <a:cxn ang="0">
                      <a:pos x="T10" y="T11"/>
                    </a:cxn>
                  </a:cxnLst>
                  <a:rect l="0" t="0" r="r" b="b"/>
                  <a:pathLst>
                    <a:path w="116" h="131">
                      <a:moveTo>
                        <a:pt x="23" y="96"/>
                      </a:moveTo>
                      <a:cubicBezTo>
                        <a:pt x="2" y="76"/>
                        <a:pt x="0" y="43"/>
                        <a:pt x="20" y="22"/>
                      </a:cubicBezTo>
                      <a:cubicBezTo>
                        <a:pt x="39" y="1"/>
                        <a:pt x="72" y="0"/>
                        <a:pt x="94" y="19"/>
                      </a:cubicBezTo>
                      <a:cubicBezTo>
                        <a:pt x="115" y="39"/>
                        <a:pt x="116" y="72"/>
                        <a:pt x="97" y="93"/>
                      </a:cubicBezTo>
                      <a:cubicBezTo>
                        <a:pt x="87" y="103"/>
                        <a:pt x="61" y="131"/>
                        <a:pt x="61" y="131"/>
                      </a:cubicBezTo>
                      <a:cubicBezTo>
                        <a:pt x="61" y="131"/>
                        <a:pt x="33" y="106"/>
                        <a:pt x="23" y="96"/>
                      </a:cubicBezTo>
                      <a:close/>
                    </a:path>
                  </a:pathLst>
                </a:custGeom>
                <a:solidFill>
                  <a:srgbClr val="EBAC07"/>
                </a:solidFill>
                <a:ln>
                  <a:noFill/>
                </a:ln>
              </p:spPr>
              <p:txBody>
                <a:bodyPr lIns="121954" tIns="60977" rIns="121954" bIns="60977"/>
                <a:lstStyle/>
                <a:p>
                  <a:endParaRPr lang="zh-CN" altLang="en-US" sz="2100"/>
                </a:p>
              </p:txBody>
            </p:sp>
            <p:sp>
              <p:nvSpPr>
                <p:cNvPr id="133" name="Oval 16"/>
                <p:cNvSpPr>
                  <a:spLocks noChangeArrowheads="1"/>
                </p:cNvSpPr>
                <p:nvPr/>
              </p:nvSpPr>
              <p:spPr bwMode="auto">
                <a:xfrm>
                  <a:off x="5025942" y="3176154"/>
                  <a:ext cx="1948590" cy="1949340"/>
                </a:xfrm>
                <a:prstGeom prst="ellipse">
                  <a:avLst/>
                </a:prstGeom>
                <a:solidFill>
                  <a:schemeClr val="bg1">
                    <a:lumMod val="85000"/>
                  </a:schemeClr>
                </a:solidFill>
                <a:ln w="12" cap="flat">
                  <a:noFill/>
                  <a:prstDash val="solid"/>
                  <a:miter lim="800000"/>
                  <a:headEnd/>
                  <a:tailEnd/>
                </a:ln>
              </p:spPr>
              <p:txBody>
                <a:bodyPr vert="horz" wrap="square" lIns="121954" tIns="60977" rIns="121954" bIns="60977" numCol="1" anchor="t" anchorCtr="0" compatLnSpc="1">
                  <a:prstTxWarp prst="textNoShape">
                    <a:avLst/>
                  </a:prstTxWarp>
                </a:bodyPr>
                <a:lstStyle/>
                <a:p>
                  <a:endParaRPr lang="zh-CN" altLang="en-US"/>
                </a:p>
              </p:txBody>
            </p:sp>
            <p:sp>
              <p:nvSpPr>
                <p:cNvPr id="134" name="Freeform 17"/>
                <p:cNvSpPr>
                  <a:spLocks/>
                </p:cNvSpPr>
                <p:nvPr/>
              </p:nvSpPr>
              <p:spPr bwMode="auto">
                <a:xfrm>
                  <a:off x="5188472" y="4553406"/>
                  <a:ext cx="192563" cy="174804"/>
                </a:xfrm>
                <a:custGeom>
                  <a:avLst/>
                  <a:gdLst>
                    <a:gd name="T0" fmla="*/ 0 w 109"/>
                    <a:gd name="T1" fmla="*/ 12 h 99"/>
                    <a:gd name="T2" fmla="*/ 109 w 109"/>
                    <a:gd name="T3" fmla="*/ 0 h 99"/>
                    <a:gd name="T4" fmla="*/ 64 w 109"/>
                    <a:gd name="T5" fmla="*/ 99 h 99"/>
                    <a:gd name="T6" fmla="*/ 59 w 109"/>
                    <a:gd name="T7" fmla="*/ 35 h 99"/>
                    <a:gd name="T8" fmla="*/ 0 w 109"/>
                    <a:gd name="T9" fmla="*/ 12 h 99"/>
                  </a:gdLst>
                  <a:ahLst/>
                  <a:cxnLst>
                    <a:cxn ang="0">
                      <a:pos x="T0" y="T1"/>
                    </a:cxn>
                    <a:cxn ang="0">
                      <a:pos x="T2" y="T3"/>
                    </a:cxn>
                    <a:cxn ang="0">
                      <a:pos x="T4" y="T5"/>
                    </a:cxn>
                    <a:cxn ang="0">
                      <a:pos x="T6" y="T7"/>
                    </a:cxn>
                    <a:cxn ang="0">
                      <a:pos x="T8" y="T9"/>
                    </a:cxn>
                  </a:cxnLst>
                  <a:rect l="0" t="0" r="r" b="b"/>
                  <a:pathLst>
                    <a:path w="109" h="99">
                      <a:moveTo>
                        <a:pt x="0" y="12"/>
                      </a:moveTo>
                      <a:lnTo>
                        <a:pt x="109" y="0"/>
                      </a:lnTo>
                      <a:lnTo>
                        <a:pt x="64" y="99"/>
                      </a:lnTo>
                      <a:lnTo>
                        <a:pt x="59" y="35"/>
                      </a:lnTo>
                      <a:lnTo>
                        <a:pt x="0" y="12"/>
                      </a:lnTo>
                      <a:close/>
                    </a:path>
                  </a:pathLst>
                </a:custGeom>
                <a:solidFill>
                  <a:srgbClr val="F830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135" name="Freeform 18"/>
                <p:cNvSpPr>
                  <a:spLocks/>
                </p:cNvSpPr>
                <p:nvPr/>
              </p:nvSpPr>
              <p:spPr bwMode="auto">
                <a:xfrm>
                  <a:off x="5151372" y="3714694"/>
                  <a:ext cx="187263" cy="171273"/>
                </a:xfrm>
                <a:custGeom>
                  <a:avLst/>
                  <a:gdLst>
                    <a:gd name="T0" fmla="*/ 42 w 106"/>
                    <a:gd name="T1" fmla="*/ 0 h 97"/>
                    <a:gd name="T2" fmla="*/ 106 w 106"/>
                    <a:gd name="T3" fmla="*/ 85 h 97"/>
                    <a:gd name="T4" fmla="*/ 0 w 106"/>
                    <a:gd name="T5" fmla="*/ 97 h 97"/>
                    <a:gd name="T6" fmla="*/ 52 w 106"/>
                    <a:gd name="T7" fmla="*/ 61 h 97"/>
                    <a:gd name="T8" fmla="*/ 42 w 106"/>
                    <a:gd name="T9" fmla="*/ 0 h 97"/>
                  </a:gdLst>
                  <a:ahLst/>
                  <a:cxnLst>
                    <a:cxn ang="0">
                      <a:pos x="T0" y="T1"/>
                    </a:cxn>
                    <a:cxn ang="0">
                      <a:pos x="T2" y="T3"/>
                    </a:cxn>
                    <a:cxn ang="0">
                      <a:pos x="T4" y="T5"/>
                    </a:cxn>
                    <a:cxn ang="0">
                      <a:pos x="T6" y="T7"/>
                    </a:cxn>
                    <a:cxn ang="0">
                      <a:pos x="T8" y="T9"/>
                    </a:cxn>
                  </a:cxnLst>
                  <a:rect l="0" t="0" r="r" b="b"/>
                  <a:pathLst>
                    <a:path w="106" h="97">
                      <a:moveTo>
                        <a:pt x="42" y="0"/>
                      </a:moveTo>
                      <a:lnTo>
                        <a:pt x="106" y="85"/>
                      </a:lnTo>
                      <a:lnTo>
                        <a:pt x="0" y="97"/>
                      </a:lnTo>
                      <a:lnTo>
                        <a:pt x="52" y="61"/>
                      </a:lnTo>
                      <a:lnTo>
                        <a:pt x="42" y="0"/>
                      </a:lnTo>
                      <a:close/>
                    </a:path>
                  </a:pathLst>
                </a:custGeom>
                <a:solidFill>
                  <a:srgbClr val="A2B932"/>
                </a:solidFill>
                <a:ln>
                  <a:noFill/>
                </a:ln>
              </p:spPr>
              <p:txBody>
                <a:bodyPr lIns="121954" tIns="60977" rIns="121954" bIns="60977"/>
                <a:lstStyle/>
                <a:p>
                  <a:endParaRPr lang="zh-CN" altLang="en-US" sz="2100"/>
                </a:p>
              </p:txBody>
            </p:sp>
            <p:sp>
              <p:nvSpPr>
                <p:cNvPr id="136" name="Freeform 19"/>
                <p:cNvSpPr>
                  <a:spLocks/>
                </p:cNvSpPr>
                <p:nvPr/>
              </p:nvSpPr>
              <p:spPr bwMode="auto">
                <a:xfrm>
                  <a:off x="5914557" y="3243251"/>
                  <a:ext cx="192563" cy="162445"/>
                </a:xfrm>
                <a:custGeom>
                  <a:avLst/>
                  <a:gdLst>
                    <a:gd name="T0" fmla="*/ 109 w 109"/>
                    <a:gd name="T1" fmla="*/ 0 h 92"/>
                    <a:gd name="T2" fmla="*/ 54 w 109"/>
                    <a:gd name="T3" fmla="*/ 92 h 92"/>
                    <a:gd name="T4" fmla="*/ 0 w 109"/>
                    <a:gd name="T5" fmla="*/ 0 h 92"/>
                    <a:gd name="T6" fmla="*/ 54 w 109"/>
                    <a:gd name="T7" fmla="*/ 33 h 92"/>
                    <a:gd name="T8" fmla="*/ 109 w 109"/>
                    <a:gd name="T9" fmla="*/ 0 h 92"/>
                  </a:gdLst>
                  <a:ahLst/>
                  <a:cxnLst>
                    <a:cxn ang="0">
                      <a:pos x="T0" y="T1"/>
                    </a:cxn>
                    <a:cxn ang="0">
                      <a:pos x="T2" y="T3"/>
                    </a:cxn>
                    <a:cxn ang="0">
                      <a:pos x="T4" y="T5"/>
                    </a:cxn>
                    <a:cxn ang="0">
                      <a:pos x="T6" y="T7"/>
                    </a:cxn>
                    <a:cxn ang="0">
                      <a:pos x="T8" y="T9"/>
                    </a:cxn>
                  </a:cxnLst>
                  <a:rect l="0" t="0" r="r" b="b"/>
                  <a:pathLst>
                    <a:path w="109" h="92">
                      <a:moveTo>
                        <a:pt x="109" y="0"/>
                      </a:moveTo>
                      <a:lnTo>
                        <a:pt x="54" y="92"/>
                      </a:lnTo>
                      <a:lnTo>
                        <a:pt x="0" y="0"/>
                      </a:lnTo>
                      <a:lnTo>
                        <a:pt x="54" y="33"/>
                      </a:lnTo>
                      <a:lnTo>
                        <a:pt x="109" y="0"/>
                      </a:lnTo>
                      <a:close/>
                    </a:path>
                  </a:pathLst>
                </a:custGeom>
                <a:solidFill>
                  <a:srgbClr val="EBAC07"/>
                </a:solidFill>
                <a:ln>
                  <a:noFill/>
                </a:ln>
              </p:spPr>
              <p:txBody>
                <a:bodyPr lIns="121954" tIns="60977" rIns="121954" bIns="60977"/>
                <a:lstStyle/>
                <a:p>
                  <a:endParaRPr lang="zh-CN" altLang="en-US" sz="2100"/>
                </a:p>
              </p:txBody>
            </p:sp>
            <p:sp>
              <p:nvSpPr>
                <p:cNvPr id="137" name="Freeform 20"/>
                <p:cNvSpPr>
                  <a:spLocks/>
                </p:cNvSpPr>
                <p:nvPr/>
              </p:nvSpPr>
              <p:spPr bwMode="auto">
                <a:xfrm>
                  <a:off x="6515210" y="3460432"/>
                  <a:ext cx="180196" cy="187165"/>
                </a:xfrm>
                <a:custGeom>
                  <a:avLst/>
                  <a:gdLst>
                    <a:gd name="T0" fmla="*/ 102 w 102"/>
                    <a:gd name="T1" fmla="*/ 71 h 106"/>
                    <a:gd name="T2" fmla="*/ 0 w 102"/>
                    <a:gd name="T3" fmla="*/ 106 h 106"/>
                    <a:gd name="T4" fmla="*/ 22 w 102"/>
                    <a:gd name="T5" fmla="*/ 0 h 106"/>
                    <a:gd name="T6" fmla="*/ 40 w 102"/>
                    <a:gd name="T7" fmla="*/ 59 h 106"/>
                    <a:gd name="T8" fmla="*/ 102 w 102"/>
                    <a:gd name="T9" fmla="*/ 71 h 106"/>
                  </a:gdLst>
                  <a:ahLst/>
                  <a:cxnLst>
                    <a:cxn ang="0">
                      <a:pos x="T0" y="T1"/>
                    </a:cxn>
                    <a:cxn ang="0">
                      <a:pos x="T2" y="T3"/>
                    </a:cxn>
                    <a:cxn ang="0">
                      <a:pos x="T4" y="T5"/>
                    </a:cxn>
                    <a:cxn ang="0">
                      <a:pos x="T6" y="T7"/>
                    </a:cxn>
                    <a:cxn ang="0">
                      <a:pos x="T8" y="T9"/>
                    </a:cxn>
                  </a:cxnLst>
                  <a:rect l="0" t="0" r="r" b="b"/>
                  <a:pathLst>
                    <a:path w="102" h="106">
                      <a:moveTo>
                        <a:pt x="102" y="71"/>
                      </a:moveTo>
                      <a:lnTo>
                        <a:pt x="0" y="106"/>
                      </a:lnTo>
                      <a:lnTo>
                        <a:pt x="22" y="0"/>
                      </a:lnTo>
                      <a:lnTo>
                        <a:pt x="40" y="59"/>
                      </a:lnTo>
                      <a:lnTo>
                        <a:pt x="102" y="71"/>
                      </a:lnTo>
                      <a:close/>
                    </a:path>
                  </a:pathLst>
                </a:custGeom>
                <a:solidFill>
                  <a:srgbClr val="F830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138" name="Freeform 21"/>
                <p:cNvSpPr>
                  <a:spLocks/>
                </p:cNvSpPr>
                <p:nvPr/>
              </p:nvSpPr>
              <p:spPr bwMode="auto">
                <a:xfrm>
                  <a:off x="6554075" y="4654049"/>
                  <a:ext cx="181963" cy="178336"/>
                </a:xfrm>
                <a:custGeom>
                  <a:avLst/>
                  <a:gdLst>
                    <a:gd name="T0" fmla="*/ 28 w 103"/>
                    <a:gd name="T1" fmla="*/ 101 h 101"/>
                    <a:gd name="T2" fmla="*/ 0 w 103"/>
                    <a:gd name="T3" fmla="*/ 0 h 101"/>
                    <a:gd name="T4" fmla="*/ 103 w 103"/>
                    <a:gd name="T5" fmla="*/ 26 h 101"/>
                    <a:gd name="T6" fmla="*/ 42 w 103"/>
                    <a:gd name="T7" fmla="*/ 42 h 101"/>
                    <a:gd name="T8" fmla="*/ 28 w 103"/>
                    <a:gd name="T9" fmla="*/ 101 h 101"/>
                  </a:gdLst>
                  <a:ahLst/>
                  <a:cxnLst>
                    <a:cxn ang="0">
                      <a:pos x="T0" y="T1"/>
                    </a:cxn>
                    <a:cxn ang="0">
                      <a:pos x="T2" y="T3"/>
                    </a:cxn>
                    <a:cxn ang="0">
                      <a:pos x="T4" y="T5"/>
                    </a:cxn>
                    <a:cxn ang="0">
                      <a:pos x="T6" y="T7"/>
                    </a:cxn>
                    <a:cxn ang="0">
                      <a:pos x="T8" y="T9"/>
                    </a:cxn>
                  </a:cxnLst>
                  <a:rect l="0" t="0" r="r" b="b"/>
                  <a:pathLst>
                    <a:path w="103" h="101">
                      <a:moveTo>
                        <a:pt x="28" y="101"/>
                      </a:moveTo>
                      <a:lnTo>
                        <a:pt x="0" y="0"/>
                      </a:lnTo>
                      <a:lnTo>
                        <a:pt x="103" y="26"/>
                      </a:lnTo>
                      <a:lnTo>
                        <a:pt x="42" y="42"/>
                      </a:lnTo>
                      <a:lnTo>
                        <a:pt x="28" y="101"/>
                      </a:lnTo>
                      <a:close/>
                    </a:path>
                  </a:pathLst>
                </a:custGeom>
                <a:solidFill>
                  <a:srgbClr val="A2B932"/>
                </a:solidFill>
                <a:ln>
                  <a:noFill/>
                </a:ln>
              </p:spPr>
              <p:txBody>
                <a:bodyPr lIns="121954" tIns="60977" rIns="121954" bIns="60977"/>
                <a:lstStyle/>
                <a:p>
                  <a:endParaRPr lang="zh-CN" altLang="en-US" sz="2100"/>
                </a:p>
              </p:txBody>
            </p:sp>
            <p:sp>
              <p:nvSpPr>
                <p:cNvPr id="139" name="Freeform 22"/>
                <p:cNvSpPr>
                  <a:spLocks/>
                </p:cNvSpPr>
                <p:nvPr/>
              </p:nvSpPr>
              <p:spPr bwMode="auto">
                <a:xfrm>
                  <a:off x="5914556" y="4887122"/>
                  <a:ext cx="187263" cy="165976"/>
                </a:xfrm>
                <a:custGeom>
                  <a:avLst/>
                  <a:gdLst>
                    <a:gd name="T0" fmla="*/ 0 w 106"/>
                    <a:gd name="T1" fmla="*/ 94 h 94"/>
                    <a:gd name="T2" fmla="*/ 50 w 106"/>
                    <a:gd name="T3" fmla="*/ 0 h 94"/>
                    <a:gd name="T4" fmla="*/ 106 w 106"/>
                    <a:gd name="T5" fmla="*/ 92 h 94"/>
                    <a:gd name="T6" fmla="*/ 52 w 106"/>
                    <a:gd name="T7" fmla="*/ 61 h 94"/>
                    <a:gd name="T8" fmla="*/ 0 w 106"/>
                    <a:gd name="T9" fmla="*/ 94 h 94"/>
                  </a:gdLst>
                  <a:ahLst/>
                  <a:cxnLst>
                    <a:cxn ang="0">
                      <a:pos x="T0" y="T1"/>
                    </a:cxn>
                    <a:cxn ang="0">
                      <a:pos x="T2" y="T3"/>
                    </a:cxn>
                    <a:cxn ang="0">
                      <a:pos x="T4" y="T5"/>
                    </a:cxn>
                    <a:cxn ang="0">
                      <a:pos x="T6" y="T7"/>
                    </a:cxn>
                    <a:cxn ang="0">
                      <a:pos x="T8" y="T9"/>
                    </a:cxn>
                  </a:cxnLst>
                  <a:rect l="0" t="0" r="r" b="b"/>
                  <a:pathLst>
                    <a:path w="106" h="94">
                      <a:moveTo>
                        <a:pt x="0" y="94"/>
                      </a:moveTo>
                      <a:lnTo>
                        <a:pt x="50" y="0"/>
                      </a:lnTo>
                      <a:lnTo>
                        <a:pt x="106" y="92"/>
                      </a:lnTo>
                      <a:lnTo>
                        <a:pt x="52" y="61"/>
                      </a:lnTo>
                      <a:lnTo>
                        <a:pt x="0" y="94"/>
                      </a:lnTo>
                      <a:close/>
                    </a:path>
                  </a:pathLst>
                </a:custGeom>
                <a:solidFill>
                  <a:srgbClr val="EBAC07"/>
                </a:solidFill>
                <a:ln>
                  <a:noFill/>
                </a:ln>
              </p:spPr>
              <p:txBody>
                <a:bodyPr lIns="121954" tIns="60977" rIns="121954" bIns="60977"/>
                <a:lstStyle/>
                <a:p>
                  <a:endParaRPr lang="zh-CN" altLang="en-US" sz="2100"/>
                </a:p>
              </p:txBody>
            </p:sp>
            <p:sp>
              <p:nvSpPr>
                <p:cNvPr id="140" name="Freeform 23"/>
                <p:cNvSpPr>
                  <a:spLocks/>
                </p:cNvSpPr>
                <p:nvPr/>
              </p:nvSpPr>
              <p:spPr bwMode="auto">
                <a:xfrm>
                  <a:off x="5610696" y="4002504"/>
                  <a:ext cx="104232" cy="141256"/>
                </a:xfrm>
                <a:custGeom>
                  <a:avLst/>
                  <a:gdLst>
                    <a:gd name="T0" fmla="*/ 1 w 25"/>
                    <a:gd name="T1" fmla="*/ 10 h 34"/>
                    <a:gd name="T2" fmla="*/ 2 w 25"/>
                    <a:gd name="T3" fmla="*/ 6 h 34"/>
                    <a:gd name="T4" fmla="*/ 4 w 25"/>
                    <a:gd name="T5" fmla="*/ 3 h 34"/>
                    <a:gd name="T6" fmla="*/ 8 w 25"/>
                    <a:gd name="T7" fmla="*/ 1 h 34"/>
                    <a:gd name="T8" fmla="*/ 13 w 25"/>
                    <a:gd name="T9" fmla="*/ 0 h 34"/>
                    <a:gd name="T10" fmla="*/ 15 w 25"/>
                    <a:gd name="T11" fmla="*/ 0 h 34"/>
                    <a:gd name="T12" fmla="*/ 18 w 25"/>
                    <a:gd name="T13" fmla="*/ 0 h 34"/>
                    <a:gd name="T14" fmla="*/ 21 w 25"/>
                    <a:gd name="T15" fmla="*/ 1 h 34"/>
                    <a:gd name="T16" fmla="*/ 23 w 25"/>
                    <a:gd name="T17" fmla="*/ 2 h 34"/>
                    <a:gd name="T18" fmla="*/ 24 w 25"/>
                    <a:gd name="T19" fmla="*/ 3 h 34"/>
                    <a:gd name="T20" fmla="*/ 24 w 25"/>
                    <a:gd name="T21" fmla="*/ 4 h 34"/>
                    <a:gd name="T22" fmla="*/ 23 w 25"/>
                    <a:gd name="T23" fmla="*/ 7 h 34"/>
                    <a:gd name="T24" fmla="*/ 22 w 25"/>
                    <a:gd name="T25" fmla="*/ 8 h 34"/>
                    <a:gd name="T26" fmla="*/ 21 w 25"/>
                    <a:gd name="T27" fmla="*/ 8 h 34"/>
                    <a:gd name="T28" fmla="*/ 17 w 25"/>
                    <a:gd name="T29" fmla="*/ 7 h 34"/>
                    <a:gd name="T30" fmla="*/ 13 w 25"/>
                    <a:gd name="T31" fmla="*/ 6 h 34"/>
                    <a:gd name="T32" fmla="*/ 10 w 25"/>
                    <a:gd name="T33" fmla="*/ 7 h 34"/>
                    <a:gd name="T34" fmla="*/ 9 w 25"/>
                    <a:gd name="T35" fmla="*/ 9 h 34"/>
                    <a:gd name="T36" fmla="*/ 9 w 25"/>
                    <a:gd name="T37" fmla="*/ 10 h 34"/>
                    <a:gd name="T38" fmla="*/ 10 w 25"/>
                    <a:gd name="T39" fmla="*/ 11 h 34"/>
                    <a:gd name="T40" fmla="*/ 12 w 25"/>
                    <a:gd name="T41" fmla="*/ 12 h 34"/>
                    <a:gd name="T42" fmla="*/ 14 w 25"/>
                    <a:gd name="T43" fmla="*/ 13 h 34"/>
                    <a:gd name="T44" fmla="*/ 19 w 25"/>
                    <a:gd name="T45" fmla="*/ 15 h 34"/>
                    <a:gd name="T46" fmla="*/ 22 w 25"/>
                    <a:gd name="T47" fmla="*/ 17 h 34"/>
                    <a:gd name="T48" fmla="*/ 25 w 25"/>
                    <a:gd name="T49" fmla="*/ 20 h 34"/>
                    <a:gd name="T50" fmla="*/ 25 w 25"/>
                    <a:gd name="T51" fmla="*/ 24 h 34"/>
                    <a:gd name="T52" fmla="*/ 25 w 25"/>
                    <a:gd name="T53" fmla="*/ 29 h 34"/>
                    <a:gd name="T54" fmla="*/ 22 w 25"/>
                    <a:gd name="T55" fmla="*/ 32 h 34"/>
                    <a:gd name="T56" fmla="*/ 18 w 25"/>
                    <a:gd name="T57" fmla="*/ 34 h 34"/>
                    <a:gd name="T58" fmla="*/ 13 w 25"/>
                    <a:gd name="T59" fmla="*/ 34 h 34"/>
                    <a:gd name="T60" fmla="*/ 10 w 25"/>
                    <a:gd name="T61" fmla="*/ 34 h 34"/>
                    <a:gd name="T62" fmla="*/ 7 w 25"/>
                    <a:gd name="T63" fmla="*/ 34 h 34"/>
                    <a:gd name="T64" fmla="*/ 3 w 25"/>
                    <a:gd name="T65" fmla="*/ 33 h 34"/>
                    <a:gd name="T66" fmla="*/ 0 w 25"/>
                    <a:gd name="T67" fmla="*/ 31 h 34"/>
                    <a:gd name="T68" fmla="*/ 0 w 25"/>
                    <a:gd name="T69" fmla="*/ 31 h 34"/>
                    <a:gd name="T70" fmla="*/ 0 w 25"/>
                    <a:gd name="T71" fmla="*/ 30 h 34"/>
                    <a:gd name="T72" fmla="*/ 2 w 25"/>
                    <a:gd name="T73" fmla="*/ 26 h 34"/>
                    <a:gd name="T74" fmla="*/ 2 w 25"/>
                    <a:gd name="T75" fmla="*/ 25 h 34"/>
                    <a:gd name="T76" fmla="*/ 3 w 25"/>
                    <a:gd name="T77" fmla="*/ 26 h 34"/>
                    <a:gd name="T78" fmla="*/ 5 w 25"/>
                    <a:gd name="T79" fmla="*/ 26 h 34"/>
                    <a:gd name="T80" fmla="*/ 8 w 25"/>
                    <a:gd name="T81" fmla="*/ 27 h 34"/>
                    <a:gd name="T82" fmla="*/ 10 w 25"/>
                    <a:gd name="T83" fmla="*/ 28 h 34"/>
                    <a:gd name="T84" fmla="*/ 13 w 25"/>
                    <a:gd name="T85" fmla="*/ 28 h 34"/>
                    <a:gd name="T86" fmla="*/ 15 w 25"/>
                    <a:gd name="T87" fmla="*/ 27 h 34"/>
                    <a:gd name="T88" fmla="*/ 17 w 25"/>
                    <a:gd name="T89" fmla="*/ 27 h 34"/>
                    <a:gd name="T90" fmla="*/ 17 w 25"/>
                    <a:gd name="T91" fmla="*/ 26 h 34"/>
                    <a:gd name="T92" fmla="*/ 18 w 25"/>
                    <a:gd name="T93" fmla="*/ 24 h 34"/>
                    <a:gd name="T94" fmla="*/ 17 w 25"/>
                    <a:gd name="T95" fmla="*/ 23 h 34"/>
                    <a:gd name="T96" fmla="*/ 17 w 25"/>
                    <a:gd name="T97" fmla="*/ 22 h 34"/>
                    <a:gd name="T98" fmla="*/ 15 w 25"/>
                    <a:gd name="T99" fmla="*/ 21 h 34"/>
                    <a:gd name="T100" fmla="*/ 12 w 25"/>
                    <a:gd name="T101" fmla="*/ 20 h 34"/>
                    <a:gd name="T102" fmla="*/ 8 w 25"/>
                    <a:gd name="T103" fmla="*/ 18 h 34"/>
                    <a:gd name="T104" fmla="*/ 4 w 25"/>
                    <a:gd name="T105" fmla="*/ 16 h 34"/>
                    <a:gd name="T106" fmla="*/ 2 w 25"/>
                    <a:gd name="T107" fmla="*/ 13 h 34"/>
                    <a:gd name="T108" fmla="*/ 1 w 25"/>
                    <a:gd name="T10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 h="34">
                      <a:moveTo>
                        <a:pt x="1" y="10"/>
                      </a:moveTo>
                      <a:cubicBezTo>
                        <a:pt x="1" y="8"/>
                        <a:pt x="2" y="7"/>
                        <a:pt x="2" y="6"/>
                      </a:cubicBezTo>
                      <a:cubicBezTo>
                        <a:pt x="2" y="5"/>
                        <a:pt x="3" y="4"/>
                        <a:pt x="4" y="3"/>
                      </a:cubicBezTo>
                      <a:cubicBezTo>
                        <a:pt x="5" y="2"/>
                        <a:pt x="6" y="1"/>
                        <a:pt x="8" y="1"/>
                      </a:cubicBezTo>
                      <a:cubicBezTo>
                        <a:pt x="9" y="0"/>
                        <a:pt x="11" y="0"/>
                        <a:pt x="13" y="0"/>
                      </a:cubicBezTo>
                      <a:cubicBezTo>
                        <a:pt x="14" y="0"/>
                        <a:pt x="14" y="0"/>
                        <a:pt x="15" y="0"/>
                      </a:cubicBezTo>
                      <a:cubicBezTo>
                        <a:pt x="16" y="0"/>
                        <a:pt x="17" y="0"/>
                        <a:pt x="18" y="0"/>
                      </a:cubicBezTo>
                      <a:cubicBezTo>
                        <a:pt x="19" y="1"/>
                        <a:pt x="20" y="1"/>
                        <a:pt x="21" y="1"/>
                      </a:cubicBezTo>
                      <a:cubicBezTo>
                        <a:pt x="22" y="1"/>
                        <a:pt x="23" y="2"/>
                        <a:pt x="23" y="2"/>
                      </a:cubicBezTo>
                      <a:cubicBezTo>
                        <a:pt x="24" y="2"/>
                        <a:pt x="24" y="2"/>
                        <a:pt x="24" y="3"/>
                      </a:cubicBezTo>
                      <a:cubicBezTo>
                        <a:pt x="24" y="3"/>
                        <a:pt x="24" y="3"/>
                        <a:pt x="24" y="4"/>
                      </a:cubicBezTo>
                      <a:cubicBezTo>
                        <a:pt x="23" y="7"/>
                        <a:pt x="23" y="7"/>
                        <a:pt x="23" y="7"/>
                      </a:cubicBezTo>
                      <a:cubicBezTo>
                        <a:pt x="22" y="8"/>
                        <a:pt x="22" y="8"/>
                        <a:pt x="22" y="8"/>
                      </a:cubicBezTo>
                      <a:cubicBezTo>
                        <a:pt x="22" y="8"/>
                        <a:pt x="22" y="8"/>
                        <a:pt x="21" y="8"/>
                      </a:cubicBezTo>
                      <a:cubicBezTo>
                        <a:pt x="20" y="7"/>
                        <a:pt x="18" y="7"/>
                        <a:pt x="17" y="7"/>
                      </a:cubicBezTo>
                      <a:cubicBezTo>
                        <a:pt x="15" y="6"/>
                        <a:pt x="14" y="6"/>
                        <a:pt x="13" y="6"/>
                      </a:cubicBezTo>
                      <a:cubicBezTo>
                        <a:pt x="11" y="6"/>
                        <a:pt x="10" y="7"/>
                        <a:pt x="10" y="7"/>
                      </a:cubicBezTo>
                      <a:cubicBezTo>
                        <a:pt x="9" y="8"/>
                        <a:pt x="9" y="8"/>
                        <a:pt x="9" y="9"/>
                      </a:cubicBezTo>
                      <a:cubicBezTo>
                        <a:pt x="9" y="9"/>
                        <a:pt x="9" y="10"/>
                        <a:pt x="9" y="10"/>
                      </a:cubicBezTo>
                      <a:cubicBezTo>
                        <a:pt x="9" y="10"/>
                        <a:pt x="10" y="11"/>
                        <a:pt x="10" y="11"/>
                      </a:cubicBezTo>
                      <a:cubicBezTo>
                        <a:pt x="10" y="11"/>
                        <a:pt x="11" y="12"/>
                        <a:pt x="12" y="12"/>
                      </a:cubicBezTo>
                      <a:cubicBezTo>
                        <a:pt x="12" y="12"/>
                        <a:pt x="13" y="13"/>
                        <a:pt x="14" y="13"/>
                      </a:cubicBezTo>
                      <a:cubicBezTo>
                        <a:pt x="16" y="14"/>
                        <a:pt x="17" y="15"/>
                        <a:pt x="19" y="15"/>
                      </a:cubicBezTo>
                      <a:cubicBezTo>
                        <a:pt x="20" y="16"/>
                        <a:pt x="21" y="17"/>
                        <a:pt x="22" y="17"/>
                      </a:cubicBezTo>
                      <a:cubicBezTo>
                        <a:pt x="23" y="18"/>
                        <a:pt x="24" y="19"/>
                        <a:pt x="25" y="20"/>
                      </a:cubicBezTo>
                      <a:cubicBezTo>
                        <a:pt x="25" y="21"/>
                        <a:pt x="25" y="23"/>
                        <a:pt x="25" y="24"/>
                      </a:cubicBezTo>
                      <a:cubicBezTo>
                        <a:pt x="25" y="26"/>
                        <a:pt x="25" y="27"/>
                        <a:pt x="25" y="29"/>
                      </a:cubicBezTo>
                      <a:cubicBezTo>
                        <a:pt x="24" y="30"/>
                        <a:pt x="23" y="31"/>
                        <a:pt x="22" y="32"/>
                      </a:cubicBezTo>
                      <a:cubicBezTo>
                        <a:pt x="21" y="33"/>
                        <a:pt x="20" y="33"/>
                        <a:pt x="18" y="34"/>
                      </a:cubicBezTo>
                      <a:cubicBezTo>
                        <a:pt x="17" y="34"/>
                        <a:pt x="15" y="34"/>
                        <a:pt x="13" y="34"/>
                      </a:cubicBezTo>
                      <a:cubicBezTo>
                        <a:pt x="12" y="34"/>
                        <a:pt x="11" y="34"/>
                        <a:pt x="10" y="34"/>
                      </a:cubicBezTo>
                      <a:cubicBezTo>
                        <a:pt x="9" y="34"/>
                        <a:pt x="8" y="34"/>
                        <a:pt x="7" y="34"/>
                      </a:cubicBezTo>
                      <a:cubicBezTo>
                        <a:pt x="5" y="33"/>
                        <a:pt x="4" y="33"/>
                        <a:pt x="3" y="33"/>
                      </a:cubicBezTo>
                      <a:cubicBezTo>
                        <a:pt x="2" y="32"/>
                        <a:pt x="1" y="32"/>
                        <a:pt x="0" y="31"/>
                      </a:cubicBezTo>
                      <a:cubicBezTo>
                        <a:pt x="0" y="31"/>
                        <a:pt x="0" y="31"/>
                        <a:pt x="0" y="31"/>
                      </a:cubicBezTo>
                      <a:cubicBezTo>
                        <a:pt x="0" y="31"/>
                        <a:pt x="0" y="30"/>
                        <a:pt x="0" y="30"/>
                      </a:cubicBezTo>
                      <a:cubicBezTo>
                        <a:pt x="2" y="26"/>
                        <a:pt x="2" y="26"/>
                        <a:pt x="2" y="26"/>
                      </a:cubicBezTo>
                      <a:cubicBezTo>
                        <a:pt x="2" y="26"/>
                        <a:pt x="2" y="25"/>
                        <a:pt x="2" y="25"/>
                      </a:cubicBezTo>
                      <a:cubicBezTo>
                        <a:pt x="2" y="25"/>
                        <a:pt x="3" y="25"/>
                        <a:pt x="3" y="26"/>
                      </a:cubicBezTo>
                      <a:cubicBezTo>
                        <a:pt x="4" y="26"/>
                        <a:pt x="4" y="26"/>
                        <a:pt x="5" y="26"/>
                      </a:cubicBezTo>
                      <a:cubicBezTo>
                        <a:pt x="6" y="27"/>
                        <a:pt x="7" y="27"/>
                        <a:pt x="8" y="27"/>
                      </a:cubicBezTo>
                      <a:cubicBezTo>
                        <a:pt x="8" y="27"/>
                        <a:pt x="9" y="27"/>
                        <a:pt x="10" y="28"/>
                      </a:cubicBezTo>
                      <a:cubicBezTo>
                        <a:pt x="11" y="28"/>
                        <a:pt x="12" y="28"/>
                        <a:pt x="13" y="28"/>
                      </a:cubicBezTo>
                      <a:cubicBezTo>
                        <a:pt x="14" y="28"/>
                        <a:pt x="14" y="28"/>
                        <a:pt x="15" y="27"/>
                      </a:cubicBezTo>
                      <a:cubicBezTo>
                        <a:pt x="16" y="27"/>
                        <a:pt x="16" y="27"/>
                        <a:pt x="17" y="27"/>
                      </a:cubicBezTo>
                      <a:cubicBezTo>
                        <a:pt x="17" y="26"/>
                        <a:pt x="17" y="26"/>
                        <a:pt x="17" y="26"/>
                      </a:cubicBezTo>
                      <a:cubicBezTo>
                        <a:pt x="18" y="25"/>
                        <a:pt x="18" y="25"/>
                        <a:pt x="18" y="24"/>
                      </a:cubicBezTo>
                      <a:cubicBezTo>
                        <a:pt x="18" y="24"/>
                        <a:pt x="18" y="24"/>
                        <a:pt x="17" y="23"/>
                      </a:cubicBezTo>
                      <a:cubicBezTo>
                        <a:pt x="17" y="23"/>
                        <a:pt x="17" y="22"/>
                        <a:pt x="17" y="22"/>
                      </a:cubicBezTo>
                      <a:cubicBezTo>
                        <a:pt x="16" y="22"/>
                        <a:pt x="16" y="21"/>
                        <a:pt x="15" y="21"/>
                      </a:cubicBezTo>
                      <a:cubicBezTo>
                        <a:pt x="14" y="21"/>
                        <a:pt x="13" y="20"/>
                        <a:pt x="12" y="20"/>
                      </a:cubicBezTo>
                      <a:cubicBezTo>
                        <a:pt x="11" y="19"/>
                        <a:pt x="9" y="19"/>
                        <a:pt x="8" y="18"/>
                      </a:cubicBezTo>
                      <a:cubicBezTo>
                        <a:pt x="7" y="17"/>
                        <a:pt x="5" y="17"/>
                        <a:pt x="4" y="16"/>
                      </a:cubicBezTo>
                      <a:cubicBezTo>
                        <a:pt x="3" y="15"/>
                        <a:pt x="3" y="14"/>
                        <a:pt x="2" y="13"/>
                      </a:cubicBezTo>
                      <a:cubicBezTo>
                        <a:pt x="2" y="12"/>
                        <a:pt x="1" y="11"/>
                        <a:pt x="1" y="10"/>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141" name="Freeform 24"/>
                <p:cNvSpPr>
                  <a:spLocks noEditPoints="1"/>
                </p:cNvSpPr>
                <p:nvPr/>
              </p:nvSpPr>
              <p:spPr bwMode="auto">
                <a:xfrm>
                  <a:off x="5727294" y="4002504"/>
                  <a:ext cx="120131" cy="141256"/>
                </a:xfrm>
                <a:custGeom>
                  <a:avLst/>
                  <a:gdLst>
                    <a:gd name="T0" fmla="*/ 20 w 29"/>
                    <a:gd name="T1" fmla="*/ 27 h 34"/>
                    <a:gd name="T2" fmla="*/ 9 w 29"/>
                    <a:gd name="T3" fmla="*/ 27 h 34"/>
                    <a:gd name="T4" fmla="*/ 7 w 29"/>
                    <a:gd name="T5" fmla="*/ 33 h 34"/>
                    <a:gd name="T6" fmla="*/ 7 w 29"/>
                    <a:gd name="T7" fmla="*/ 34 h 34"/>
                    <a:gd name="T8" fmla="*/ 6 w 29"/>
                    <a:gd name="T9" fmla="*/ 34 h 34"/>
                    <a:gd name="T10" fmla="*/ 0 w 29"/>
                    <a:gd name="T11" fmla="*/ 34 h 34"/>
                    <a:gd name="T12" fmla="*/ 0 w 29"/>
                    <a:gd name="T13" fmla="*/ 33 h 34"/>
                    <a:gd name="T14" fmla="*/ 0 w 29"/>
                    <a:gd name="T15" fmla="*/ 33 h 34"/>
                    <a:gd name="T16" fmla="*/ 9 w 29"/>
                    <a:gd name="T17" fmla="*/ 3 h 34"/>
                    <a:gd name="T18" fmla="*/ 10 w 29"/>
                    <a:gd name="T19" fmla="*/ 2 h 34"/>
                    <a:gd name="T20" fmla="*/ 11 w 29"/>
                    <a:gd name="T21" fmla="*/ 1 h 34"/>
                    <a:gd name="T22" fmla="*/ 12 w 29"/>
                    <a:gd name="T23" fmla="*/ 0 h 34"/>
                    <a:gd name="T24" fmla="*/ 13 w 29"/>
                    <a:gd name="T25" fmla="*/ 0 h 34"/>
                    <a:gd name="T26" fmla="*/ 16 w 29"/>
                    <a:gd name="T27" fmla="*/ 0 h 34"/>
                    <a:gd name="T28" fmla="*/ 17 w 29"/>
                    <a:gd name="T29" fmla="*/ 0 h 34"/>
                    <a:gd name="T30" fmla="*/ 18 w 29"/>
                    <a:gd name="T31" fmla="*/ 1 h 34"/>
                    <a:gd name="T32" fmla="*/ 19 w 29"/>
                    <a:gd name="T33" fmla="*/ 2 h 34"/>
                    <a:gd name="T34" fmla="*/ 20 w 29"/>
                    <a:gd name="T35" fmla="*/ 3 h 34"/>
                    <a:gd name="T36" fmla="*/ 29 w 29"/>
                    <a:gd name="T37" fmla="*/ 33 h 34"/>
                    <a:gd name="T38" fmla="*/ 29 w 29"/>
                    <a:gd name="T39" fmla="*/ 33 h 34"/>
                    <a:gd name="T40" fmla="*/ 29 w 29"/>
                    <a:gd name="T41" fmla="*/ 34 h 34"/>
                    <a:gd name="T42" fmla="*/ 23 w 29"/>
                    <a:gd name="T43" fmla="*/ 34 h 34"/>
                    <a:gd name="T44" fmla="*/ 22 w 29"/>
                    <a:gd name="T45" fmla="*/ 34 h 34"/>
                    <a:gd name="T46" fmla="*/ 22 w 29"/>
                    <a:gd name="T47" fmla="*/ 33 h 34"/>
                    <a:gd name="T48" fmla="*/ 20 w 29"/>
                    <a:gd name="T49" fmla="*/ 27 h 34"/>
                    <a:gd name="T50" fmla="*/ 11 w 29"/>
                    <a:gd name="T51" fmla="*/ 21 h 34"/>
                    <a:gd name="T52" fmla="*/ 18 w 29"/>
                    <a:gd name="T53" fmla="*/ 21 h 34"/>
                    <a:gd name="T54" fmla="*/ 16 w 29"/>
                    <a:gd name="T55" fmla="*/ 15 h 34"/>
                    <a:gd name="T56" fmla="*/ 15 w 29"/>
                    <a:gd name="T57" fmla="*/ 8 h 34"/>
                    <a:gd name="T58" fmla="*/ 14 w 29"/>
                    <a:gd name="T59" fmla="*/ 8 h 34"/>
                    <a:gd name="T60" fmla="*/ 13 w 29"/>
                    <a:gd name="T61" fmla="*/ 15 h 34"/>
                    <a:gd name="T62" fmla="*/ 11 w 29"/>
                    <a:gd name="T63"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 h="34">
                      <a:moveTo>
                        <a:pt x="20" y="27"/>
                      </a:moveTo>
                      <a:cubicBezTo>
                        <a:pt x="9" y="27"/>
                        <a:pt x="9" y="27"/>
                        <a:pt x="9" y="27"/>
                      </a:cubicBezTo>
                      <a:cubicBezTo>
                        <a:pt x="7" y="33"/>
                        <a:pt x="7" y="33"/>
                        <a:pt x="7" y="33"/>
                      </a:cubicBezTo>
                      <a:cubicBezTo>
                        <a:pt x="7" y="33"/>
                        <a:pt x="7" y="33"/>
                        <a:pt x="7" y="34"/>
                      </a:cubicBezTo>
                      <a:cubicBezTo>
                        <a:pt x="7" y="34"/>
                        <a:pt x="6" y="34"/>
                        <a:pt x="6" y="34"/>
                      </a:cubicBezTo>
                      <a:cubicBezTo>
                        <a:pt x="0" y="34"/>
                        <a:pt x="0" y="34"/>
                        <a:pt x="0" y="34"/>
                      </a:cubicBezTo>
                      <a:cubicBezTo>
                        <a:pt x="0" y="34"/>
                        <a:pt x="0" y="34"/>
                        <a:pt x="0" y="33"/>
                      </a:cubicBezTo>
                      <a:cubicBezTo>
                        <a:pt x="0" y="33"/>
                        <a:pt x="0" y="33"/>
                        <a:pt x="0" y="33"/>
                      </a:cubicBezTo>
                      <a:cubicBezTo>
                        <a:pt x="9" y="3"/>
                        <a:pt x="9" y="3"/>
                        <a:pt x="9" y="3"/>
                      </a:cubicBezTo>
                      <a:cubicBezTo>
                        <a:pt x="10" y="2"/>
                        <a:pt x="10" y="2"/>
                        <a:pt x="10" y="2"/>
                      </a:cubicBezTo>
                      <a:cubicBezTo>
                        <a:pt x="10" y="1"/>
                        <a:pt x="10" y="1"/>
                        <a:pt x="11" y="1"/>
                      </a:cubicBezTo>
                      <a:cubicBezTo>
                        <a:pt x="11" y="1"/>
                        <a:pt x="11" y="1"/>
                        <a:pt x="12" y="0"/>
                      </a:cubicBezTo>
                      <a:cubicBezTo>
                        <a:pt x="12" y="0"/>
                        <a:pt x="12" y="0"/>
                        <a:pt x="13" y="0"/>
                      </a:cubicBezTo>
                      <a:cubicBezTo>
                        <a:pt x="16" y="0"/>
                        <a:pt x="16" y="0"/>
                        <a:pt x="16" y="0"/>
                      </a:cubicBezTo>
                      <a:cubicBezTo>
                        <a:pt x="16" y="0"/>
                        <a:pt x="17" y="0"/>
                        <a:pt x="17" y="0"/>
                      </a:cubicBezTo>
                      <a:cubicBezTo>
                        <a:pt x="18" y="0"/>
                        <a:pt x="18" y="1"/>
                        <a:pt x="18" y="1"/>
                      </a:cubicBezTo>
                      <a:cubicBezTo>
                        <a:pt x="18" y="1"/>
                        <a:pt x="19" y="1"/>
                        <a:pt x="19" y="2"/>
                      </a:cubicBezTo>
                      <a:cubicBezTo>
                        <a:pt x="19" y="2"/>
                        <a:pt x="19" y="2"/>
                        <a:pt x="20" y="3"/>
                      </a:cubicBezTo>
                      <a:cubicBezTo>
                        <a:pt x="29" y="33"/>
                        <a:pt x="29" y="33"/>
                        <a:pt x="29" y="33"/>
                      </a:cubicBezTo>
                      <a:cubicBezTo>
                        <a:pt x="29" y="33"/>
                        <a:pt x="29" y="33"/>
                        <a:pt x="29" y="33"/>
                      </a:cubicBezTo>
                      <a:cubicBezTo>
                        <a:pt x="29" y="34"/>
                        <a:pt x="29" y="34"/>
                        <a:pt x="29" y="34"/>
                      </a:cubicBezTo>
                      <a:cubicBezTo>
                        <a:pt x="23" y="34"/>
                        <a:pt x="23" y="34"/>
                        <a:pt x="23" y="34"/>
                      </a:cubicBezTo>
                      <a:cubicBezTo>
                        <a:pt x="23" y="34"/>
                        <a:pt x="22" y="34"/>
                        <a:pt x="22" y="34"/>
                      </a:cubicBezTo>
                      <a:cubicBezTo>
                        <a:pt x="22" y="34"/>
                        <a:pt x="22" y="33"/>
                        <a:pt x="22" y="33"/>
                      </a:cubicBezTo>
                      <a:lnTo>
                        <a:pt x="20" y="27"/>
                      </a:lnTo>
                      <a:close/>
                      <a:moveTo>
                        <a:pt x="11" y="21"/>
                      </a:moveTo>
                      <a:cubicBezTo>
                        <a:pt x="18" y="21"/>
                        <a:pt x="18" y="21"/>
                        <a:pt x="18" y="21"/>
                      </a:cubicBezTo>
                      <a:cubicBezTo>
                        <a:pt x="16" y="15"/>
                        <a:pt x="16" y="15"/>
                        <a:pt x="16" y="15"/>
                      </a:cubicBezTo>
                      <a:cubicBezTo>
                        <a:pt x="15" y="8"/>
                        <a:pt x="15" y="8"/>
                        <a:pt x="15" y="8"/>
                      </a:cubicBezTo>
                      <a:cubicBezTo>
                        <a:pt x="14" y="8"/>
                        <a:pt x="14" y="8"/>
                        <a:pt x="14" y="8"/>
                      </a:cubicBezTo>
                      <a:cubicBezTo>
                        <a:pt x="13" y="15"/>
                        <a:pt x="13" y="15"/>
                        <a:pt x="13" y="15"/>
                      </a:cubicBezTo>
                      <a:lnTo>
                        <a:pt x="11" y="21"/>
                      </a:ln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142" name="Freeform 25"/>
                <p:cNvSpPr>
                  <a:spLocks/>
                </p:cNvSpPr>
                <p:nvPr/>
              </p:nvSpPr>
              <p:spPr bwMode="auto">
                <a:xfrm>
                  <a:off x="5868623" y="4002504"/>
                  <a:ext cx="141330" cy="141256"/>
                </a:xfrm>
                <a:custGeom>
                  <a:avLst/>
                  <a:gdLst>
                    <a:gd name="T0" fmla="*/ 27 w 34"/>
                    <a:gd name="T1" fmla="*/ 15 h 34"/>
                    <a:gd name="T2" fmla="*/ 27 w 34"/>
                    <a:gd name="T3" fmla="*/ 15 h 34"/>
                    <a:gd name="T4" fmla="*/ 25 w 34"/>
                    <a:gd name="T5" fmla="*/ 19 h 34"/>
                    <a:gd name="T6" fmla="*/ 21 w 34"/>
                    <a:gd name="T7" fmla="*/ 28 h 34"/>
                    <a:gd name="T8" fmla="*/ 20 w 34"/>
                    <a:gd name="T9" fmla="*/ 29 h 34"/>
                    <a:gd name="T10" fmla="*/ 18 w 34"/>
                    <a:gd name="T11" fmla="*/ 30 h 34"/>
                    <a:gd name="T12" fmla="*/ 16 w 34"/>
                    <a:gd name="T13" fmla="*/ 30 h 34"/>
                    <a:gd name="T14" fmla="*/ 14 w 34"/>
                    <a:gd name="T15" fmla="*/ 29 h 34"/>
                    <a:gd name="T16" fmla="*/ 13 w 34"/>
                    <a:gd name="T17" fmla="*/ 28 h 34"/>
                    <a:gd name="T18" fmla="*/ 10 w 34"/>
                    <a:gd name="T19" fmla="*/ 22 h 34"/>
                    <a:gd name="T20" fmla="*/ 7 w 34"/>
                    <a:gd name="T21" fmla="*/ 15 h 34"/>
                    <a:gd name="T22" fmla="*/ 7 w 34"/>
                    <a:gd name="T23" fmla="*/ 15 h 34"/>
                    <a:gd name="T24" fmla="*/ 7 w 34"/>
                    <a:gd name="T25" fmla="*/ 33 h 34"/>
                    <a:gd name="T26" fmla="*/ 6 w 34"/>
                    <a:gd name="T27" fmla="*/ 34 h 34"/>
                    <a:gd name="T28" fmla="*/ 6 w 34"/>
                    <a:gd name="T29" fmla="*/ 34 h 34"/>
                    <a:gd name="T30" fmla="*/ 1 w 34"/>
                    <a:gd name="T31" fmla="*/ 34 h 34"/>
                    <a:gd name="T32" fmla="*/ 0 w 34"/>
                    <a:gd name="T33" fmla="*/ 34 h 34"/>
                    <a:gd name="T34" fmla="*/ 0 w 34"/>
                    <a:gd name="T35" fmla="*/ 33 h 34"/>
                    <a:gd name="T36" fmla="*/ 0 w 34"/>
                    <a:gd name="T37" fmla="*/ 4 h 34"/>
                    <a:gd name="T38" fmla="*/ 0 w 34"/>
                    <a:gd name="T39" fmla="*/ 1 h 34"/>
                    <a:gd name="T40" fmla="*/ 3 w 34"/>
                    <a:gd name="T41" fmla="*/ 0 h 34"/>
                    <a:gd name="T42" fmla="*/ 5 w 34"/>
                    <a:gd name="T43" fmla="*/ 0 h 34"/>
                    <a:gd name="T44" fmla="*/ 7 w 34"/>
                    <a:gd name="T45" fmla="*/ 1 h 34"/>
                    <a:gd name="T46" fmla="*/ 9 w 34"/>
                    <a:gd name="T47" fmla="*/ 3 h 34"/>
                    <a:gd name="T48" fmla="*/ 14 w 34"/>
                    <a:gd name="T49" fmla="*/ 14 h 34"/>
                    <a:gd name="T50" fmla="*/ 17 w 34"/>
                    <a:gd name="T51" fmla="*/ 21 h 34"/>
                    <a:gd name="T52" fmla="*/ 17 w 34"/>
                    <a:gd name="T53" fmla="*/ 21 h 34"/>
                    <a:gd name="T54" fmla="*/ 20 w 34"/>
                    <a:gd name="T55" fmla="*/ 14 h 34"/>
                    <a:gd name="T56" fmla="*/ 25 w 34"/>
                    <a:gd name="T57" fmla="*/ 3 h 34"/>
                    <a:gd name="T58" fmla="*/ 26 w 34"/>
                    <a:gd name="T59" fmla="*/ 1 h 34"/>
                    <a:gd name="T60" fmla="*/ 29 w 34"/>
                    <a:gd name="T61" fmla="*/ 0 h 34"/>
                    <a:gd name="T62" fmla="*/ 31 w 34"/>
                    <a:gd name="T63" fmla="*/ 0 h 34"/>
                    <a:gd name="T64" fmla="*/ 33 w 34"/>
                    <a:gd name="T65" fmla="*/ 1 h 34"/>
                    <a:gd name="T66" fmla="*/ 34 w 34"/>
                    <a:gd name="T67" fmla="*/ 3 h 34"/>
                    <a:gd name="T68" fmla="*/ 34 w 34"/>
                    <a:gd name="T69" fmla="*/ 33 h 34"/>
                    <a:gd name="T70" fmla="*/ 34 w 34"/>
                    <a:gd name="T71" fmla="*/ 34 h 34"/>
                    <a:gd name="T72" fmla="*/ 33 w 34"/>
                    <a:gd name="T73" fmla="*/ 34 h 34"/>
                    <a:gd name="T74" fmla="*/ 28 w 34"/>
                    <a:gd name="T75" fmla="*/ 34 h 34"/>
                    <a:gd name="T76" fmla="*/ 27 w 34"/>
                    <a:gd name="T77" fmla="*/ 34 h 34"/>
                    <a:gd name="T78" fmla="*/ 27 w 34"/>
                    <a:gd name="T79" fmla="*/ 33 h 34"/>
                    <a:gd name="T80" fmla="*/ 27 w 34"/>
                    <a:gd name="T8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4">
                      <a:moveTo>
                        <a:pt x="27" y="15"/>
                      </a:moveTo>
                      <a:cubicBezTo>
                        <a:pt x="27" y="15"/>
                        <a:pt x="27" y="15"/>
                        <a:pt x="27" y="15"/>
                      </a:cubicBezTo>
                      <a:cubicBezTo>
                        <a:pt x="25" y="19"/>
                        <a:pt x="25" y="19"/>
                        <a:pt x="25" y="19"/>
                      </a:cubicBezTo>
                      <a:cubicBezTo>
                        <a:pt x="21" y="28"/>
                        <a:pt x="21" y="28"/>
                        <a:pt x="21" y="28"/>
                      </a:cubicBezTo>
                      <a:cubicBezTo>
                        <a:pt x="21" y="29"/>
                        <a:pt x="20" y="29"/>
                        <a:pt x="20" y="29"/>
                      </a:cubicBezTo>
                      <a:cubicBezTo>
                        <a:pt x="19" y="30"/>
                        <a:pt x="19" y="30"/>
                        <a:pt x="18" y="30"/>
                      </a:cubicBezTo>
                      <a:cubicBezTo>
                        <a:pt x="16" y="30"/>
                        <a:pt x="16" y="30"/>
                        <a:pt x="16" y="30"/>
                      </a:cubicBezTo>
                      <a:cubicBezTo>
                        <a:pt x="15" y="30"/>
                        <a:pt x="14" y="30"/>
                        <a:pt x="14" y="29"/>
                      </a:cubicBezTo>
                      <a:cubicBezTo>
                        <a:pt x="14" y="29"/>
                        <a:pt x="13" y="29"/>
                        <a:pt x="13" y="28"/>
                      </a:cubicBezTo>
                      <a:cubicBezTo>
                        <a:pt x="10" y="22"/>
                        <a:pt x="10" y="22"/>
                        <a:pt x="10" y="22"/>
                      </a:cubicBezTo>
                      <a:cubicBezTo>
                        <a:pt x="7" y="15"/>
                        <a:pt x="7" y="15"/>
                        <a:pt x="7" y="15"/>
                      </a:cubicBezTo>
                      <a:cubicBezTo>
                        <a:pt x="7" y="15"/>
                        <a:pt x="7" y="15"/>
                        <a:pt x="7" y="15"/>
                      </a:cubicBezTo>
                      <a:cubicBezTo>
                        <a:pt x="7" y="33"/>
                        <a:pt x="7" y="33"/>
                        <a:pt x="7" y="33"/>
                      </a:cubicBezTo>
                      <a:cubicBezTo>
                        <a:pt x="7" y="33"/>
                        <a:pt x="7" y="34"/>
                        <a:pt x="6" y="34"/>
                      </a:cubicBezTo>
                      <a:cubicBezTo>
                        <a:pt x="6" y="34"/>
                        <a:pt x="6" y="34"/>
                        <a:pt x="6" y="34"/>
                      </a:cubicBezTo>
                      <a:cubicBezTo>
                        <a:pt x="1" y="34"/>
                        <a:pt x="1" y="34"/>
                        <a:pt x="1" y="34"/>
                      </a:cubicBezTo>
                      <a:cubicBezTo>
                        <a:pt x="0" y="34"/>
                        <a:pt x="0" y="34"/>
                        <a:pt x="0" y="34"/>
                      </a:cubicBezTo>
                      <a:cubicBezTo>
                        <a:pt x="0" y="34"/>
                        <a:pt x="0" y="33"/>
                        <a:pt x="0" y="33"/>
                      </a:cubicBezTo>
                      <a:cubicBezTo>
                        <a:pt x="0" y="4"/>
                        <a:pt x="0" y="4"/>
                        <a:pt x="0" y="4"/>
                      </a:cubicBezTo>
                      <a:cubicBezTo>
                        <a:pt x="0" y="3"/>
                        <a:pt x="0" y="2"/>
                        <a:pt x="0" y="1"/>
                      </a:cubicBezTo>
                      <a:cubicBezTo>
                        <a:pt x="1" y="1"/>
                        <a:pt x="2" y="0"/>
                        <a:pt x="3" y="0"/>
                      </a:cubicBezTo>
                      <a:cubicBezTo>
                        <a:pt x="5" y="0"/>
                        <a:pt x="5" y="0"/>
                        <a:pt x="5" y="0"/>
                      </a:cubicBezTo>
                      <a:cubicBezTo>
                        <a:pt x="6" y="0"/>
                        <a:pt x="7" y="1"/>
                        <a:pt x="7" y="1"/>
                      </a:cubicBezTo>
                      <a:cubicBezTo>
                        <a:pt x="8" y="1"/>
                        <a:pt x="8" y="2"/>
                        <a:pt x="9" y="3"/>
                      </a:cubicBezTo>
                      <a:cubicBezTo>
                        <a:pt x="14" y="14"/>
                        <a:pt x="14" y="14"/>
                        <a:pt x="14" y="14"/>
                      </a:cubicBezTo>
                      <a:cubicBezTo>
                        <a:pt x="17" y="21"/>
                        <a:pt x="17" y="21"/>
                        <a:pt x="17" y="21"/>
                      </a:cubicBezTo>
                      <a:cubicBezTo>
                        <a:pt x="17" y="21"/>
                        <a:pt x="17" y="21"/>
                        <a:pt x="17" y="21"/>
                      </a:cubicBezTo>
                      <a:cubicBezTo>
                        <a:pt x="20" y="14"/>
                        <a:pt x="20" y="14"/>
                        <a:pt x="20" y="14"/>
                      </a:cubicBezTo>
                      <a:cubicBezTo>
                        <a:pt x="25" y="3"/>
                        <a:pt x="25" y="3"/>
                        <a:pt x="25" y="3"/>
                      </a:cubicBezTo>
                      <a:cubicBezTo>
                        <a:pt x="25" y="2"/>
                        <a:pt x="26" y="1"/>
                        <a:pt x="26" y="1"/>
                      </a:cubicBezTo>
                      <a:cubicBezTo>
                        <a:pt x="27" y="1"/>
                        <a:pt x="28" y="0"/>
                        <a:pt x="29" y="0"/>
                      </a:cubicBezTo>
                      <a:cubicBezTo>
                        <a:pt x="31" y="0"/>
                        <a:pt x="31" y="0"/>
                        <a:pt x="31" y="0"/>
                      </a:cubicBezTo>
                      <a:cubicBezTo>
                        <a:pt x="32" y="0"/>
                        <a:pt x="33" y="1"/>
                        <a:pt x="33" y="1"/>
                      </a:cubicBezTo>
                      <a:cubicBezTo>
                        <a:pt x="34" y="1"/>
                        <a:pt x="34" y="2"/>
                        <a:pt x="34" y="3"/>
                      </a:cubicBezTo>
                      <a:cubicBezTo>
                        <a:pt x="34" y="33"/>
                        <a:pt x="34" y="33"/>
                        <a:pt x="34" y="33"/>
                      </a:cubicBezTo>
                      <a:cubicBezTo>
                        <a:pt x="34" y="33"/>
                        <a:pt x="34" y="34"/>
                        <a:pt x="34" y="34"/>
                      </a:cubicBezTo>
                      <a:cubicBezTo>
                        <a:pt x="34" y="34"/>
                        <a:pt x="33" y="34"/>
                        <a:pt x="33" y="34"/>
                      </a:cubicBezTo>
                      <a:cubicBezTo>
                        <a:pt x="28" y="34"/>
                        <a:pt x="28" y="34"/>
                        <a:pt x="28" y="34"/>
                      </a:cubicBezTo>
                      <a:cubicBezTo>
                        <a:pt x="28" y="34"/>
                        <a:pt x="28" y="34"/>
                        <a:pt x="27" y="34"/>
                      </a:cubicBezTo>
                      <a:cubicBezTo>
                        <a:pt x="27" y="34"/>
                        <a:pt x="27" y="33"/>
                        <a:pt x="27" y="33"/>
                      </a:cubicBezTo>
                      <a:lnTo>
                        <a:pt x="27" y="15"/>
                      </a:ln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143" name="Freeform 26"/>
                <p:cNvSpPr>
                  <a:spLocks noEditPoints="1"/>
                </p:cNvSpPr>
                <p:nvPr/>
              </p:nvSpPr>
              <p:spPr bwMode="auto">
                <a:xfrm>
                  <a:off x="6039986" y="4002504"/>
                  <a:ext cx="107765" cy="141256"/>
                </a:xfrm>
                <a:custGeom>
                  <a:avLst/>
                  <a:gdLst>
                    <a:gd name="T0" fmla="*/ 7 w 26"/>
                    <a:gd name="T1" fmla="*/ 33 h 34"/>
                    <a:gd name="T2" fmla="*/ 7 w 26"/>
                    <a:gd name="T3" fmla="*/ 34 h 34"/>
                    <a:gd name="T4" fmla="*/ 6 w 26"/>
                    <a:gd name="T5" fmla="*/ 34 h 34"/>
                    <a:gd name="T6" fmla="*/ 1 w 26"/>
                    <a:gd name="T7" fmla="*/ 34 h 34"/>
                    <a:gd name="T8" fmla="*/ 0 w 26"/>
                    <a:gd name="T9" fmla="*/ 34 h 34"/>
                    <a:gd name="T10" fmla="*/ 0 w 26"/>
                    <a:gd name="T11" fmla="*/ 33 h 34"/>
                    <a:gd name="T12" fmla="*/ 0 w 26"/>
                    <a:gd name="T13" fmla="*/ 3 h 34"/>
                    <a:gd name="T14" fmla="*/ 1 w 26"/>
                    <a:gd name="T15" fmla="*/ 1 h 34"/>
                    <a:gd name="T16" fmla="*/ 3 w 26"/>
                    <a:gd name="T17" fmla="*/ 0 h 34"/>
                    <a:gd name="T18" fmla="*/ 15 w 26"/>
                    <a:gd name="T19" fmla="*/ 0 h 34"/>
                    <a:gd name="T20" fmla="*/ 19 w 26"/>
                    <a:gd name="T21" fmla="*/ 1 h 34"/>
                    <a:gd name="T22" fmla="*/ 23 w 26"/>
                    <a:gd name="T23" fmla="*/ 3 h 34"/>
                    <a:gd name="T24" fmla="*/ 25 w 26"/>
                    <a:gd name="T25" fmla="*/ 7 h 34"/>
                    <a:gd name="T26" fmla="*/ 26 w 26"/>
                    <a:gd name="T27" fmla="*/ 11 h 34"/>
                    <a:gd name="T28" fmla="*/ 25 w 26"/>
                    <a:gd name="T29" fmla="*/ 14 h 34"/>
                    <a:gd name="T30" fmla="*/ 24 w 26"/>
                    <a:gd name="T31" fmla="*/ 17 h 34"/>
                    <a:gd name="T32" fmla="*/ 20 w 26"/>
                    <a:gd name="T33" fmla="*/ 20 h 34"/>
                    <a:gd name="T34" fmla="*/ 14 w 26"/>
                    <a:gd name="T35" fmla="*/ 22 h 34"/>
                    <a:gd name="T36" fmla="*/ 7 w 26"/>
                    <a:gd name="T37" fmla="*/ 22 h 34"/>
                    <a:gd name="T38" fmla="*/ 7 w 26"/>
                    <a:gd name="T39" fmla="*/ 33 h 34"/>
                    <a:gd name="T40" fmla="*/ 18 w 26"/>
                    <a:gd name="T41" fmla="*/ 11 h 34"/>
                    <a:gd name="T42" fmla="*/ 18 w 26"/>
                    <a:gd name="T43" fmla="*/ 10 h 34"/>
                    <a:gd name="T44" fmla="*/ 17 w 26"/>
                    <a:gd name="T45" fmla="*/ 8 h 34"/>
                    <a:gd name="T46" fmla="*/ 16 w 26"/>
                    <a:gd name="T47" fmla="*/ 7 h 34"/>
                    <a:gd name="T48" fmla="*/ 13 w 26"/>
                    <a:gd name="T49" fmla="*/ 7 h 34"/>
                    <a:gd name="T50" fmla="*/ 7 w 26"/>
                    <a:gd name="T51" fmla="*/ 7 h 34"/>
                    <a:gd name="T52" fmla="*/ 7 w 26"/>
                    <a:gd name="T53" fmla="*/ 16 h 34"/>
                    <a:gd name="T54" fmla="*/ 14 w 26"/>
                    <a:gd name="T55" fmla="*/ 16 h 34"/>
                    <a:gd name="T56" fmla="*/ 17 w 26"/>
                    <a:gd name="T57" fmla="*/ 15 h 34"/>
                    <a:gd name="T58" fmla="*/ 18 w 26"/>
                    <a:gd name="T5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34">
                      <a:moveTo>
                        <a:pt x="7" y="33"/>
                      </a:moveTo>
                      <a:cubicBezTo>
                        <a:pt x="7" y="33"/>
                        <a:pt x="7" y="33"/>
                        <a:pt x="7" y="34"/>
                      </a:cubicBezTo>
                      <a:cubicBezTo>
                        <a:pt x="7" y="34"/>
                        <a:pt x="7" y="34"/>
                        <a:pt x="6" y="34"/>
                      </a:cubicBezTo>
                      <a:cubicBezTo>
                        <a:pt x="1" y="34"/>
                        <a:pt x="1" y="34"/>
                        <a:pt x="1" y="34"/>
                      </a:cubicBezTo>
                      <a:cubicBezTo>
                        <a:pt x="1" y="34"/>
                        <a:pt x="0" y="34"/>
                        <a:pt x="0" y="34"/>
                      </a:cubicBezTo>
                      <a:cubicBezTo>
                        <a:pt x="0" y="33"/>
                        <a:pt x="0" y="33"/>
                        <a:pt x="0" y="33"/>
                      </a:cubicBezTo>
                      <a:cubicBezTo>
                        <a:pt x="0" y="3"/>
                        <a:pt x="0" y="3"/>
                        <a:pt x="0" y="3"/>
                      </a:cubicBezTo>
                      <a:cubicBezTo>
                        <a:pt x="0" y="2"/>
                        <a:pt x="0" y="2"/>
                        <a:pt x="1" y="1"/>
                      </a:cubicBezTo>
                      <a:cubicBezTo>
                        <a:pt x="1" y="1"/>
                        <a:pt x="2" y="0"/>
                        <a:pt x="3" y="0"/>
                      </a:cubicBezTo>
                      <a:cubicBezTo>
                        <a:pt x="15" y="0"/>
                        <a:pt x="15" y="0"/>
                        <a:pt x="15" y="0"/>
                      </a:cubicBezTo>
                      <a:cubicBezTo>
                        <a:pt x="16" y="0"/>
                        <a:pt x="18" y="1"/>
                        <a:pt x="19" y="1"/>
                      </a:cubicBezTo>
                      <a:cubicBezTo>
                        <a:pt x="21" y="2"/>
                        <a:pt x="22" y="2"/>
                        <a:pt x="23" y="3"/>
                      </a:cubicBezTo>
                      <a:cubicBezTo>
                        <a:pt x="24" y="4"/>
                        <a:pt x="24" y="5"/>
                        <a:pt x="25" y="7"/>
                      </a:cubicBezTo>
                      <a:cubicBezTo>
                        <a:pt x="25" y="8"/>
                        <a:pt x="26" y="9"/>
                        <a:pt x="26" y="11"/>
                      </a:cubicBezTo>
                      <a:cubicBezTo>
                        <a:pt x="26" y="12"/>
                        <a:pt x="26" y="13"/>
                        <a:pt x="25" y="14"/>
                      </a:cubicBezTo>
                      <a:cubicBezTo>
                        <a:pt x="25" y="15"/>
                        <a:pt x="25" y="16"/>
                        <a:pt x="24" y="17"/>
                      </a:cubicBezTo>
                      <a:cubicBezTo>
                        <a:pt x="23" y="19"/>
                        <a:pt x="22" y="20"/>
                        <a:pt x="20" y="20"/>
                      </a:cubicBezTo>
                      <a:cubicBezTo>
                        <a:pt x="18" y="21"/>
                        <a:pt x="16" y="22"/>
                        <a:pt x="14" y="22"/>
                      </a:cubicBezTo>
                      <a:cubicBezTo>
                        <a:pt x="7" y="22"/>
                        <a:pt x="7" y="22"/>
                        <a:pt x="7" y="22"/>
                      </a:cubicBezTo>
                      <a:lnTo>
                        <a:pt x="7" y="33"/>
                      </a:lnTo>
                      <a:close/>
                      <a:moveTo>
                        <a:pt x="18" y="11"/>
                      </a:moveTo>
                      <a:cubicBezTo>
                        <a:pt x="18" y="11"/>
                        <a:pt x="18" y="10"/>
                        <a:pt x="18" y="10"/>
                      </a:cubicBezTo>
                      <a:cubicBezTo>
                        <a:pt x="18" y="9"/>
                        <a:pt x="18" y="9"/>
                        <a:pt x="17" y="8"/>
                      </a:cubicBezTo>
                      <a:cubicBezTo>
                        <a:pt x="17" y="8"/>
                        <a:pt x="16" y="8"/>
                        <a:pt x="16" y="7"/>
                      </a:cubicBezTo>
                      <a:cubicBezTo>
                        <a:pt x="15" y="7"/>
                        <a:pt x="14" y="7"/>
                        <a:pt x="13" y="7"/>
                      </a:cubicBezTo>
                      <a:cubicBezTo>
                        <a:pt x="7" y="7"/>
                        <a:pt x="7" y="7"/>
                        <a:pt x="7" y="7"/>
                      </a:cubicBezTo>
                      <a:cubicBezTo>
                        <a:pt x="7" y="16"/>
                        <a:pt x="7" y="16"/>
                        <a:pt x="7" y="16"/>
                      </a:cubicBezTo>
                      <a:cubicBezTo>
                        <a:pt x="14" y="16"/>
                        <a:pt x="14" y="16"/>
                        <a:pt x="14" y="16"/>
                      </a:cubicBezTo>
                      <a:cubicBezTo>
                        <a:pt x="15" y="16"/>
                        <a:pt x="16" y="15"/>
                        <a:pt x="17" y="15"/>
                      </a:cubicBezTo>
                      <a:cubicBezTo>
                        <a:pt x="18" y="14"/>
                        <a:pt x="18" y="13"/>
                        <a:pt x="18" y="11"/>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144" name="Freeform 27"/>
                <p:cNvSpPr>
                  <a:spLocks/>
                </p:cNvSpPr>
                <p:nvPr/>
              </p:nvSpPr>
              <p:spPr bwMode="auto">
                <a:xfrm>
                  <a:off x="6168950" y="4002504"/>
                  <a:ext cx="97165" cy="141256"/>
                </a:xfrm>
                <a:custGeom>
                  <a:avLst/>
                  <a:gdLst>
                    <a:gd name="T0" fmla="*/ 4 w 23"/>
                    <a:gd name="T1" fmla="*/ 33 h 34"/>
                    <a:gd name="T2" fmla="*/ 1 w 23"/>
                    <a:gd name="T3" fmla="*/ 31 h 34"/>
                    <a:gd name="T4" fmla="*/ 0 w 23"/>
                    <a:gd name="T5" fmla="*/ 28 h 34"/>
                    <a:gd name="T6" fmla="*/ 0 w 23"/>
                    <a:gd name="T7" fmla="*/ 25 h 34"/>
                    <a:gd name="T8" fmla="*/ 0 w 23"/>
                    <a:gd name="T9" fmla="*/ 1 h 34"/>
                    <a:gd name="T10" fmla="*/ 0 w 23"/>
                    <a:gd name="T11" fmla="*/ 1 h 34"/>
                    <a:gd name="T12" fmla="*/ 1 w 23"/>
                    <a:gd name="T13" fmla="*/ 0 h 34"/>
                    <a:gd name="T14" fmla="*/ 6 w 23"/>
                    <a:gd name="T15" fmla="*/ 0 h 34"/>
                    <a:gd name="T16" fmla="*/ 7 w 23"/>
                    <a:gd name="T17" fmla="*/ 1 h 34"/>
                    <a:gd name="T18" fmla="*/ 7 w 23"/>
                    <a:gd name="T19" fmla="*/ 1 h 34"/>
                    <a:gd name="T20" fmla="*/ 7 w 23"/>
                    <a:gd name="T21" fmla="*/ 24 h 34"/>
                    <a:gd name="T22" fmla="*/ 8 w 23"/>
                    <a:gd name="T23" fmla="*/ 27 h 34"/>
                    <a:gd name="T24" fmla="*/ 10 w 23"/>
                    <a:gd name="T25" fmla="*/ 28 h 34"/>
                    <a:gd name="T26" fmla="*/ 22 w 23"/>
                    <a:gd name="T27" fmla="*/ 28 h 34"/>
                    <a:gd name="T28" fmla="*/ 23 w 23"/>
                    <a:gd name="T29" fmla="*/ 28 h 34"/>
                    <a:gd name="T30" fmla="*/ 23 w 23"/>
                    <a:gd name="T31" fmla="*/ 29 h 34"/>
                    <a:gd name="T32" fmla="*/ 23 w 23"/>
                    <a:gd name="T33" fmla="*/ 33 h 34"/>
                    <a:gd name="T34" fmla="*/ 22 w 23"/>
                    <a:gd name="T35" fmla="*/ 34 h 34"/>
                    <a:gd name="T36" fmla="*/ 9 w 23"/>
                    <a:gd name="T37" fmla="*/ 34 h 34"/>
                    <a:gd name="T38" fmla="*/ 4 w 23"/>
                    <a:gd name="T39"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4">
                      <a:moveTo>
                        <a:pt x="4" y="33"/>
                      </a:moveTo>
                      <a:cubicBezTo>
                        <a:pt x="3" y="32"/>
                        <a:pt x="2" y="32"/>
                        <a:pt x="1" y="31"/>
                      </a:cubicBezTo>
                      <a:cubicBezTo>
                        <a:pt x="1" y="30"/>
                        <a:pt x="0" y="29"/>
                        <a:pt x="0" y="28"/>
                      </a:cubicBezTo>
                      <a:cubicBezTo>
                        <a:pt x="0" y="27"/>
                        <a:pt x="0" y="26"/>
                        <a:pt x="0" y="25"/>
                      </a:cubicBezTo>
                      <a:cubicBezTo>
                        <a:pt x="0" y="1"/>
                        <a:pt x="0" y="1"/>
                        <a:pt x="0" y="1"/>
                      </a:cubicBezTo>
                      <a:cubicBezTo>
                        <a:pt x="0" y="1"/>
                        <a:pt x="0" y="1"/>
                        <a:pt x="0" y="1"/>
                      </a:cubicBezTo>
                      <a:cubicBezTo>
                        <a:pt x="0" y="0"/>
                        <a:pt x="0" y="0"/>
                        <a:pt x="1" y="0"/>
                      </a:cubicBezTo>
                      <a:cubicBezTo>
                        <a:pt x="6" y="0"/>
                        <a:pt x="6" y="0"/>
                        <a:pt x="6" y="0"/>
                      </a:cubicBezTo>
                      <a:cubicBezTo>
                        <a:pt x="6" y="0"/>
                        <a:pt x="7" y="0"/>
                        <a:pt x="7" y="1"/>
                      </a:cubicBezTo>
                      <a:cubicBezTo>
                        <a:pt x="7" y="1"/>
                        <a:pt x="7" y="1"/>
                        <a:pt x="7" y="1"/>
                      </a:cubicBezTo>
                      <a:cubicBezTo>
                        <a:pt x="7" y="24"/>
                        <a:pt x="7" y="24"/>
                        <a:pt x="7" y="24"/>
                      </a:cubicBezTo>
                      <a:cubicBezTo>
                        <a:pt x="7" y="26"/>
                        <a:pt x="7" y="26"/>
                        <a:pt x="8" y="27"/>
                      </a:cubicBezTo>
                      <a:cubicBezTo>
                        <a:pt x="8" y="27"/>
                        <a:pt x="9" y="28"/>
                        <a:pt x="10" y="28"/>
                      </a:cubicBezTo>
                      <a:cubicBezTo>
                        <a:pt x="22" y="28"/>
                        <a:pt x="22" y="28"/>
                        <a:pt x="22" y="28"/>
                      </a:cubicBezTo>
                      <a:cubicBezTo>
                        <a:pt x="23" y="28"/>
                        <a:pt x="23" y="28"/>
                        <a:pt x="23" y="28"/>
                      </a:cubicBezTo>
                      <a:cubicBezTo>
                        <a:pt x="23" y="28"/>
                        <a:pt x="23" y="28"/>
                        <a:pt x="23" y="29"/>
                      </a:cubicBezTo>
                      <a:cubicBezTo>
                        <a:pt x="23" y="33"/>
                        <a:pt x="23" y="33"/>
                        <a:pt x="23" y="33"/>
                      </a:cubicBezTo>
                      <a:cubicBezTo>
                        <a:pt x="23" y="33"/>
                        <a:pt x="23" y="34"/>
                        <a:pt x="22" y="34"/>
                      </a:cubicBezTo>
                      <a:cubicBezTo>
                        <a:pt x="9" y="34"/>
                        <a:pt x="9" y="34"/>
                        <a:pt x="9" y="34"/>
                      </a:cubicBezTo>
                      <a:cubicBezTo>
                        <a:pt x="7" y="34"/>
                        <a:pt x="5" y="34"/>
                        <a:pt x="4" y="33"/>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145" name="Freeform 28"/>
                <p:cNvSpPr>
                  <a:spLocks/>
                </p:cNvSpPr>
                <p:nvPr/>
              </p:nvSpPr>
              <p:spPr bwMode="auto">
                <a:xfrm>
                  <a:off x="6282014" y="4002504"/>
                  <a:ext cx="100698" cy="141256"/>
                </a:xfrm>
                <a:custGeom>
                  <a:avLst/>
                  <a:gdLst>
                    <a:gd name="T0" fmla="*/ 24 w 24"/>
                    <a:gd name="T1" fmla="*/ 33 h 34"/>
                    <a:gd name="T2" fmla="*/ 23 w 24"/>
                    <a:gd name="T3" fmla="*/ 34 h 34"/>
                    <a:gd name="T4" fmla="*/ 9 w 24"/>
                    <a:gd name="T5" fmla="*/ 34 h 34"/>
                    <a:gd name="T6" fmla="*/ 5 w 24"/>
                    <a:gd name="T7" fmla="*/ 33 h 34"/>
                    <a:gd name="T8" fmla="*/ 2 w 24"/>
                    <a:gd name="T9" fmla="*/ 31 h 34"/>
                    <a:gd name="T10" fmla="*/ 1 w 24"/>
                    <a:gd name="T11" fmla="*/ 28 h 34"/>
                    <a:gd name="T12" fmla="*/ 0 w 24"/>
                    <a:gd name="T13" fmla="*/ 25 h 34"/>
                    <a:gd name="T14" fmla="*/ 0 w 24"/>
                    <a:gd name="T15" fmla="*/ 9 h 34"/>
                    <a:gd name="T16" fmla="*/ 1 w 24"/>
                    <a:gd name="T17" fmla="*/ 6 h 34"/>
                    <a:gd name="T18" fmla="*/ 2 w 24"/>
                    <a:gd name="T19" fmla="*/ 3 h 34"/>
                    <a:gd name="T20" fmla="*/ 5 w 24"/>
                    <a:gd name="T21" fmla="*/ 1 h 34"/>
                    <a:gd name="T22" fmla="*/ 9 w 24"/>
                    <a:gd name="T23" fmla="*/ 0 h 34"/>
                    <a:gd name="T24" fmla="*/ 23 w 24"/>
                    <a:gd name="T25" fmla="*/ 0 h 34"/>
                    <a:gd name="T26" fmla="*/ 23 w 24"/>
                    <a:gd name="T27" fmla="*/ 1 h 34"/>
                    <a:gd name="T28" fmla="*/ 24 w 24"/>
                    <a:gd name="T29" fmla="*/ 2 h 34"/>
                    <a:gd name="T30" fmla="*/ 24 w 24"/>
                    <a:gd name="T31" fmla="*/ 6 h 34"/>
                    <a:gd name="T32" fmla="*/ 23 w 24"/>
                    <a:gd name="T33" fmla="*/ 6 h 34"/>
                    <a:gd name="T34" fmla="*/ 23 w 24"/>
                    <a:gd name="T35" fmla="*/ 7 h 34"/>
                    <a:gd name="T36" fmla="*/ 11 w 24"/>
                    <a:gd name="T37" fmla="*/ 7 h 34"/>
                    <a:gd name="T38" fmla="*/ 8 w 24"/>
                    <a:gd name="T39" fmla="*/ 7 h 34"/>
                    <a:gd name="T40" fmla="*/ 7 w 24"/>
                    <a:gd name="T41" fmla="*/ 10 h 34"/>
                    <a:gd name="T42" fmla="*/ 7 w 24"/>
                    <a:gd name="T43" fmla="*/ 13 h 34"/>
                    <a:gd name="T44" fmla="*/ 21 w 24"/>
                    <a:gd name="T45" fmla="*/ 13 h 34"/>
                    <a:gd name="T46" fmla="*/ 22 w 24"/>
                    <a:gd name="T47" fmla="*/ 13 h 34"/>
                    <a:gd name="T48" fmla="*/ 22 w 24"/>
                    <a:gd name="T49" fmla="*/ 14 h 34"/>
                    <a:gd name="T50" fmla="*/ 22 w 24"/>
                    <a:gd name="T51" fmla="*/ 18 h 34"/>
                    <a:gd name="T52" fmla="*/ 22 w 24"/>
                    <a:gd name="T53" fmla="*/ 19 h 34"/>
                    <a:gd name="T54" fmla="*/ 21 w 24"/>
                    <a:gd name="T55" fmla="*/ 19 h 34"/>
                    <a:gd name="T56" fmla="*/ 7 w 24"/>
                    <a:gd name="T57" fmla="*/ 19 h 34"/>
                    <a:gd name="T58" fmla="*/ 7 w 24"/>
                    <a:gd name="T59" fmla="*/ 25 h 34"/>
                    <a:gd name="T60" fmla="*/ 8 w 24"/>
                    <a:gd name="T61" fmla="*/ 27 h 34"/>
                    <a:gd name="T62" fmla="*/ 11 w 24"/>
                    <a:gd name="T63" fmla="*/ 27 h 34"/>
                    <a:gd name="T64" fmla="*/ 23 w 24"/>
                    <a:gd name="T65" fmla="*/ 27 h 34"/>
                    <a:gd name="T66" fmla="*/ 24 w 24"/>
                    <a:gd name="T67" fmla="*/ 28 h 34"/>
                    <a:gd name="T68" fmla="*/ 24 w 24"/>
                    <a:gd name="T69" fmla="*/ 29 h 34"/>
                    <a:gd name="T70" fmla="*/ 24 w 24"/>
                    <a:gd name="T71" fmla="*/ 33 h 34"/>
                    <a:gd name="T72" fmla="*/ 24 w 24"/>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34">
                      <a:moveTo>
                        <a:pt x="24" y="33"/>
                      </a:moveTo>
                      <a:cubicBezTo>
                        <a:pt x="24" y="34"/>
                        <a:pt x="24" y="34"/>
                        <a:pt x="23" y="34"/>
                      </a:cubicBezTo>
                      <a:cubicBezTo>
                        <a:pt x="9" y="34"/>
                        <a:pt x="9" y="34"/>
                        <a:pt x="9" y="34"/>
                      </a:cubicBezTo>
                      <a:cubicBezTo>
                        <a:pt x="7" y="34"/>
                        <a:pt x="6" y="34"/>
                        <a:pt x="5" y="33"/>
                      </a:cubicBezTo>
                      <a:cubicBezTo>
                        <a:pt x="4" y="32"/>
                        <a:pt x="3" y="32"/>
                        <a:pt x="2" y="31"/>
                      </a:cubicBezTo>
                      <a:cubicBezTo>
                        <a:pt x="1" y="30"/>
                        <a:pt x="1" y="29"/>
                        <a:pt x="1" y="28"/>
                      </a:cubicBezTo>
                      <a:cubicBezTo>
                        <a:pt x="0" y="27"/>
                        <a:pt x="0" y="26"/>
                        <a:pt x="0" y="25"/>
                      </a:cubicBezTo>
                      <a:cubicBezTo>
                        <a:pt x="0" y="9"/>
                        <a:pt x="0" y="9"/>
                        <a:pt x="0" y="9"/>
                      </a:cubicBezTo>
                      <a:cubicBezTo>
                        <a:pt x="0" y="8"/>
                        <a:pt x="0" y="7"/>
                        <a:pt x="1" y="6"/>
                      </a:cubicBezTo>
                      <a:cubicBezTo>
                        <a:pt x="1" y="5"/>
                        <a:pt x="2" y="4"/>
                        <a:pt x="2" y="3"/>
                      </a:cubicBezTo>
                      <a:cubicBezTo>
                        <a:pt x="3" y="2"/>
                        <a:pt x="4" y="2"/>
                        <a:pt x="5" y="1"/>
                      </a:cubicBezTo>
                      <a:cubicBezTo>
                        <a:pt x="6" y="1"/>
                        <a:pt x="7" y="0"/>
                        <a:pt x="9" y="0"/>
                      </a:cubicBezTo>
                      <a:cubicBezTo>
                        <a:pt x="23" y="0"/>
                        <a:pt x="23" y="0"/>
                        <a:pt x="23" y="0"/>
                      </a:cubicBezTo>
                      <a:cubicBezTo>
                        <a:pt x="23" y="0"/>
                        <a:pt x="23" y="0"/>
                        <a:pt x="23" y="1"/>
                      </a:cubicBezTo>
                      <a:cubicBezTo>
                        <a:pt x="23" y="1"/>
                        <a:pt x="24" y="1"/>
                        <a:pt x="24" y="2"/>
                      </a:cubicBezTo>
                      <a:cubicBezTo>
                        <a:pt x="24" y="6"/>
                        <a:pt x="24" y="6"/>
                        <a:pt x="24" y="6"/>
                      </a:cubicBezTo>
                      <a:cubicBezTo>
                        <a:pt x="24" y="6"/>
                        <a:pt x="23" y="6"/>
                        <a:pt x="23" y="6"/>
                      </a:cubicBezTo>
                      <a:cubicBezTo>
                        <a:pt x="23" y="7"/>
                        <a:pt x="23" y="7"/>
                        <a:pt x="23" y="7"/>
                      </a:cubicBezTo>
                      <a:cubicBezTo>
                        <a:pt x="11" y="7"/>
                        <a:pt x="11" y="7"/>
                        <a:pt x="11" y="7"/>
                      </a:cubicBezTo>
                      <a:cubicBezTo>
                        <a:pt x="9" y="7"/>
                        <a:pt x="8" y="7"/>
                        <a:pt x="8" y="7"/>
                      </a:cubicBezTo>
                      <a:cubicBezTo>
                        <a:pt x="8" y="8"/>
                        <a:pt x="7" y="9"/>
                        <a:pt x="7" y="10"/>
                      </a:cubicBezTo>
                      <a:cubicBezTo>
                        <a:pt x="7" y="13"/>
                        <a:pt x="7" y="13"/>
                        <a:pt x="7" y="13"/>
                      </a:cubicBezTo>
                      <a:cubicBezTo>
                        <a:pt x="21" y="13"/>
                        <a:pt x="21" y="13"/>
                        <a:pt x="21" y="13"/>
                      </a:cubicBezTo>
                      <a:cubicBezTo>
                        <a:pt x="21" y="13"/>
                        <a:pt x="22" y="13"/>
                        <a:pt x="22" y="13"/>
                      </a:cubicBezTo>
                      <a:cubicBezTo>
                        <a:pt x="22" y="14"/>
                        <a:pt x="22" y="14"/>
                        <a:pt x="22" y="14"/>
                      </a:cubicBezTo>
                      <a:cubicBezTo>
                        <a:pt x="22" y="18"/>
                        <a:pt x="22" y="18"/>
                        <a:pt x="22" y="18"/>
                      </a:cubicBezTo>
                      <a:cubicBezTo>
                        <a:pt x="22" y="18"/>
                        <a:pt x="22" y="19"/>
                        <a:pt x="22" y="19"/>
                      </a:cubicBezTo>
                      <a:cubicBezTo>
                        <a:pt x="22" y="19"/>
                        <a:pt x="21" y="19"/>
                        <a:pt x="21" y="19"/>
                      </a:cubicBezTo>
                      <a:cubicBezTo>
                        <a:pt x="7" y="19"/>
                        <a:pt x="7" y="19"/>
                        <a:pt x="7" y="19"/>
                      </a:cubicBezTo>
                      <a:cubicBezTo>
                        <a:pt x="7" y="25"/>
                        <a:pt x="7" y="25"/>
                        <a:pt x="7" y="25"/>
                      </a:cubicBezTo>
                      <a:cubicBezTo>
                        <a:pt x="7" y="26"/>
                        <a:pt x="8" y="26"/>
                        <a:pt x="8" y="27"/>
                      </a:cubicBezTo>
                      <a:cubicBezTo>
                        <a:pt x="9" y="27"/>
                        <a:pt x="10" y="27"/>
                        <a:pt x="11" y="27"/>
                      </a:cubicBezTo>
                      <a:cubicBezTo>
                        <a:pt x="23" y="27"/>
                        <a:pt x="23" y="27"/>
                        <a:pt x="23" y="27"/>
                      </a:cubicBezTo>
                      <a:cubicBezTo>
                        <a:pt x="24" y="27"/>
                        <a:pt x="24" y="28"/>
                        <a:pt x="24" y="28"/>
                      </a:cubicBezTo>
                      <a:cubicBezTo>
                        <a:pt x="24" y="28"/>
                        <a:pt x="24" y="28"/>
                        <a:pt x="24" y="29"/>
                      </a:cubicBezTo>
                      <a:cubicBezTo>
                        <a:pt x="24" y="33"/>
                        <a:pt x="24" y="33"/>
                        <a:pt x="24" y="33"/>
                      </a:cubicBezTo>
                      <a:cubicBezTo>
                        <a:pt x="24" y="33"/>
                        <a:pt x="24" y="33"/>
                        <a:pt x="24" y="33"/>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146" name="Freeform 29"/>
                <p:cNvSpPr>
                  <a:spLocks/>
                </p:cNvSpPr>
                <p:nvPr/>
              </p:nvSpPr>
              <p:spPr bwMode="auto">
                <a:xfrm>
                  <a:off x="5764392" y="4186137"/>
                  <a:ext cx="107765" cy="137725"/>
                </a:xfrm>
                <a:custGeom>
                  <a:avLst/>
                  <a:gdLst>
                    <a:gd name="T0" fmla="*/ 25 w 26"/>
                    <a:gd name="T1" fmla="*/ 6 h 33"/>
                    <a:gd name="T2" fmla="*/ 16 w 26"/>
                    <a:gd name="T3" fmla="*/ 6 h 33"/>
                    <a:gd name="T4" fmla="*/ 16 w 26"/>
                    <a:gd name="T5" fmla="*/ 32 h 33"/>
                    <a:gd name="T6" fmla="*/ 16 w 26"/>
                    <a:gd name="T7" fmla="*/ 33 h 33"/>
                    <a:gd name="T8" fmla="*/ 15 w 26"/>
                    <a:gd name="T9" fmla="*/ 33 h 33"/>
                    <a:gd name="T10" fmla="*/ 10 w 26"/>
                    <a:gd name="T11" fmla="*/ 33 h 33"/>
                    <a:gd name="T12" fmla="*/ 9 w 26"/>
                    <a:gd name="T13" fmla="*/ 33 h 33"/>
                    <a:gd name="T14" fmla="*/ 9 w 26"/>
                    <a:gd name="T15" fmla="*/ 32 h 33"/>
                    <a:gd name="T16" fmla="*/ 9 w 26"/>
                    <a:gd name="T17" fmla="*/ 6 h 33"/>
                    <a:gd name="T18" fmla="*/ 0 w 26"/>
                    <a:gd name="T19" fmla="*/ 6 h 33"/>
                    <a:gd name="T20" fmla="*/ 0 w 26"/>
                    <a:gd name="T21" fmla="*/ 5 h 33"/>
                    <a:gd name="T22" fmla="*/ 0 w 26"/>
                    <a:gd name="T23" fmla="*/ 1 h 33"/>
                    <a:gd name="T24" fmla="*/ 0 w 26"/>
                    <a:gd name="T25" fmla="*/ 0 h 33"/>
                    <a:gd name="T26" fmla="*/ 0 w 26"/>
                    <a:gd name="T27" fmla="*/ 0 h 33"/>
                    <a:gd name="T28" fmla="*/ 25 w 26"/>
                    <a:gd name="T29" fmla="*/ 0 h 33"/>
                    <a:gd name="T30" fmla="*/ 26 w 26"/>
                    <a:gd name="T31" fmla="*/ 0 h 33"/>
                    <a:gd name="T32" fmla="*/ 26 w 26"/>
                    <a:gd name="T33" fmla="*/ 1 h 33"/>
                    <a:gd name="T34" fmla="*/ 26 w 26"/>
                    <a:gd name="T35" fmla="*/ 5 h 33"/>
                    <a:gd name="T36" fmla="*/ 25 w 26"/>
                    <a:gd name="T3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33">
                      <a:moveTo>
                        <a:pt x="25" y="6"/>
                      </a:moveTo>
                      <a:cubicBezTo>
                        <a:pt x="16" y="6"/>
                        <a:pt x="16" y="6"/>
                        <a:pt x="16" y="6"/>
                      </a:cubicBezTo>
                      <a:cubicBezTo>
                        <a:pt x="16" y="32"/>
                        <a:pt x="16" y="32"/>
                        <a:pt x="16" y="32"/>
                      </a:cubicBezTo>
                      <a:cubicBezTo>
                        <a:pt x="16" y="33"/>
                        <a:pt x="16" y="33"/>
                        <a:pt x="16" y="33"/>
                      </a:cubicBezTo>
                      <a:cubicBezTo>
                        <a:pt x="16" y="33"/>
                        <a:pt x="16" y="33"/>
                        <a:pt x="15" y="33"/>
                      </a:cubicBezTo>
                      <a:cubicBezTo>
                        <a:pt x="10" y="33"/>
                        <a:pt x="10" y="33"/>
                        <a:pt x="10" y="33"/>
                      </a:cubicBezTo>
                      <a:cubicBezTo>
                        <a:pt x="10" y="33"/>
                        <a:pt x="9" y="33"/>
                        <a:pt x="9" y="33"/>
                      </a:cubicBezTo>
                      <a:cubicBezTo>
                        <a:pt x="9" y="33"/>
                        <a:pt x="9" y="33"/>
                        <a:pt x="9" y="32"/>
                      </a:cubicBezTo>
                      <a:cubicBezTo>
                        <a:pt x="9" y="6"/>
                        <a:pt x="9" y="6"/>
                        <a:pt x="9" y="6"/>
                      </a:cubicBezTo>
                      <a:cubicBezTo>
                        <a:pt x="0" y="6"/>
                        <a:pt x="0" y="6"/>
                        <a:pt x="0" y="6"/>
                      </a:cubicBezTo>
                      <a:cubicBezTo>
                        <a:pt x="0" y="6"/>
                        <a:pt x="0" y="6"/>
                        <a:pt x="0" y="5"/>
                      </a:cubicBezTo>
                      <a:cubicBezTo>
                        <a:pt x="0" y="1"/>
                        <a:pt x="0" y="1"/>
                        <a:pt x="0" y="1"/>
                      </a:cubicBezTo>
                      <a:cubicBezTo>
                        <a:pt x="0" y="1"/>
                        <a:pt x="0" y="0"/>
                        <a:pt x="0" y="0"/>
                      </a:cubicBezTo>
                      <a:cubicBezTo>
                        <a:pt x="0" y="0"/>
                        <a:pt x="0" y="0"/>
                        <a:pt x="0" y="0"/>
                      </a:cubicBezTo>
                      <a:cubicBezTo>
                        <a:pt x="25" y="0"/>
                        <a:pt x="25" y="0"/>
                        <a:pt x="25" y="0"/>
                      </a:cubicBezTo>
                      <a:cubicBezTo>
                        <a:pt x="25" y="0"/>
                        <a:pt x="25" y="0"/>
                        <a:pt x="26" y="0"/>
                      </a:cubicBezTo>
                      <a:cubicBezTo>
                        <a:pt x="26" y="0"/>
                        <a:pt x="26" y="1"/>
                        <a:pt x="26" y="1"/>
                      </a:cubicBezTo>
                      <a:cubicBezTo>
                        <a:pt x="26" y="5"/>
                        <a:pt x="26" y="5"/>
                        <a:pt x="26" y="5"/>
                      </a:cubicBezTo>
                      <a:cubicBezTo>
                        <a:pt x="26" y="6"/>
                        <a:pt x="25" y="6"/>
                        <a:pt x="25" y="6"/>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147" name="Freeform 30"/>
                <p:cNvSpPr>
                  <a:spLocks/>
                </p:cNvSpPr>
                <p:nvPr/>
              </p:nvSpPr>
              <p:spPr bwMode="auto">
                <a:xfrm>
                  <a:off x="5889823" y="4186137"/>
                  <a:ext cx="100698" cy="137725"/>
                </a:xfrm>
                <a:custGeom>
                  <a:avLst/>
                  <a:gdLst>
                    <a:gd name="T0" fmla="*/ 24 w 24"/>
                    <a:gd name="T1" fmla="*/ 33 h 33"/>
                    <a:gd name="T2" fmla="*/ 23 w 24"/>
                    <a:gd name="T3" fmla="*/ 33 h 33"/>
                    <a:gd name="T4" fmla="*/ 9 w 24"/>
                    <a:gd name="T5" fmla="*/ 33 h 33"/>
                    <a:gd name="T6" fmla="*/ 4 w 24"/>
                    <a:gd name="T7" fmla="*/ 33 h 33"/>
                    <a:gd name="T8" fmla="*/ 2 w 24"/>
                    <a:gd name="T9" fmla="*/ 31 h 33"/>
                    <a:gd name="T10" fmla="*/ 0 w 24"/>
                    <a:gd name="T11" fmla="*/ 28 h 33"/>
                    <a:gd name="T12" fmla="*/ 0 w 24"/>
                    <a:gd name="T13" fmla="*/ 25 h 33"/>
                    <a:gd name="T14" fmla="*/ 0 w 24"/>
                    <a:gd name="T15" fmla="*/ 9 h 33"/>
                    <a:gd name="T16" fmla="*/ 0 w 24"/>
                    <a:gd name="T17" fmla="*/ 6 h 33"/>
                    <a:gd name="T18" fmla="*/ 2 w 24"/>
                    <a:gd name="T19" fmla="*/ 3 h 33"/>
                    <a:gd name="T20" fmla="*/ 5 w 24"/>
                    <a:gd name="T21" fmla="*/ 1 h 33"/>
                    <a:gd name="T22" fmla="*/ 9 w 24"/>
                    <a:gd name="T23" fmla="*/ 0 h 33"/>
                    <a:gd name="T24" fmla="*/ 22 w 24"/>
                    <a:gd name="T25" fmla="*/ 0 h 33"/>
                    <a:gd name="T26" fmla="*/ 23 w 24"/>
                    <a:gd name="T27" fmla="*/ 0 h 33"/>
                    <a:gd name="T28" fmla="*/ 23 w 24"/>
                    <a:gd name="T29" fmla="*/ 1 h 33"/>
                    <a:gd name="T30" fmla="*/ 23 w 24"/>
                    <a:gd name="T31" fmla="*/ 5 h 33"/>
                    <a:gd name="T32" fmla="*/ 23 w 24"/>
                    <a:gd name="T33" fmla="*/ 6 h 33"/>
                    <a:gd name="T34" fmla="*/ 22 w 24"/>
                    <a:gd name="T35" fmla="*/ 6 h 33"/>
                    <a:gd name="T36" fmla="*/ 10 w 24"/>
                    <a:gd name="T37" fmla="*/ 6 h 33"/>
                    <a:gd name="T38" fmla="*/ 8 w 24"/>
                    <a:gd name="T39" fmla="*/ 7 h 33"/>
                    <a:gd name="T40" fmla="*/ 7 w 24"/>
                    <a:gd name="T41" fmla="*/ 9 h 33"/>
                    <a:gd name="T42" fmla="*/ 7 w 24"/>
                    <a:gd name="T43" fmla="*/ 13 h 33"/>
                    <a:gd name="T44" fmla="*/ 21 w 24"/>
                    <a:gd name="T45" fmla="*/ 13 h 33"/>
                    <a:gd name="T46" fmla="*/ 21 w 24"/>
                    <a:gd name="T47" fmla="*/ 13 h 33"/>
                    <a:gd name="T48" fmla="*/ 22 w 24"/>
                    <a:gd name="T49" fmla="*/ 14 h 33"/>
                    <a:gd name="T50" fmla="*/ 22 w 24"/>
                    <a:gd name="T51" fmla="*/ 18 h 33"/>
                    <a:gd name="T52" fmla="*/ 21 w 24"/>
                    <a:gd name="T53" fmla="*/ 19 h 33"/>
                    <a:gd name="T54" fmla="*/ 21 w 24"/>
                    <a:gd name="T55" fmla="*/ 19 h 33"/>
                    <a:gd name="T56" fmla="*/ 7 w 24"/>
                    <a:gd name="T57" fmla="*/ 19 h 33"/>
                    <a:gd name="T58" fmla="*/ 7 w 24"/>
                    <a:gd name="T59" fmla="*/ 24 h 33"/>
                    <a:gd name="T60" fmla="*/ 8 w 24"/>
                    <a:gd name="T61" fmla="*/ 27 h 33"/>
                    <a:gd name="T62" fmla="*/ 10 w 24"/>
                    <a:gd name="T63" fmla="*/ 27 h 33"/>
                    <a:gd name="T64" fmla="*/ 23 w 24"/>
                    <a:gd name="T65" fmla="*/ 27 h 33"/>
                    <a:gd name="T66" fmla="*/ 24 w 24"/>
                    <a:gd name="T67" fmla="*/ 27 h 33"/>
                    <a:gd name="T68" fmla="*/ 24 w 24"/>
                    <a:gd name="T69" fmla="*/ 28 h 33"/>
                    <a:gd name="T70" fmla="*/ 24 w 24"/>
                    <a:gd name="T71" fmla="*/ 32 h 33"/>
                    <a:gd name="T72" fmla="*/ 24 w 24"/>
                    <a:gd name="T7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33">
                      <a:moveTo>
                        <a:pt x="24" y="33"/>
                      </a:moveTo>
                      <a:cubicBezTo>
                        <a:pt x="23" y="33"/>
                        <a:pt x="23" y="33"/>
                        <a:pt x="23" y="33"/>
                      </a:cubicBezTo>
                      <a:cubicBezTo>
                        <a:pt x="9" y="33"/>
                        <a:pt x="9" y="33"/>
                        <a:pt x="9" y="33"/>
                      </a:cubicBezTo>
                      <a:cubicBezTo>
                        <a:pt x="7" y="33"/>
                        <a:pt x="5" y="33"/>
                        <a:pt x="4" y="33"/>
                      </a:cubicBezTo>
                      <a:cubicBezTo>
                        <a:pt x="3" y="32"/>
                        <a:pt x="2" y="31"/>
                        <a:pt x="2" y="31"/>
                      </a:cubicBezTo>
                      <a:cubicBezTo>
                        <a:pt x="1" y="30"/>
                        <a:pt x="0" y="29"/>
                        <a:pt x="0" y="28"/>
                      </a:cubicBezTo>
                      <a:cubicBezTo>
                        <a:pt x="0" y="27"/>
                        <a:pt x="0" y="26"/>
                        <a:pt x="0" y="25"/>
                      </a:cubicBezTo>
                      <a:cubicBezTo>
                        <a:pt x="0" y="9"/>
                        <a:pt x="0" y="9"/>
                        <a:pt x="0" y="9"/>
                      </a:cubicBezTo>
                      <a:cubicBezTo>
                        <a:pt x="0" y="8"/>
                        <a:pt x="0" y="7"/>
                        <a:pt x="0" y="6"/>
                      </a:cubicBezTo>
                      <a:cubicBezTo>
                        <a:pt x="1" y="5"/>
                        <a:pt x="1" y="4"/>
                        <a:pt x="2" y="3"/>
                      </a:cubicBezTo>
                      <a:cubicBezTo>
                        <a:pt x="3" y="2"/>
                        <a:pt x="3" y="1"/>
                        <a:pt x="5" y="1"/>
                      </a:cubicBezTo>
                      <a:cubicBezTo>
                        <a:pt x="6" y="0"/>
                        <a:pt x="7" y="0"/>
                        <a:pt x="9" y="0"/>
                      </a:cubicBezTo>
                      <a:cubicBezTo>
                        <a:pt x="22" y="0"/>
                        <a:pt x="22" y="0"/>
                        <a:pt x="22" y="0"/>
                      </a:cubicBezTo>
                      <a:cubicBezTo>
                        <a:pt x="23" y="0"/>
                        <a:pt x="23" y="0"/>
                        <a:pt x="23" y="0"/>
                      </a:cubicBezTo>
                      <a:cubicBezTo>
                        <a:pt x="23" y="0"/>
                        <a:pt x="23" y="1"/>
                        <a:pt x="23" y="1"/>
                      </a:cubicBezTo>
                      <a:cubicBezTo>
                        <a:pt x="23" y="5"/>
                        <a:pt x="23" y="5"/>
                        <a:pt x="23" y="5"/>
                      </a:cubicBezTo>
                      <a:cubicBezTo>
                        <a:pt x="23" y="6"/>
                        <a:pt x="23" y="6"/>
                        <a:pt x="23" y="6"/>
                      </a:cubicBezTo>
                      <a:cubicBezTo>
                        <a:pt x="23" y="6"/>
                        <a:pt x="23" y="6"/>
                        <a:pt x="22" y="6"/>
                      </a:cubicBezTo>
                      <a:cubicBezTo>
                        <a:pt x="10" y="6"/>
                        <a:pt x="10" y="6"/>
                        <a:pt x="10" y="6"/>
                      </a:cubicBezTo>
                      <a:cubicBezTo>
                        <a:pt x="9" y="6"/>
                        <a:pt x="8" y="7"/>
                        <a:pt x="8" y="7"/>
                      </a:cubicBezTo>
                      <a:cubicBezTo>
                        <a:pt x="7" y="8"/>
                        <a:pt x="7" y="8"/>
                        <a:pt x="7" y="9"/>
                      </a:cubicBezTo>
                      <a:cubicBezTo>
                        <a:pt x="7" y="13"/>
                        <a:pt x="7" y="13"/>
                        <a:pt x="7" y="13"/>
                      </a:cubicBezTo>
                      <a:cubicBezTo>
                        <a:pt x="21" y="13"/>
                        <a:pt x="21" y="13"/>
                        <a:pt x="21" y="13"/>
                      </a:cubicBezTo>
                      <a:cubicBezTo>
                        <a:pt x="21" y="13"/>
                        <a:pt x="21" y="13"/>
                        <a:pt x="21" y="13"/>
                      </a:cubicBezTo>
                      <a:cubicBezTo>
                        <a:pt x="22" y="13"/>
                        <a:pt x="22" y="14"/>
                        <a:pt x="22" y="14"/>
                      </a:cubicBezTo>
                      <a:cubicBezTo>
                        <a:pt x="22" y="18"/>
                        <a:pt x="22" y="18"/>
                        <a:pt x="22" y="18"/>
                      </a:cubicBezTo>
                      <a:cubicBezTo>
                        <a:pt x="22" y="18"/>
                        <a:pt x="22" y="18"/>
                        <a:pt x="21" y="19"/>
                      </a:cubicBezTo>
                      <a:cubicBezTo>
                        <a:pt x="21" y="19"/>
                        <a:pt x="21" y="19"/>
                        <a:pt x="21" y="19"/>
                      </a:cubicBezTo>
                      <a:cubicBezTo>
                        <a:pt x="7" y="19"/>
                        <a:pt x="7" y="19"/>
                        <a:pt x="7" y="19"/>
                      </a:cubicBezTo>
                      <a:cubicBezTo>
                        <a:pt x="7" y="24"/>
                        <a:pt x="7" y="24"/>
                        <a:pt x="7" y="24"/>
                      </a:cubicBezTo>
                      <a:cubicBezTo>
                        <a:pt x="7" y="25"/>
                        <a:pt x="7" y="26"/>
                        <a:pt x="8" y="27"/>
                      </a:cubicBezTo>
                      <a:cubicBezTo>
                        <a:pt x="8" y="27"/>
                        <a:pt x="9" y="27"/>
                        <a:pt x="10" y="27"/>
                      </a:cubicBezTo>
                      <a:cubicBezTo>
                        <a:pt x="23" y="27"/>
                        <a:pt x="23" y="27"/>
                        <a:pt x="23" y="27"/>
                      </a:cubicBezTo>
                      <a:cubicBezTo>
                        <a:pt x="23" y="27"/>
                        <a:pt x="23" y="27"/>
                        <a:pt x="24" y="27"/>
                      </a:cubicBezTo>
                      <a:cubicBezTo>
                        <a:pt x="24" y="27"/>
                        <a:pt x="24" y="28"/>
                        <a:pt x="24" y="28"/>
                      </a:cubicBezTo>
                      <a:cubicBezTo>
                        <a:pt x="24" y="32"/>
                        <a:pt x="24" y="32"/>
                        <a:pt x="24" y="32"/>
                      </a:cubicBezTo>
                      <a:cubicBezTo>
                        <a:pt x="24" y="33"/>
                        <a:pt x="24" y="33"/>
                        <a:pt x="24" y="33"/>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148" name="Freeform 31"/>
                <p:cNvSpPr>
                  <a:spLocks/>
                </p:cNvSpPr>
                <p:nvPr/>
              </p:nvSpPr>
              <p:spPr bwMode="auto">
                <a:xfrm>
                  <a:off x="5997586" y="4186137"/>
                  <a:ext cx="121898" cy="137725"/>
                </a:xfrm>
                <a:custGeom>
                  <a:avLst/>
                  <a:gdLst>
                    <a:gd name="T0" fmla="*/ 14 w 29"/>
                    <a:gd name="T1" fmla="*/ 22 h 33"/>
                    <a:gd name="T2" fmla="*/ 8 w 29"/>
                    <a:gd name="T3" fmla="*/ 32 h 33"/>
                    <a:gd name="T4" fmla="*/ 8 w 29"/>
                    <a:gd name="T5" fmla="*/ 33 h 33"/>
                    <a:gd name="T6" fmla="*/ 6 w 29"/>
                    <a:gd name="T7" fmla="*/ 33 h 33"/>
                    <a:gd name="T8" fmla="*/ 0 w 29"/>
                    <a:gd name="T9" fmla="*/ 33 h 33"/>
                    <a:gd name="T10" fmla="*/ 0 w 29"/>
                    <a:gd name="T11" fmla="*/ 33 h 33"/>
                    <a:gd name="T12" fmla="*/ 0 w 29"/>
                    <a:gd name="T13" fmla="*/ 32 h 33"/>
                    <a:gd name="T14" fmla="*/ 10 w 29"/>
                    <a:gd name="T15" fmla="*/ 16 h 33"/>
                    <a:gd name="T16" fmla="*/ 1 w 29"/>
                    <a:gd name="T17" fmla="*/ 1 h 33"/>
                    <a:gd name="T18" fmla="*/ 1 w 29"/>
                    <a:gd name="T19" fmla="*/ 0 h 33"/>
                    <a:gd name="T20" fmla="*/ 1 w 29"/>
                    <a:gd name="T21" fmla="*/ 0 h 33"/>
                    <a:gd name="T22" fmla="*/ 7 w 29"/>
                    <a:gd name="T23" fmla="*/ 0 h 33"/>
                    <a:gd name="T24" fmla="*/ 8 w 29"/>
                    <a:gd name="T25" fmla="*/ 0 h 33"/>
                    <a:gd name="T26" fmla="*/ 9 w 29"/>
                    <a:gd name="T27" fmla="*/ 1 h 33"/>
                    <a:gd name="T28" fmla="*/ 14 w 29"/>
                    <a:gd name="T29" fmla="*/ 10 h 33"/>
                    <a:gd name="T30" fmla="*/ 19 w 29"/>
                    <a:gd name="T31" fmla="*/ 1 h 33"/>
                    <a:gd name="T32" fmla="*/ 20 w 29"/>
                    <a:gd name="T33" fmla="*/ 0 h 33"/>
                    <a:gd name="T34" fmla="*/ 21 w 29"/>
                    <a:gd name="T35" fmla="*/ 0 h 33"/>
                    <a:gd name="T36" fmla="*/ 27 w 29"/>
                    <a:gd name="T37" fmla="*/ 0 h 33"/>
                    <a:gd name="T38" fmla="*/ 28 w 29"/>
                    <a:gd name="T39" fmla="*/ 0 h 33"/>
                    <a:gd name="T40" fmla="*/ 27 w 29"/>
                    <a:gd name="T41" fmla="*/ 1 h 33"/>
                    <a:gd name="T42" fmla="*/ 18 w 29"/>
                    <a:gd name="T43" fmla="*/ 16 h 33"/>
                    <a:gd name="T44" fmla="*/ 28 w 29"/>
                    <a:gd name="T45" fmla="*/ 32 h 33"/>
                    <a:gd name="T46" fmla="*/ 28 w 29"/>
                    <a:gd name="T47" fmla="*/ 33 h 33"/>
                    <a:gd name="T48" fmla="*/ 28 w 29"/>
                    <a:gd name="T49" fmla="*/ 33 h 33"/>
                    <a:gd name="T50" fmla="*/ 22 w 29"/>
                    <a:gd name="T51" fmla="*/ 33 h 33"/>
                    <a:gd name="T52" fmla="*/ 21 w 29"/>
                    <a:gd name="T53" fmla="*/ 33 h 33"/>
                    <a:gd name="T54" fmla="*/ 20 w 29"/>
                    <a:gd name="T55" fmla="*/ 32 h 33"/>
                    <a:gd name="T56" fmla="*/ 14 w 29"/>
                    <a:gd name="T57"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3">
                      <a:moveTo>
                        <a:pt x="14" y="22"/>
                      </a:moveTo>
                      <a:cubicBezTo>
                        <a:pt x="8" y="32"/>
                        <a:pt x="8" y="32"/>
                        <a:pt x="8" y="32"/>
                      </a:cubicBezTo>
                      <a:cubicBezTo>
                        <a:pt x="8" y="33"/>
                        <a:pt x="8" y="33"/>
                        <a:pt x="8" y="33"/>
                      </a:cubicBezTo>
                      <a:cubicBezTo>
                        <a:pt x="7" y="33"/>
                        <a:pt x="7" y="33"/>
                        <a:pt x="6" y="33"/>
                      </a:cubicBezTo>
                      <a:cubicBezTo>
                        <a:pt x="0" y="33"/>
                        <a:pt x="0" y="33"/>
                        <a:pt x="0" y="33"/>
                      </a:cubicBezTo>
                      <a:cubicBezTo>
                        <a:pt x="0" y="33"/>
                        <a:pt x="0" y="33"/>
                        <a:pt x="0" y="33"/>
                      </a:cubicBezTo>
                      <a:cubicBezTo>
                        <a:pt x="0" y="33"/>
                        <a:pt x="0" y="33"/>
                        <a:pt x="0" y="32"/>
                      </a:cubicBezTo>
                      <a:cubicBezTo>
                        <a:pt x="10" y="16"/>
                        <a:pt x="10" y="16"/>
                        <a:pt x="10" y="16"/>
                      </a:cubicBezTo>
                      <a:cubicBezTo>
                        <a:pt x="1" y="1"/>
                        <a:pt x="1" y="1"/>
                        <a:pt x="1" y="1"/>
                      </a:cubicBezTo>
                      <a:cubicBezTo>
                        <a:pt x="1" y="1"/>
                        <a:pt x="1" y="1"/>
                        <a:pt x="1" y="0"/>
                      </a:cubicBezTo>
                      <a:cubicBezTo>
                        <a:pt x="1" y="0"/>
                        <a:pt x="1" y="0"/>
                        <a:pt x="1" y="0"/>
                      </a:cubicBezTo>
                      <a:cubicBezTo>
                        <a:pt x="7" y="0"/>
                        <a:pt x="7" y="0"/>
                        <a:pt x="7" y="0"/>
                      </a:cubicBezTo>
                      <a:cubicBezTo>
                        <a:pt x="8" y="0"/>
                        <a:pt x="8" y="0"/>
                        <a:pt x="8" y="0"/>
                      </a:cubicBezTo>
                      <a:cubicBezTo>
                        <a:pt x="8" y="0"/>
                        <a:pt x="9" y="1"/>
                        <a:pt x="9" y="1"/>
                      </a:cubicBezTo>
                      <a:cubicBezTo>
                        <a:pt x="14" y="10"/>
                        <a:pt x="14" y="10"/>
                        <a:pt x="14" y="10"/>
                      </a:cubicBezTo>
                      <a:cubicBezTo>
                        <a:pt x="19" y="1"/>
                        <a:pt x="19" y="1"/>
                        <a:pt x="19" y="1"/>
                      </a:cubicBezTo>
                      <a:cubicBezTo>
                        <a:pt x="20" y="1"/>
                        <a:pt x="20" y="0"/>
                        <a:pt x="20" y="0"/>
                      </a:cubicBezTo>
                      <a:cubicBezTo>
                        <a:pt x="20" y="0"/>
                        <a:pt x="21" y="0"/>
                        <a:pt x="21" y="0"/>
                      </a:cubicBezTo>
                      <a:cubicBezTo>
                        <a:pt x="27" y="0"/>
                        <a:pt x="27" y="0"/>
                        <a:pt x="27" y="0"/>
                      </a:cubicBezTo>
                      <a:cubicBezTo>
                        <a:pt x="27" y="0"/>
                        <a:pt x="27" y="0"/>
                        <a:pt x="28" y="0"/>
                      </a:cubicBezTo>
                      <a:cubicBezTo>
                        <a:pt x="28" y="1"/>
                        <a:pt x="28" y="1"/>
                        <a:pt x="27" y="1"/>
                      </a:cubicBezTo>
                      <a:cubicBezTo>
                        <a:pt x="18" y="16"/>
                        <a:pt x="18" y="16"/>
                        <a:pt x="18" y="16"/>
                      </a:cubicBezTo>
                      <a:cubicBezTo>
                        <a:pt x="28" y="32"/>
                        <a:pt x="28" y="32"/>
                        <a:pt x="28" y="32"/>
                      </a:cubicBezTo>
                      <a:cubicBezTo>
                        <a:pt x="29" y="33"/>
                        <a:pt x="29" y="33"/>
                        <a:pt x="28" y="33"/>
                      </a:cubicBezTo>
                      <a:cubicBezTo>
                        <a:pt x="28" y="33"/>
                        <a:pt x="28" y="33"/>
                        <a:pt x="28" y="33"/>
                      </a:cubicBezTo>
                      <a:cubicBezTo>
                        <a:pt x="22" y="33"/>
                        <a:pt x="22" y="33"/>
                        <a:pt x="22" y="33"/>
                      </a:cubicBezTo>
                      <a:cubicBezTo>
                        <a:pt x="21" y="33"/>
                        <a:pt x="21" y="33"/>
                        <a:pt x="21" y="33"/>
                      </a:cubicBezTo>
                      <a:cubicBezTo>
                        <a:pt x="20" y="33"/>
                        <a:pt x="20" y="33"/>
                        <a:pt x="20" y="32"/>
                      </a:cubicBezTo>
                      <a:lnTo>
                        <a:pt x="14" y="22"/>
                      </a:ln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149" name="Freeform 32"/>
                <p:cNvSpPr>
                  <a:spLocks/>
                </p:cNvSpPr>
                <p:nvPr/>
              </p:nvSpPr>
              <p:spPr bwMode="auto">
                <a:xfrm>
                  <a:off x="6119485" y="4186137"/>
                  <a:ext cx="113064" cy="137725"/>
                </a:xfrm>
                <a:custGeom>
                  <a:avLst/>
                  <a:gdLst>
                    <a:gd name="T0" fmla="*/ 26 w 27"/>
                    <a:gd name="T1" fmla="*/ 6 h 33"/>
                    <a:gd name="T2" fmla="*/ 17 w 27"/>
                    <a:gd name="T3" fmla="*/ 6 h 33"/>
                    <a:gd name="T4" fmla="*/ 17 w 27"/>
                    <a:gd name="T5" fmla="*/ 32 h 33"/>
                    <a:gd name="T6" fmla="*/ 17 w 27"/>
                    <a:gd name="T7" fmla="*/ 33 h 33"/>
                    <a:gd name="T8" fmla="*/ 16 w 27"/>
                    <a:gd name="T9" fmla="*/ 33 h 33"/>
                    <a:gd name="T10" fmla="*/ 11 w 27"/>
                    <a:gd name="T11" fmla="*/ 33 h 33"/>
                    <a:gd name="T12" fmla="*/ 10 w 27"/>
                    <a:gd name="T13" fmla="*/ 33 h 33"/>
                    <a:gd name="T14" fmla="*/ 10 w 27"/>
                    <a:gd name="T15" fmla="*/ 32 h 33"/>
                    <a:gd name="T16" fmla="*/ 10 w 27"/>
                    <a:gd name="T17" fmla="*/ 6 h 33"/>
                    <a:gd name="T18" fmla="*/ 1 w 27"/>
                    <a:gd name="T19" fmla="*/ 6 h 33"/>
                    <a:gd name="T20" fmla="*/ 0 w 27"/>
                    <a:gd name="T21" fmla="*/ 5 h 33"/>
                    <a:gd name="T22" fmla="*/ 0 w 27"/>
                    <a:gd name="T23" fmla="*/ 1 h 33"/>
                    <a:gd name="T24" fmla="*/ 1 w 27"/>
                    <a:gd name="T25" fmla="*/ 0 h 33"/>
                    <a:gd name="T26" fmla="*/ 1 w 27"/>
                    <a:gd name="T27" fmla="*/ 0 h 33"/>
                    <a:gd name="T28" fmla="*/ 26 w 27"/>
                    <a:gd name="T29" fmla="*/ 0 h 33"/>
                    <a:gd name="T30" fmla="*/ 26 w 27"/>
                    <a:gd name="T31" fmla="*/ 0 h 33"/>
                    <a:gd name="T32" fmla="*/ 27 w 27"/>
                    <a:gd name="T33" fmla="*/ 1 h 33"/>
                    <a:gd name="T34" fmla="*/ 27 w 27"/>
                    <a:gd name="T35" fmla="*/ 5 h 33"/>
                    <a:gd name="T36" fmla="*/ 26 w 27"/>
                    <a:gd name="T3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33">
                      <a:moveTo>
                        <a:pt x="26" y="6"/>
                      </a:moveTo>
                      <a:cubicBezTo>
                        <a:pt x="17" y="6"/>
                        <a:pt x="17" y="6"/>
                        <a:pt x="17" y="6"/>
                      </a:cubicBezTo>
                      <a:cubicBezTo>
                        <a:pt x="17" y="32"/>
                        <a:pt x="17" y="32"/>
                        <a:pt x="17" y="32"/>
                      </a:cubicBezTo>
                      <a:cubicBezTo>
                        <a:pt x="17" y="33"/>
                        <a:pt x="17" y="33"/>
                        <a:pt x="17" y="33"/>
                      </a:cubicBezTo>
                      <a:cubicBezTo>
                        <a:pt x="17" y="33"/>
                        <a:pt x="16" y="33"/>
                        <a:pt x="16" y="33"/>
                      </a:cubicBezTo>
                      <a:cubicBezTo>
                        <a:pt x="11" y="33"/>
                        <a:pt x="11" y="33"/>
                        <a:pt x="11" y="33"/>
                      </a:cubicBezTo>
                      <a:cubicBezTo>
                        <a:pt x="11" y="33"/>
                        <a:pt x="10" y="33"/>
                        <a:pt x="10" y="33"/>
                      </a:cubicBezTo>
                      <a:cubicBezTo>
                        <a:pt x="10" y="33"/>
                        <a:pt x="10" y="33"/>
                        <a:pt x="10" y="32"/>
                      </a:cubicBezTo>
                      <a:cubicBezTo>
                        <a:pt x="10" y="6"/>
                        <a:pt x="10" y="6"/>
                        <a:pt x="10" y="6"/>
                      </a:cubicBezTo>
                      <a:cubicBezTo>
                        <a:pt x="1" y="6"/>
                        <a:pt x="1" y="6"/>
                        <a:pt x="1" y="6"/>
                      </a:cubicBezTo>
                      <a:cubicBezTo>
                        <a:pt x="1" y="6"/>
                        <a:pt x="0" y="6"/>
                        <a:pt x="0" y="5"/>
                      </a:cubicBezTo>
                      <a:cubicBezTo>
                        <a:pt x="0" y="1"/>
                        <a:pt x="0" y="1"/>
                        <a:pt x="0" y="1"/>
                      </a:cubicBezTo>
                      <a:cubicBezTo>
                        <a:pt x="0" y="1"/>
                        <a:pt x="1" y="0"/>
                        <a:pt x="1" y="0"/>
                      </a:cubicBezTo>
                      <a:cubicBezTo>
                        <a:pt x="1" y="0"/>
                        <a:pt x="1" y="0"/>
                        <a:pt x="1" y="0"/>
                      </a:cubicBezTo>
                      <a:cubicBezTo>
                        <a:pt x="26" y="0"/>
                        <a:pt x="26" y="0"/>
                        <a:pt x="26" y="0"/>
                      </a:cubicBezTo>
                      <a:cubicBezTo>
                        <a:pt x="26" y="0"/>
                        <a:pt x="26" y="0"/>
                        <a:pt x="26" y="0"/>
                      </a:cubicBezTo>
                      <a:cubicBezTo>
                        <a:pt x="27" y="0"/>
                        <a:pt x="27" y="1"/>
                        <a:pt x="27" y="1"/>
                      </a:cubicBezTo>
                      <a:cubicBezTo>
                        <a:pt x="27" y="5"/>
                        <a:pt x="27" y="5"/>
                        <a:pt x="27" y="5"/>
                      </a:cubicBezTo>
                      <a:cubicBezTo>
                        <a:pt x="27" y="6"/>
                        <a:pt x="26" y="6"/>
                        <a:pt x="26" y="6"/>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150" name="Oval 49"/>
                <p:cNvSpPr>
                  <a:spLocks noChangeArrowheads="1"/>
                </p:cNvSpPr>
                <p:nvPr/>
              </p:nvSpPr>
              <p:spPr bwMode="auto">
                <a:xfrm>
                  <a:off x="5381035" y="3531060"/>
                  <a:ext cx="1243706" cy="1243057"/>
                </a:xfrm>
                <a:prstGeom prst="ellipse">
                  <a:avLst/>
                </a:prstGeom>
                <a:noFill/>
                <a:ln w="10" cap="flat">
                  <a:solidFill>
                    <a:srgbClr val="4C606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54" tIns="60977" rIns="121954" bIns="60977" numCol="1" anchor="t" anchorCtr="0" compatLnSpc="1">
                  <a:prstTxWarp prst="textNoShape">
                    <a:avLst/>
                  </a:prstTxWarp>
                </a:bodyPr>
                <a:lstStyle/>
                <a:p>
                  <a:endParaRPr lang="zh-CN" altLang="en-US"/>
                </a:p>
              </p:txBody>
            </p:sp>
            <p:sp>
              <p:nvSpPr>
                <p:cNvPr id="151" name="TextBox 68"/>
                <p:cNvSpPr txBox="1"/>
                <p:nvPr/>
              </p:nvSpPr>
              <p:spPr bwMode="auto">
                <a:xfrm>
                  <a:off x="5567115" y="3801242"/>
                  <a:ext cx="904589" cy="799117"/>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sz="2000" dirty="0"/>
                    <a:t>设计</a:t>
                  </a:r>
                  <a:endParaRPr lang="en-US" altLang="zh-CN" sz="2000" dirty="0"/>
                </a:p>
                <a:p>
                  <a:r>
                    <a:rPr lang="zh-CN" altLang="en-US" sz="2000" dirty="0"/>
                    <a:t>需求</a:t>
                  </a:r>
                </a:p>
              </p:txBody>
            </p:sp>
          </p:grpSp>
        </p:grpSp>
        <p:sp>
          <p:nvSpPr>
            <p:cNvPr id="113" name="TextBox 71"/>
            <p:cNvSpPr txBox="1"/>
            <p:nvPr/>
          </p:nvSpPr>
          <p:spPr bwMode="auto">
            <a:xfrm>
              <a:off x="2857683" y="2170006"/>
              <a:ext cx="2501601" cy="487963"/>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6</a:t>
              </a:r>
              <a:r>
                <a:rPr lang="zh-CN" altLang="en-US" sz="2000" dirty="0">
                  <a:solidFill>
                    <a:schemeClr val="bg1"/>
                  </a:solidFill>
                  <a:latin typeface="Times New Roman" panose="02020603050405020304" pitchFamily="18" charset="0"/>
                  <a:cs typeface="Times New Roman" panose="02020603050405020304" pitchFamily="18" charset="0"/>
                </a:rPr>
                <a:t>）易于使用</a:t>
              </a:r>
            </a:p>
          </p:txBody>
        </p:sp>
        <p:sp>
          <p:nvSpPr>
            <p:cNvPr id="114" name="TextBox 73"/>
            <p:cNvSpPr txBox="1"/>
            <p:nvPr/>
          </p:nvSpPr>
          <p:spPr bwMode="auto">
            <a:xfrm>
              <a:off x="1635591" y="4768136"/>
              <a:ext cx="1825515" cy="487963"/>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4</a:t>
              </a:r>
              <a:r>
                <a:rPr lang="zh-CN" altLang="en-US" sz="2000" dirty="0">
                  <a:solidFill>
                    <a:schemeClr val="bg1"/>
                  </a:solidFill>
                  <a:latin typeface="Times New Roman" panose="02020603050405020304" pitchFamily="18" charset="0"/>
                  <a:cs typeface="Times New Roman" panose="02020603050405020304" pitchFamily="18" charset="0"/>
                </a:rPr>
                <a:t>）快速</a:t>
              </a:r>
            </a:p>
          </p:txBody>
        </p:sp>
        <p:sp>
          <p:nvSpPr>
            <p:cNvPr id="115" name="TextBox 77"/>
            <p:cNvSpPr txBox="1"/>
            <p:nvPr/>
          </p:nvSpPr>
          <p:spPr bwMode="auto">
            <a:xfrm>
              <a:off x="1041045" y="3718017"/>
              <a:ext cx="1825514" cy="487963"/>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5</a:t>
              </a:r>
              <a:r>
                <a:rPr lang="zh-CN" altLang="en-US" sz="2000" dirty="0">
                  <a:solidFill>
                    <a:schemeClr val="bg1"/>
                  </a:solidFill>
                  <a:latin typeface="Times New Roman" panose="02020603050405020304" pitchFamily="18" charset="0"/>
                  <a:cs typeface="Times New Roman" panose="02020603050405020304" pitchFamily="18" charset="0"/>
                </a:rPr>
                <a:t>）廉价</a:t>
              </a:r>
            </a:p>
          </p:txBody>
        </p:sp>
        <p:sp>
          <p:nvSpPr>
            <p:cNvPr id="116" name="TextBox 79"/>
            <p:cNvSpPr txBox="1"/>
            <p:nvPr/>
          </p:nvSpPr>
          <p:spPr bwMode="auto">
            <a:xfrm>
              <a:off x="8188791" y="4401501"/>
              <a:ext cx="1825514" cy="487963"/>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2</a:t>
              </a:r>
              <a:r>
                <a:rPr lang="zh-CN" altLang="en-US" sz="2000" dirty="0">
                  <a:solidFill>
                    <a:schemeClr val="bg1"/>
                  </a:solidFill>
                  <a:latin typeface="Times New Roman" panose="02020603050405020304" pitchFamily="18" charset="0"/>
                  <a:cs typeface="Times New Roman" panose="02020603050405020304" pitchFamily="18" charset="0"/>
                </a:rPr>
                <a:t>）可靠</a:t>
              </a:r>
            </a:p>
          </p:txBody>
        </p:sp>
        <p:cxnSp>
          <p:nvCxnSpPr>
            <p:cNvPr id="117" name="直接连接符 116"/>
            <p:cNvCxnSpPr>
              <a:stCxn id="126" idx="4"/>
            </p:cNvCxnSpPr>
            <p:nvPr/>
          </p:nvCxnSpPr>
          <p:spPr>
            <a:xfrm>
              <a:off x="5814509" y="6107876"/>
              <a:ext cx="0" cy="262775"/>
            </a:xfrm>
            <a:prstGeom prst="line">
              <a:avLst/>
            </a:prstGeom>
            <a:ln w="19050">
              <a:solidFill>
                <a:srgbClr val="D6A300"/>
              </a:solidFill>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4521465" y="6292136"/>
              <a:ext cx="2415910"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TextBox 75"/>
            <p:cNvSpPr txBox="1"/>
            <p:nvPr/>
          </p:nvSpPr>
          <p:spPr bwMode="auto">
            <a:xfrm>
              <a:off x="4618770" y="6360004"/>
              <a:ext cx="2163557" cy="487963"/>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3</a:t>
              </a:r>
              <a:r>
                <a:rPr lang="zh-CN" altLang="en-US" sz="2000" dirty="0">
                  <a:solidFill>
                    <a:schemeClr val="bg1"/>
                  </a:solidFill>
                  <a:latin typeface="Times New Roman" panose="02020603050405020304" pitchFamily="18" charset="0"/>
                  <a:cs typeface="Times New Roman" panose="02020603050405020304" pitchFamily="18" charset="0"/>
                </a:rPr>
                <a:t>）可扩展</a:t>
              </a:r>
            </a:p>
          </p:txBody>
        </p:sp>
        <p:sp>
          <p:nvSpPr>
            <p:cNvPr id="120" name="矩形 119"/>
            <p:cNvSpPr/>
            <p:nvPr/>
          </p:nvSpPr>
          <p:spPr>
            <a:xfrm>
              <a:off x="8012780" y="1643936"/>
              <a:ext cx="1972595"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TextBox 69"/>
            <p:cNvSpPr txBox="1"/>
            <p:nvPr/>
          </p:nvSpPr>
          <p:spPr bwMode="auto">
            <a:xfrm>
              <a:off x="8127646" y="1722590"/>
              <a:ext cx="1825514" cy="487963"/>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1</a:t>
              </a:r>
              <a:r>
                <a:rPr lang="zh-CN" altLang="en-US" sz="2000" dirty="0">
                  <a:solidFill>
                    <a:schemeClr val="bg1"/>
                  </a:solidFill>
                  <a:latin typeface="Times New Roman" panose="02020603050405020304" pitchFamily="18" charset="0"/>
                  <a:cs typeface="Times New Roman" panose="02020603050405020304" pitchFamily="18" charset="0"/>
                </a:rPr>
                <a:t>）安全</a:t>
              </a:r>
            </a:p>
          </p:txBody>
        </p:sp>
      </p:grpSp>
    </p:spTree>
    <p:extLst>
      <p:ext uri="{BB962C8B-B14F-4D97-AF65-F5344CB8AC3E}">
        <p14:creationId xmlns:p14="http://schemas.microsoft.com/office/powerpoint/2010/main" val="1112710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631691"/>
            <a:ext cx="12198350" cy="55652"/>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3"/>
          <p:cNvSpPr txBox="1">
            <a:spLocks/>
          </p:cNvSpPr>
          <p:nvPr/>
        </p:nvSpPr>
        <p:spPr>
          <a:xfrm>
            <a:off x="6339615" y="1207306"/>
            <a:ext cx="5295900" cy="452284"/>
          </a:xfrm>
          <a:prstGeom prst="rect">
            <a:avLst/>
          </a:prstGeom>
          <a:solidFill>
            <a:srgbClr val="92D050"/>
          </a:solidFill>
        </p:spPr>
        <p:txBody>
          <a:bodyPr vert="horz" lIns="121917" tIns="60958" rIns="121917" bIns="60958" rtlCol="0">
            <a:normAutofit lnSpcReduction="10000"/>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altLang="zh-CN" dirty="0" err="1">
                <a:latin typeface="Times New Roman" panose="02020603050405020304" pitchFamily="18" charset="0"/>
                <a:cs typeface="Times New Roman" panose="02020603050405020304" pitchFamily="18" charset="0"/>
              </a:rPr>
              <a:t>SimpleDB</a:t>
            </a:r>
            <a:r>
              <a:rPr lang="zh-CN" altLang="en-US" dirty="0">
                <a:latin typeface="Times New Roman" panose="02020603050405020304" pitchFamily="18" charset="0"/>
                <a:cs typeface="Times New Roman" panose="02020603050405020304" pitchFamily="18" charset="0"/>
              </a:rPr>
              <a:t>具有如下特点</a:t>
            </a:r>
          </a:p>
        </p:txBody>
      </p:sp>
      <p:sp>
        <p:nvSpPr>
          <p:cNvPr id="53" name="内容占位符 2"/>
          <p:cNvSpPr txBox="1">
            <a:spLocks/>
          </p:cNvSpPr>
          <p:nvPr/>
        </p:nvSpPr>
        <p:spPr>
          <a:xfrm>
            <a:off x="529024" y="2307277"/>
            <a:ext cx="5295901" cy="3676075"/>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buNone/>
            </a:pPr>
            <a:r>
              <a:rPr lang="en-US" altLang="zh-CN" sz="1800" dirty="0">
                <a:solidFill>
                  <a:schemeClr val="tx1"/>
                </a:solidFill>
                <a:latin typeface="Times New Roman" panose="02020603050405020304" pitchFamily="18" charset="0"/>
                <a:cs typeface="Times New Roman" panose="02020603050405020304" pitchFamily="18" charset="0"/>
              </a:rPr>
              <a:t>Amazon </a:t>
            </a:r>
            <a:r>
              <a:rPr lang="en-US" altLang="zh-CN" sz="1800" dirty="0" err="1">
                <a:solidFill>
                  <a:schemeClr val="tx1"/>
                </a:solidFill>
                <a:latin typeface="Times New Roman" panose="02020603050405020304" pitchFamily="18" charset="0"/>
                <a:cs typeface="Times New Roman" panose="02020603050405020304" pitchFamily="18" charset="0"/>
              </a:rPr>
              <a:t>SimpleDB</a:t>
            </a:r>
            <a:r>
              <a:rPr lang="zh-CN" altLang="en-US" sz="1800" dirty="0">
                <a:solidFill>
                  <a:schemeClr val="tx1"/>
                </a:solidFill>
                <a:latin typeface="Times New Roman" panose="02020603050405020304" pitchFamily="18" charset="0"/>
                <a:cs typeface="Times New Roman" panose="02020603050405020304" pitchFamily="18" charset="0"/>
              </a:rPr>
              <a:t>是具有高可用性及灵活性的非关系型数据库服务，开发人员只需通过</a:t>
            </a:r>
            <a:r>
              <a:rPr lang="en-US" altLang="zh-CN" sz="1800" dirty="0">
                <a:solidFill>
                  <a:schemeClr val="tx1"/>
                </a:solidFill>
                <a:latin typeface="Times New Roman" panose="02020603050405020304" pitchFamily="18" charset="0"/>
                <a:cs typeface="Times New Roman" panose="02020603050405020304" pitchFamily="18" charset="0"/>
              </a:rPr>
              <a:t>Web Service</a:t>
            </a:r>
            <a:r>
              <a:rPr lang="zh-CN" altLang="en-US" sz="1800" dirty="0">
                <a:solidFill>
                  <a:schemeClr val="tx1"/>
                </a:solidFill>
                <a:latin typeface="Times New Roman" panose="02020603050405020304" pitchFamily="18" charset="0"/>
                <a:cs typeface="Times New Roman" panose="02020603050405020304" pitchFamily="18" charset="0"/>
              </a:rPr>
              <a:t>存储并查询数据项，其他的事情都由</a:t>
            </a:r>
            <a:r>
              <a:rPr lang="en-US" altLang="zh-CN" sz="1800" dirty="0" err="1">
                <a:solidFill>
                  <a:schemeClr val="tx1"/>
                </a:solidFill>
                <a:latin typeface="Times New Roman" panose="02020603050405020304" pitchFamily="18" charset="0"/>
                <a:cs typeface="Times New Roman" panose="02020603050405020304" pitchFamily="18" charset="0"/>
              </a:rPr>
              <a:t>SimpleDB</a:t>
            </a:r>
            <a:r>
              <a:rPr lang="zh-CN" altLang="en-US" sz="1800" dirty="0">
                <a:solidFill>
                  <a:schemeClr val="tx1"/>
                </a:solidFill>
                <a:latin typeface="Times New Roman" panose="02020603050405020304" pitchFamily="18" charset="0"/>
                <a:cs typeface="Times New Roman" panose="02020603050405020304" pitchFamily="18" charset="0"/>
              </a:rPr>
              <a:t>管理。</a:t>
            </a:r>
            <a:r>
              <a:rPr lang="en-US" altLang="zh-CN" sz="1800" dirty="0" err="1">
                <a:solidFill>
                  <a:schemeClr val="tx1"/>
                </a:solidFill>
                <a:latin typeface="Times New Roman" panose="02020603050405020304" pitchFamily="18" charset="0"/>
                <a:cs typeface="Times New Roman" panose="02020603050405020304" pitchFamily="18" charset="0"/>
              </a:rPr>
              <a:t>SimpleDB</a:t>
            </a:r>
            <a:r>
              <a:rPr lang="zh-CN" altLang="en-US" sz="1800" dirty="0">
                <a:solidFill>
                  <a:schemeClr val="tx1"/>
                </a:solidFill>
                <a:latin typeface="Times New Roman" panose="02020603050405020304" pitchFamily="18" charset="0"/>
                <a:cs typeface="Times New Roman" panose="02020603050405020304" pitchFamily="18" charset="0"/>
              </a:rPr>
              <a:t>自动将用户数据备份到多个物理分布的地点，以实现高可用性。用户可以随时更改数据模型，数据可以自动重建索引。</a:t>
            </a:r>
          </a:p>
          <a:p>
            <a:pPr marL="0" indent="457200">
              <a:buNone/>
            </a:pPr>
            <a:r>
              <a:rPr lang="en-US" altLang="zh-CN" sz="1800" dirty="0" err="1">
                <a:solidFill>
                  <a:schemeClr val="tx1"/>
                </a:solidFill>
                <a:latin typeface="Times New Roman" panose="02020603050405020304" pitchFamily="18" charset="0"/>
                <a:cs typeface="Times New Roman" panose="02020603050405020304" pitchFamily="18" charset="0"/>
              </a:rPr>
              <a:t>SimpleDB</a:t>
            </a:r>
            <a:r>
              <a:rPr lang="zh-CN" altLang="en-US" sz="1800" dirty="0">
                <a:solidFill>
                  <a:schemeClr val="tx1"/>
                </a:solidFill>
                <a:latin typeface="Times New Roman" panose="02020603050405020304" pitchFamily="18" charset="0"/>
                <a:cs typeface="Times New Roman" panose="02020603050405020304" pitchFamily="18" charset="0"/>
              </a:rPr>
              <a:t>采用的数据模型，使得存储、管理和查询结构化数据变得容易。用户将数据存储在域（</a:t>
            </a:r>
            <a:r>
              <a:rPr lang="en-US" altLang="zh-CN" sz="1800" dirty="0">
                <a:solidFill>
                  <a:schemeClr val="tx1"/>
                </a:solidFill>
                <a:latin typeface="Times New Roman" panose="02020603050405020304" pitchFamily="18" charset="0"/>
                <a:cs typeface="Times New Roman" panose="02020603050405020304" pitchFamily="18" charset="0"/>
              </a:rPr>
              <a:t>Domain</a:t>
            </a:r>
            <a:r>
              <a:rPr lang="zh-CN" altLang="en-US" sz="1800" dirty="0">
                <a:solidFill>
                  <a:schemeClr val="tx1"/>
                </a:solidFill>
                <a:latin typeface="Times New Roman" panose="02020603050405020304" pitchFamily="18" charset="0"/>
                <a:cs typeface="Times New Roman" panose="02020603050405020304" pitchFamily="18" charset="0"/>
              </a:rPr>
              <a:t>）中，并可对某一域中所有数据执行查询操作。域是项（</a:t>
            </a:r>
            <a:r>
              <a:rPr lang="en-US" altLang="zh-CN" sz="1800" dirty="0">
                <a:solidFill>
                  <a:schemeClr val="tx1"/>
                </a:solidFill>
                <a:latin typeface="Times New Roman" panose="02020603050405020304" pitchFamily="18" charset="0"/>
                <a:cs typeface="Times New Roman" panose="02020603050405020304" pitchFamily="18" charset="0"/>
              </a:rPr>
              <a:t>Item</a:t>
            </a:r>
            <a:r>
              <a:rPr lang="zh-CN" altLang="en-US" sz="1800" dirty="0">
                <a:solidFill>
                  <a:schemeClr val="tx1"/>
                </a:solidFill>
                <a:latin typeface="Times New Roman" panose="02020603050405020304" pitchFamily="18" charset="0"/>
                <a:cs typeface="Times New Roman" panose="02020603050405020304" pitchFamily="18" charset="0"/>
              </a:rPr>
              <a:t>）的集合，项是若干属性</a:t>
            </a:r>
            <a:r>
              <a:rPr lang="en-US" altLang="zh-CN" sz="1800" dirty="0">
                <a:solidFill>
                  <a:schemeClr val="tx1"/>
                </a:solidFill>
                <a:latin typeface="Times New Roman" panose="02020603050405020304" pitchFamily="18" charset="0"/>
                <a:cs typeface="Times New Roman" panose="02020603050405020304" pitchFamily="18" charset="0"/>
              </a:rPr>
              <a:t>——</a:t>
            </a:r>
            <a:r>
              <a:rPr lang="zh-CN" altLang="en-US" sz="1800" dirty="0">
                <a:solidFill>
                  <a:schemeClr val="tx1"/>
                </a:solidFill>
                <a:latin typeface="Times New Roman" panose="02020603050405020304" pitchFamily="18" charset="0"/>
                <a:cs typeface="Times New Roman" panose="02020603050405020304" pitchFamily="18" charset="0"/>
              </a:rPr>
              <a:t>值对的集合。</a:t>
            </a:r>
          </a:p>
        </p:txBody>
      </p:sp>
      <p:grpSp>
        <p:nvGrpSpPr>
          <p:cNvPr id="91" name="组合 90"/>
          <p:cNvGrpSpPr/>
          <p:nvPr/>
        </p:nvGrpSpPr>
        <p:grpSpPr>
          <a:xfrm>
            <a:off x="6327775" y="6513781"/>
            <a:ext cx="5334028" cy="45719"/>
            <a:chOff x="6327224" y="1896619"/>
            <a:chExt cx="2624395" cy="95"/>
          </a:xfrm>
        </p:grpSpPr>
        <p:cxnSp>
          <p:nvCxnSpPr>
            <p:cNvPr id="92" name="直接连接符 91"/>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327224" y="1896714"/>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6204697" y="1892557"/>
            <a:ext cx="5418978" cy="4585236"/>
            <a:chOff x="6395197" y="1758264"/>
            <a:chExt cx="5418978" cy="4708644"/>
          </a:xfrm>
        </p:grpSpPr>
        <p:grpSp>
          <p:nvGrpSpPr>
            <p:cNvPr id="94" name="组合 93"/>
            <p:cNvGrpSpPr/>
            <p:nvPr/>
          </p:nvGrpSpPr>
          <p:grpSpPr>
            <a:xfrm>
              <a:off x="6395197" y="1829594"/>
              <a:ext cx="579307" cy="626655"/>
              <a:chOff x="6242320" y="1105727"/>
              <a:chExt cx="579005" cy="626656"/>
            </a:xfrm>
          </p:grpSpPr>
          <p:sp>
            <p:nvSpPr>
              <p:cNvPr id="95" name="TextBox 6"/>
              <p:cNvSpPr txBox="1"/>
              <p:nvPr/>
            </p:nvSpPr>
            <p:spPr>
              <a:xfrm>
                <a:off x="6327224" y="1105727"/>
                <a:ext cx="448425" cy="492443"/>
              </a:xfrm>
              <a:prstGeom prst="rect">
                <a:avLst/>
              </a:prstGeom>
              <a:noFill/>
            </p:spPr>
            <p:txBody>
              <a:bodyPr vert="horz" wrap="square" lIns="0" tIns="0" rIns="0" bIns="0" rtlCol="0" anchor="ctr">
                <a:noAutofit/>
              </a:bodyPr>
              <a:lstStyle/>
              <a:p>
                <a:pPr algn="l"/>
                <a:r>
                  <a:rPr lang="en-US" altLang="zh-CN" sz="3200" dirty="0">
                    <a:solidFill>
                      <a:srgbClr val="FF9933"/>
                    </a:solidFill>
                    <a:latin typeface="Impact" pitchFamily="34" charset="0"/>
                    <a:ea typeface="微软雅黑" pitchFamily="34" charset="-122"/>
                  </a:rPr>
                  <a:t>01</a:t>
                </a:r>
                <a:endParaRPr lang="zh-CN" altLang="en-US" sz="3200" dirty="0">
                  <a:solidFill>
                    <a:srgbClr val="FF9933"/>
                  </a:solidFill>
                  <a:latin typeface="微软雅黑" pitchFamily="34" charset="-122"/>
                  <a:ea typeface="微软雅黑" pitchFamily="34" charset="-122"/>
                </a:endParaRPr>
              </a:p>
            </p:txBody>
          </p:sp>
          <p:sp>
            <p:nvSpPr>
              <p:cNvPr id="96" name="文本框 22"/>
              <p:cNvSpPr txBox="1"/>
              <p:nvPr/>
            </p:nvSpPr>
            <p:spPr>
              <a:xfrm>
                <a:off x="6242320" y="1516939"/>
                <a:ext cx="579005" cy="215444"/>
              </a:xfrm>
              <a:prstGeom prst="rect">
                <a:avLst/>
              </a:prstGeom>
              <a:noFill/>
            </p:spPr>
            <p:txBody>
              <a:bodyPr wrap="none" rtlCol="0">
                <a:no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97" name="组合 96"/>
            <p:cNvGrpSpPr/>
            <p:nvPr/>
          </p:nvGrpSpPr>
          <p:grpSpPr>
            <a:xfrm>
              <a:off x="6395197" y="2456249"/>
              <a:ext cx="579307" cy="631762"/>
              <a:chOff x="6242320" y="2373233"/>
              <a:chExt cx="579005" cy="631762"/>
            </a:xfrm>
          </p:grpSpPr>
          <p:sp>
            <p:nvSpPr>
              <p:cNvPr id="98" name="TextBox 6"/>
              <p:cNvSpPr txBox="1"/>
              <p:nvPr/>
            </p:nvSpPr>
            <p:spPr>
              <a:xfrm>
                <a:off x="6327224" y="2373233"/>
                <a:ext cx="448425" cy="492443"/>
              </a:xfrm>
              <a:prstGeom prst="rect">
                <a:avLst/>
              </a:prstGeom>
              <a:noFill/>
            </p:spPr>
            <p:txBody>
              <a:bodyPr vert="horz" wrap="square" lIns="0" tIns="0" rIns="0" bIns="0" rtlCol="0" anchor="ctr">
                <a:noAutofit/>
              </a:bodyPr>
              <a:lstStyle/>
              <a:p>
                <a:pPr algn="l"/>
                <a:r>
                  <a:rPr lang="en-US" altLang="zh-CN" sz="3200" dirty="0">
                    <a:solidFill>
                      <a:srgbClr val="01ACBE"/>
                    </a:solidFill>
                    <a:latin typeface="Impact" pitchFamily="34" charset="0"/>
                    <a:ea typeface="微软雅黑" pitchFamily="34" charset="-122"/>
                  </a:rPr>
                  <a:t>02</a:t>
                </a:r>
                <a:endParaRPr lang="zh-CN" altLang="en-US" sz="3200" dirty="0">
                  <a:solidFill>
                    <a:srgbClr val="01ACBE"/>
                  </a:solidFill>
                  <a:latin typeface="微软雅黑" pitchFamily="34" charset="-122"/>
                  <a:ea typeface="微软雅黑" pitchFamily="34" charset="-122"/>
                </a:endParaRPr>
              </a:p>
            </p:txBody>
          </p:sp>
          <p:sp>
            <p:nvSpPr>
              <p:cNvPr id="99" name="文本框 23"/>
              <p:cNvSpPr txBox="1"/>
              <p:nvPr/>
            </p:nvSpPr>
            <p:spPr>
              <a:xfrm>
                <a:off x="6242320" y="2789551"/>
                <a:ext cx="579005" cy="215444"/>
              </a:xfrm>
              <a:prstGeom prst="rect">
                <a:avLst/>
              </a:prstGeom>
              <a:noFill/>
            </p:spPr>
            <p:txBody>
              <a:bodyPr wrap="none" rtlCol="0">
                <a:no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100" name="组合 99"/>
            <p:cNvGrpSpPr/>
            <p:nvPr/>
          </p:nvGrpSpPr>
          <p:grpSpPr>
            <a:xfrm>
              <a:off x="6395197" y="3356523"/>
              <a:ext cx="579307" cy="620494"/>
              <a:chOff x="6242320" y="3640739"/>
              <a:chExt cx="579005" cy="620494"/>
            </a:xfrm>
          </p:grpSpPr>
          <p:sp>
            <p:nvSpPr>
              <p:cNvPr id="101" name="TextBox 6"/>
              <p:cNvSpPr txBox="1"/>
              <p:nvPr/>
            </p:nvSpPr>
            <p:spPr>
              <a:xfrm>
                <a:off x="6327224" y="3640739"/>
                <a:ext cx="448425" cy="492443"/>
              </a:xfrm>
              <a:prstGeom prst="rect">
                <a:avLst/>
              </a:prstGeom>
              <a:noFill/>
            </p:spPr>
            <p:txBody>
              <a:bodyPr vert="horz" wrap="square" lIns="0" tIns="0" rIns="0" bIns="0" rtlCol="0" anchor="ctr">
                <a:noAutofit/>
              </a:bodyPr>
              <a:lstStyle/>
              <a:p>
                <a:pPr algn="l"/>
                <a:r>
                  <a:rPr lang="en-US" altLang="zh-CN" sz="3200" dirty="0">
                    <a:solidFill>
                      <a:srgbClr val="C00000"/>
                    </a:solidFill>
                    <a:latin typeface="Impact" pitchFamily="34" charset="0"/>
                    <a:ea typeface="微软雅黑" pitchFamily="34" charset="-122"/>
                  </a:rPr>
                  <a:t>03</a:t>
                </a:r>
                <a:endParaRPr lang="zh-CN" altLang="en-US" sz="3200" dirty="0">
                  <a:solidFill>
                    <a:srgbClr val="C00000"/>
                  </a:solidFill>
                  <a:latin typeface="微软雅黑" pitchFamily="34" charset="-122"/>
                  <a:ea typeface="微软雅黑" pitchFamily="34" charset="-122"/>
                </a:endParaRPr>
              </a:p>
            </p:txBody>
          </p:sp>
          <p:sp>
            <p:nvSpPr>
              <p:cNvPr id="102" name="文本框 24"/>
              <p:cNvSpPr txBox="1"/>
              <p:nvPr/>
            </p:nvSpPr>
            <p:spPr>
              <a:xfrm>
                <a:off x="6242320" y="4045789"/>
                <a:ext cx="579005" cy="215444"/>
              </a:xfrm>
              <a:prstGeom prst="rect">
                <a:avLst/>
              </a:prstGeom>
              <a:noFill/>
            </p:spPr>
            <p:txBody>
              <a:bodyPr wrap="none" rtlCol="0">
                <a:no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103" name="组合 102"/>
            <p:cNvGrpSpPr/>
            <p:nvPr/>
          </p:nvGrpSpPr>
          <p:grpSpPr>
            <a:xfrm>
              <a:off x="6395197" y="4132649"/>
              <a:ext cx="579307" cy="609226"/>
              <a:chOff x="6250444" y="4908245"/>
              <a:chExt cx="579005" cy="609226"/>
            </a:xfrm>
          </p:grpSpPr>
          <p:sp>
            <p:nvSpPr>
              <p:cNvPr id="104" name="TextBox 6"/>
              <p:cNvSpPr txBox="1"/>
              <p:nvPr/>
            </p:nvSpPr>
            <p:spPr>
              <a:xfrm>
                <a:off x="6327224" y="4908245"/>
                <a:ext cx="448425" cy="492443"/>
              </a:xfrm>
              <a:prstGeom prst="rect">
                <a:avLst/>
              </a:prstGeom>
              <a:noFill/>
            </p:spPr>
            <p:txBody>
              <a:bodyPr vert="horz" wrap="square" lIns="0" tIns="0" rIns="0" bIns="0" rtlCol="0" anchor="ctr">
                <a:noAutofit/>
              </a:bodyPr>
              <a:lstStyle/>
              <a:p>
                <a:pPr algn="l"/>
                <a:r>
                  <a:rPr lang="en-US" altLang="zh-CN" sz="3200" dirty="0">
                    <a:solidFill>
                      <a:srgbClr val="960096"/>
                    </a:solidFill>
                    <a:latin typeface="Impact" pitchFamily="34" charset="0"/>
                    <a:ea typeface="微软雅黑" pitchFamily="34" charset="-122"/>
                  </a:rPr>
                  <a:t>04</a:t>
                </a:r>
                <a:endParaRPr lang="zh-CN" altLang="en-US" sz="3200" dirty="0">
                  <a:solidFill>
                    <a:srgbClr val="960096"/>
                  </a:solidFill>
                  <a:latin typeface="微软雅黑" pitchFamily="34" charset="-122"/>
                  <a:ea typeface="微软雅黑" pitchFamily="34" charset="-122"/>
                </a:endParaRPr>
              </a:p>
            </p:txBody>
          </p:sp>
          <p:sp>
            <p:nvSpPr>
              <p:cNvPr id="105" name="文本框 25"/>
              <p:cNvSpPr txBox="1"/>
              <p:nvPr/>
            </p:nvSpPr>
            <p:spPr>
              <a:xfrm>
                <a:off x="6250444" y="5302027"/>
                <a:ext cx="579005" cy="215444"/>
              </a:xfrm>
              <a:prstGeom prst="rect">
                <a:avLst/>
              </a:prstGeom>
              <a:noFill/>
            </p:spPr>
            <p:txBody>
              <a:bodyPr wrap="none" rtlCol="0">
                <a:no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106" name="组合 105"/>
            <p:cNvGrpSpPr/>
            <p:nvPr/>
          </p:nvGrpSpPr>
          <p:grpSpPr>
            <a:xfrm>
              <a:off x="6480147" y="2438549"/>
              <a:ext cx="5334028" cy="17700"/>
              <a:chOff x="6327224" y="1896619"/>
              <a:chExt cx="2624395" cy="933"/>
            </a:xfrm>
          </p:grpSpPr>
          <p:cxnSp>
            <p:nvCxnSpPr>
              <p:cNvPr id="107" name="直接连接符 10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9" name="文本框 44"/>
            <p:cNvSpPr txBox="1"/>
            <p:nvPr/>
          </p:nvSpPr>
          <p:spPr>
            <a:xfrm>
              <a:off x="7239691" y="1758264"/>
              <a:ext cx="4574484" cy="757130"/>
            </a:xfrm>
            <a:prstGeom prst="rect">
              <a:avLst/>
            </a:prstGeom>
            <a:noFill/>
          </p:spPr>
          <p:txBody>
            <a:bodyPr wrap="square" rtlCol="0">
              <a:no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省心：用户只需关注业务应用本身，而</a:t>
              </a:r>
              <a:r>
                <a:rPr lang="en-US" altLang="zh-CN" sz="18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SimpleDB</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会自动完成数据库管理工作</a:t>
              </a:r>
            </a:p>
          </p:txBody>
        </p:sp>
        <p:sp>
          <p:nvSpPr>
            <p:cNvPr id="110" name="文本框 45"/>
            <p:cNvSpPr txBox="1"/>
            <p:nvPr/>
          </p:nvSpPr>
          <p:spPr>
            <a:xfrm>
              <a:off x="7239691" y="2441735"/>
              <a:ext cx="4568880" cy="757130"/>
            </a:xfrm>
            <a:prstGeom prst="rect">
              <a:avLst/>
            </a:prstGeom>
            <a:noFill/>
          </p:spPr>
          <p:txBody>
            <a:bodyPr wrap="square" rtlCol="0">
              <a:no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高可用：</a:t>
              </a:r>
              <a:r>
                <a:rPr lang="en-US" altLang="zh-CN" sz="18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SimpleDB</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自动为每个数据项创建多个地理上分布的备份</a:t>
              </a:r>
            </a:p>
          </p:txBody>
        </p:sp>
        <p:sp>
          <p:nvSpPr>
            <p:cNvPr id="111" name="文本框 46"/>
            <p:cNvSpPr txBox="1"/>
            <p:nvPr/>
          </p:nvSpPr>
          <p:spPr>
            <a:xfrm>
              <a:off x="7239691" y="3218249"/>
              <a:ext cx="4574484" cy="757130"/>
            </a:xfrm>
            <a:prstGeom prst="rect">
              <a:avLst/>
            </a:prstGeom>
            <a:noFill/>
          </p:spPr>
          <p:txBody>
            <a:bodyPr wrap="square" rtlCol="0">
              <a:no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灵活：</a:t>
              </a:r>
              <a:r>
                <a:rPr lang="en-US" altLang="zh-CN" sz="18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SimpleDB</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的表可随时添加属性，并提供强一致性和最终一致性两种读模式</a:t>
              </a:r>
            </a:p>
          </p:txBody>
        </p:sp>
        <p:sp>
          <p:nvSpPr>
            <p:cNvPr id="112" name="文本框 47"/>
            <p:cNvSpPr txBox="1"/>
            <p:nvPr/>
          </p:nvSpPr>
          <p:spPr>
            <a:xfrm>
              <a:off x="7239691" y="4039394"/>
              <a:ext cx="4568880" cy="757130"/>
            </a:xfrm>
            <a:prstGeom prst="rect">
              <a:avLst/>
            </a:prstGeom>
            <a:noFill/>
          </p:spPr>
          <p:txBody>
            <a:bodyPr wrap="square" rtlCol="0">
              <a:no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易用：通过</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调用用户可以快速添加、获取并编辑数据</a:t>
              </a:r>
            </a:p>
          </p:txBody>
        </p:sp>
        <p:grpSp>
          <p:nvGrpSpPr>
            <p:cNvPr id="113" name="组合 112"/>
            <p:cNvGrpSpPr/>
            <p:nvPr/>
          </p:nvGrpSpPr>
          <p:grpSpPr>
            <a:xfrm>
              <a:off x="6480147" y="3156563"/>
              <a:ext cx="5334028" cy="17700"/>
              <a:chOff x="6327224" y="1896619"/>
              <a:chExt cx="2624395" cy="933"/>
            </a:xfrm>
          </p:grpSpPr>
          <p:cxnSp>
            <p:nvCxnSpPr>
              <p:cNvPr id="114" name="直接连接符 113"/>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6480147" y="4006715"/>
              <a:ext cx="5334028" cy="23053"/>
              <a:chOff x="6327224" y="1896619"/>
              <a:chExt cx="2624395" cy="170"/>
            </a:xfrm>
          </p:grpSpPr>
          <p:cxnSp>
            <p:nvCxnSpPr>
              <p:cNvPr id="117" name="直接连接符 11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6327224" y="1896789"/>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6480147" y="4796259"/>
              <a:ext cx="5328424" cy="10587"/>
              <a:chOff x="6327224" y="1896512"/>
              <a:chExt cx="2624395" cy="107"/>
            </a:xfrm>
          </p:grpSpPr>
          <p:cxnSp>
            <p:nvCxnSpPr>
              <p:cNvPr id="120" name="直接连接符 11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6327224" y="189651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6395197" y="4940233"/>
              <a:ext cx="579307" cy="609226"/>
              <a:chOff x="6250444" y="4908245"/>
              <a:chExt cx="579005" cy="609226"/>
            </a:xfrm>
          </p:grpSpPr>
          <p:sp>
            <p:nvSpPr>
              <p:cNvPr id="123" name="TextBox 6"/>
              <p:cNvSpPr txBox="1"/>
              <p:nvPr/>
            </p:nvSpPr>
            <p:spPr>
              <a:xfrm>
                <a:off x="6327224" y="4908245"/>
                <a:ext cx="448425" cy="492443"/>
              </a:xfrm>
              <a:prstGeom prst="rect">
                <a:avLst/>
              </a:prstGeom>
              <a:noFill/>
            </p:spPr>
            <p:txBody>
              <a:bodyPr vert="horz" wrap="square" lIns="0" tIns="0" rIns="0" bIns="0" rtlCol="0" anchor="ctr">
                <a:noAutofit/>
              </a:bodyPr>
              <a:lstStyle/>
              <a:p>
                <a:pPr algn="l"/>
                <a:r>
                  <a:rPr lang="en-US" altLang="zh-CN" sz="3200" dirty="0">
                    <a:solidFill>
                      <a:srgbClr val="00B050"/>
                    </a:solidFill>
                    <a:latin typeface="Impact" pitchFamily="34" charset="0"/>
                    <a:ea typeface="微软雅黑" pitchFamily="34" charset="-122"/>
                  </a:rPr>
                  <a:t>05</a:t>
                </a:r>
                <a:endParaRPr lang="zh-CN" altLang="en-US" sz="3200" dirty="0">
                  <a:solidFill>
                    <a:srgbClr val="00B050"/>
                  </a:solidFill>
                  <a:latin typeface="微软雅黑" pitchFamily="34" charset="-122"/>
                  <a:ea typeface="微软雅黑" pitchFamily="34" charset="-122"/>
                </a:endParaRPr>
              </a:p>
            </p:txBody>
          </p:sp>
          <p:sp>
            <p:nvSpPr>
              <p:cNvPr id="124" name="文本框 25"/>
              <p:cNvSpPr txBox="1"/>
              <p:nvPr/>
            </p:nvSpPr>
            <p:spPr>
              <a:xfrm>
                <a:off x="6250444" y="5302027"/>
                <a:ext cx="579005" cy="215444"/>
              </a:xfrm>
              <a:prstGeom prst="rect">
                <a:avLst/>
              </a:prstGeom>
              <a:noFill/>
            </p:spPr>
            <p:txBody>
              <a:bodyPr wrap="none" rtlCol="0">
                <a:no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125" name="文本框 47"/>
            <p:cNvSpPr txBox="1"/>
            <p:nvPr/>
          </p:nvSpPr>
          <p:spPr>
            <a:xfrm>
              <a:off x="7239691" y="4882464"/>
              <a:ext cx="4568880" cy="757130"/>
            </a:xfrm>
            <a:prstGeom prst="rect">
              <a:avLst/>
            </a:prstGeom>
            <a:noFill/>
          </p:spPr>
          <p:txBody>
            <a:bodyPr wrap="square" rtlCol="0">
              <a:no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与其他</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AWS</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集成：</a:t>
              </a:r>
              <a:r>
                <a:rPr lang="en-US" altLang="zh-CN" sz="18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SimpleDB</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可与</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EC2</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S3</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结合使用</a:t>
              </a:r>
            </a:p>
          </p:txBody>
        </p:sp>
        <p:grpSp>
          <p:nvGrpSpPr>
            <p:cNvPr id="126" name="组合 125"/>
            <p:cNvGrpSpPr/>
            <p:nvPr/>
          </p:nvGrpSpPr>
          <p:grpSpPr>
            <a:xfrm>
              <a:off x="6480147" y="5603250"/>
              <a:ext cx="5334028" cy="27369"/>
              <a:chOff x="6327224" y="1896619"/>
              <a:chExt cx="2624395" cy="135"/>
            </a:xfrm>
          </p:grpSpPr>
          <p:cxnSp>
            <p:nvCxnSpPr>
              <p:cNvPr id="127" name="直接连接符 12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6327224" y="1896754"/>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6395197" y="5767547"/>
              <a:ext cx="579307" cy="609226"/>
              <a:chOff x="6250444" y="4908245"/>
              <a:chExt cx="579005" cy="609226"/>
            </a:xfrm>
          </p:grpSpPr>
          <p:sp>
            <p:nvSpPr>
              <p:cNvPr id="130" name="TextBox 6"/>
              <p:cNvSpPr txBox="1"/>
              <p:nvPr/>
            </p:nvSpPr>
            <p:spPr>
              <a:xfrm>
                <a:off x="6327224" y="4908245"/>
                <a:ext cx="448425" cy="492443"/>
              </a:xfrm>
              <a:prstGeom prst="rect">
                <a:avLst/>
              </a:prstGeom>
              <a:noFill/>
            </p:spPr>
            <p:txBody>
              <a:bodyPr vert="horz" wrap="square" lIns="0" tIns="0" rIns="0" bIns="0" rtlCol="0" anchor="ctr">
                <a:noAutofit/>
              </a:bodyPr>
              <a:lstStyle/>
              <a:p>
                <a:pPr algn="l"/>
                <a:r>
                  <a:rPr lang="en-US" altLang="zh-CN" sz="3200" dirty="0">
                    <a:solidFill>
                      <a:schemeClr val="accent3">
                        <a:lumMod val="50000"/>
                      </a:schemeClr>
                    </a:solidFill>
                    <a:latin typeface="Impact" pitchFamily="34" charset="0"/>
                    <a:ea typeface="微软雅黑" pitchFamily="34" charset="-122"/>
                  </a:rPr>
                  <a:t>06</a:t>
                </a:r>
                <a:endParaRPr lang="zh-CN" altLang="en-US" sz="3200" dirty="0">
                  <a:solidFill>
                    <a:schemeClr val="accent3">
                      <a:lumMod val="50000"/>
                    </a:schemeClr>
                  </a:solidFill>
                  <a:latin typeface="微软雅黑" pitchFamily="34" charset="-122"/>
                  <a:ea typeface="微软雅黑" pitchFamily="34" charset="-122"/>
                </a:endParaRPr>
              </a:p>
            </p:txBody>
          </p:sp>
          <p:sp>
            <p:nvSpPr>
              <p:cNvPr id="131" name="文本框 25"/>
              <p:cNvSpPr txBox="1"/>
              <p:nvPr/>
            </p:nvSpPr>
            <p:spPr>
              <a:xfrm>
                <a:off x="6250444" y="5302027"/>
                <a:ext cx="579005" cy="215444"/>
              </a:xfrm>
              <a:prstGeom prst="rect">
                <a:avLst/>
              </a:prstGeom>
              <a:noFill/>
            </p:spPr>
            <p:txBody>
              <a:bodyPr wrap="none" rtlCol="0">
                <a:no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132" name="文本框 47"/>
            <p:cNvSpPr txBox="1"/>
            <p:nvPr/>
          </p:nvSpPr>
          <p:spPr>
            <a:xfrm>
              <a:off x="7239691" y="5709778"/>
              <a:ext cx="4568880" cy="757130"/>
            </a:xfrm>
            <a:prstGeom prst="rect">
              <a:avLst/>
            </a:prstGeom>
            <a:noFill/>
          </p:spPr>
          <p:txBody>
            <a:bodyPr wrap="square" rtlCol="0">
              <a:no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安全：可与</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AWS IAM</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结合提供用户或组级别的访问权限控制</a:t>
              </a:r>
            </a:p>
          </p:txBody>
        </p:sp>
      </p:grpSp>
      <p:sp>
        <p:nvSpPr>
          <p:cNvPr id="50" name="文本框 49"/>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51" name="文本框 50"/>
          <p:cNvSpPr txBox="1"/>
          <p:nvPr/>
        </p:nvSpPr>
        <p:spPr>
          <a:xfrm>
            <a:off x="631223" y="1594275"/>
            <a:ext cx="303640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Amazon </a:t>
            </a: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SimpleDB</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52" name="组合 51"/>
          <p:cNvGrpSpPr/>
          <p:nvPr/>
        </p:nvGrpSpPr>
        <p:grpSpPr>
          <a:xfrm>
            <a:off x="131974" y="26631"/>
            <a:ext cx="11520000" cy="989520"/>
            <a:chOff x="131974" y="-1"/>
            <a:chExt cx="11520000" cy="1016152"/>
          </a:xfrm>
        </p:grpSpPr>
        <p:pic>
          <p:nvPicPr>
            <p:cNvPr id="54"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55" name="矩形 54"/>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1411578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8" name="组合 5"/>
          <p:cNvGrpSpPr>
            <a:grpSpLocks/>
          </p:cNvGrpSpPr>
          <p:nvPr/>
        </p:nvGrpSpPr>
        <p:grpSpPr bwMode="auto">
          <a:xfrm rot="-5400000">
            <a:off x="361215" y="3712321"/>
            <a:ext cx="5363320" cy="167626"/>
            <a:chOff x="0" y="3259138"/>
            <a:chExt cx="9144000" cy="195262"/>
          </a:xfrm>
        </p:grpSpPr>
        <p:sp>
          <p:nvSpPr>
            <p:cNvPr id="76"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Rectangle 4"/>
            <p:cNvSpPr>
              <a:spLocks noChangeArrowheads="1"/>
            </p:cNvSpPr>
            <p:nvPr/>
          </p:nvSpPr>
          <p:spPr bwMode="gray">
            <a:xfrm>
              <a:off x="1" y="3312022"/>
              <a:ext cx="9144000" cy="142379"/>
            </a:xfrm>
            <a:prstGeom prst="rect">
              <a:avLst/>
            </a:prstGeom>
            <a:gradFill rotWithShape="1">
              <a:gsLst>
                <a:gs pos="0">
                  <a:srgbClr val="CFCFCF"/>
                </a:gs>
                <a:gs pos="100000">
                  <a:srgbClr val="5F5F5F"/>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3" name="组合 2"/>
          <p:cNvGrpSpPr/>
          <p:nvPr/>
        </p:nvGrpSpPr>
        <p:grpSpPr>
          <a:xfrm>
            <a:off x="2593164" y="991394"/>
            <a:ext cx="6326064" cy="861638"/>
            <a:chOff x="2593164" y="1657734"/>
            <a:chExt cx="6326064" cy="922552"/>
          </a:xfrm>
        </p:grpSpPr>
        <p:grpSp>
          <p:nvGrpSpPr>
            <p:cNvPr id="8197" name="组合 62"/>
            <p:cNvGrpSpPr>
              <a:grpSpLocks/>
            </p:cNvGrpSpPr>
            <p:nvPr/>
          </p:nvGrpSpPr>
          <p:grpSpPr bwMode="auto">
            <a:xfrm>
              <a:off x="2974252" y="1810168"/>
              <a:ext cx="5944976" cy="626254"/>
              <a:chOff x="1752601" y="2209800"/>
              <a:chExt cx="6934200" cy="625705"/>
            </a:xfrm>
          </p:grpSpPr>
          <p:sp>
            <p:nvSpPr>
              <p:cNvPr id="73"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4" name="Text Box 9"/>
              <p:cNvSpPr txBox="1">
                <a:spLocks noChangeArrowheads="1"/>
              </p:cNvSpPr>
              <p:nvPr/>
            </p:nvSpPr>
            <p:spPr bwMode="gray">
              <a:xfrm>
                <a:off x="2513808" y="2209800"/>
                <a:ext cx="5700713" cy="62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Amazon</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199" name="Group 65"/>
            <p:cNvGrpSpPr>
              <a:grpSpLocks/>
            </p:cNvGrpSpPr>
            <p:nvPr/>
          </p:nvGrpSpPr>
          <p:grpSpPr bwMode="auto">
            <a:xfrm>
              <a:off x="2593164" y="1657734"/>
              <a:ext cx="854273" cy="922552"/>
              <a:chOff x="2789" y="1625"/>
              <a:chExt cx="847" cy="915"/>
            </a:xfrm>
          </p:grpSpPr>
          <p:sp>
            <p:nvSpPr>
              <p:cNvPr id="79"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46" name="Group 71"/>
              <p:cNvGrpSpPr>
                <a:grpSpLocks/>
              </p:cNvGrpSpPr>
              <p:nvPr/>
            </p:nvGrpSpPr>
            <p:grpSpPr bwMode="auto">
              <a:xfrm>
                <a:off x="2899" y="1735"/>
                <a:ext cx="687" cy="688"/>
                <a:chOff x="4166" y="1706"/>
                <a:chExt cx="1252" cy="1252"/>
              </a:xfrm>
            </p:grpSpPr>
            <p:sp>
              <p:nvSpPr>
                <p:cNvPr id="8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2" name="矩形 61"/>
            <p:cNvSpPr/>
            <p:nvPr/>
          </p:nvSpPr>
          <p:spPr>
            <a:xfrm>
              <a:off x="2740836" y="184510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一</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4" name="组合 3"/>
          <p:cNvGrpSpPr/>
          <p:nvPr/>
        </p:nvGrpSpPr>
        <p:grpSpPr>
          <a:xfrm>
            <a:off x="2606936" y="1790336"/>
            <a:ext cx="6326064" cy="877458"/>
            <a:chOff x="2593164" y="2724781"/>
            <a:chExt cx="6326064" cy="922552"/>
          </a:xfrm>
        </p:grpSpPr>
        <p:grpSp>
          <p:nvGrpSpPr>
            <p:cNvPr id="8194" name="组合 63"/>
            <p:cNvGrpSpPr>
              <a:grpSpLocks/>
            </p:cNvGrpSpPr>
            <p:nvPr/>
          </p:nvGrpSpPr>
          <p:grpSpPr bwMode="auto">
            <a:xfrm>
              <a:off x="2974252" y="2877217"/>
              <a:ext cx="5944976" cy="614964"/>
              <a:chOff x="1752601" y="2209798"/>
              <a:chExt cx="6934200" cy="614424"/>
            </a:xfrm>
          </p:grpSpPr>
          <p:sp>
            <p:nvSpPr>
              <p:cNvPr id="6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60" name="Text Box 9"/>
              <p:cNvSpPr txBox="1">
                <a:spLocks noChangeArrowheads="1"/>
              </p:cNvSpPr>
              <p:nvPr/>
            </p:nvSpPr>
            <p:spPr bwMode="gray">
              <a:xfrm>
                <a:off x="2513808" y="2209798"/>
                <a:ext cx="5700713" cy="61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Google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0" name="Group 65"/>
            <p:cNvGrpSpPr>
              <a:grpSpLocks/>
            </p:cNvGrpSpPr>
            <p:nvPr/>
          </p:nvGrpSpPr>
          <p:grpSpPr bwMode="auto">
            <a:xfrm>
              <a:off x="2593164" y="2724781"/>
              <a:ext cx="854273" cy="922552"/>
              <a:chOff x="2789" y="1625"/>
              <a:chExt cx="847" cy="915"/>
            </a:xfrm>
          </p:grpSpPr>
          <p:sp>
            <p:nvSpPr>
              <p:cNvPr id="90"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36" name="Group 71"/>
              <p:cNvGrpSpPr>
                <a:grpSpLocks/>
              </p:cNvGrpSpPr>
              <p:nvPr/>
            </p:nvGrpSpPr>
            <p:grpSpPr bwMode="auto">
              <a:xfrm>
                <a:off x="2899" y="1735"/>
                <a:ext cx="687" cy="688"/>
                <a:chOff x="4166" y="1706"/>
                <a:chExt cx="1252" cy="1252"/>
              </a:xfrm>
            </p:grpSpPr>
            <p:sp>
              <p:nvSpPr>
                <p:cNvPr id="96"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7"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8"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9"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3" name="矩形 62"/>
            <p:cNvSpPr/>
            <p:nvPr/>
          </p:nvSpPr>
          <p:spPr>
            <a:xfrm>
              <a:off x="2740836" y="285816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二</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5" name="组合 4"/>
          <p:cNvGrpSpPr/>
          <p:nvPr/>
        </p:nvGrpSpPr>
        <p:grpSpPr>
          <a:xfrm>
            <a:off x="2601103" y="2591594"/>
            <a:ext cx="6318125" cy="876206"/>
            <a:chOff x="2593164" y="3791828"/>
            <a:chExt cx="6318125" cy="922552"/>
          </a:xfrm>
        </p:grpSpPr>
        <p:grpSp>
          <p:nvGrpSpPr>
            <p:cNvPr id="8195" name="组合 66"/>
            <p:cNvGrpSpPr>
              <a:grpSpLocks/>
            </p:cNvGrpSpPr>
            <p:nvPr/>
          </p:nvGrpSpPr>
          <p:grpSpPr bwMode="auto">
            <a:xfrm>
              <a:off x="2966313" y="3934734"/>
              <a:ext cx="5944976" cy="615841"/>
              <a:chOff x="1752601" y="2209798"/>
              <a:chExt cx="6934200" cy="615301"/>
            </a:xfrm>
          </p:grpSpPr>
          <p:sp>
            <p:nvSpPr>
              <p:cNvPr id="67"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8" name="Text Box 9"/>
              <p:cNvSpPr txBox="1">
                <a:spLocks noChangeArrowheads="1"/>
              </p:cNvSpPr>
              <p:nvPr/>
            </p:nvSpPr>
            <p:spPr bwMode="gray">
              <a:xfrm>
                <a:off x="2513807" y="2209798"/>
                <a:ext cx="5700713" cy="61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Salesforce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2" name="Group 65"/>
            <p:cNvGrpSpPr>
              <a:grpSpLocks/>
            </p:cNvGrpSpPr>
            <p:nvPr/>
          </p:nvGrpSpPr>
          <p:grpSpPr bwMode="auto">
            <a:xfrm>
              <a:off x="2593164" y="3791828"/>
              <a:ext cx="854273" cy="922552"/>
              <a:chOff x="2789" y="1625"/>
              <a:chExt cx="847" cy="915"/>
            </a:xfrm>
          </p:grpSpPr>
          <p:sp>
            <p:nvSpPr>
              <p:cNvPr id="11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6"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16" name="Group 71"/>
              <p:cNvGrpSpPr>
                <a:grpSpLocks/>
              </p:cNvGrpSpPr>
              <p:nvPr/>
            </p:nvGrpSpPr>
            <p:grpSpPr bwMode="auto">
              <a:xfrm>
                <a:off x="2899" y="1735"/>
                <a:ext cx="687" cy="688"/>
                <a:chOff x="4166" y="1706"/>
                <a:chExt cx="1252" cy="1252"/>
              </a:xfrm>
            </p:grpSpPr>
            <p:sp>
              <p:nvSpPr>
                <p:cNvPr id="11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6" name="矩形 65"/>
            <p:cNvSpPr/>
            <p:nvPr/>
          </p:nvSpPr>
          <p:spPr>
            <a:xfrm>
              <a:off x="2715430" y="3968082"/>
              <a:ext cx="597038" cy="585923"/>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三</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2" name="组合 1"/>
          <p:cNvGrpSpPr/>
          <p:nvPr/>
        </p:nvGrpSpPr>
        <p:grpSpPr>
          <a:xfrm>
            <a:off x="2593164" y="3429794"/>
            <a:ext cx="6326064" cy="873389"/>
            <a:chOff x="2593164" y="4858874"/>
            <a:chExt cx="6326064" cy="922552"/>
          </a:xfrm>
        </p:grpSpPr>
        <p:grpSp>
          <p:nvGrpSpPr>
            <p:cNvPr id="8196" name="组合 69"/>
            <p:cNvGrpSpPr>
              <a:grpSpLocks/>
            </p:cNvGrpSpPr>
            <p:nvPr/>
          </p:nvGrpSpPr>
          <p:grpSpPr bwMode="auto">
            <a:xfrm>
              <a:off x="2974252" y="5011310"/>
              <a:ext cx="5944976" cy="617828"/>
              <a:chOff x="1752601" y="2209798"/>
              <a:chExt cx="6934200" cy="617286"/>
            </a:xfrm>
          </p:grpSpPr>
          <p:sp>
            <p:nvSpPr>
              <p:cNvPr id="70"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6" name="Text Box 9"/>
              <p:cNvSpPr txBox="1">
                <a:spLocks noChangeArrowheads="1"/>
              </p:cNvSpPr>
              <p:nvPr/>
            </p:nvSpPr>
            <p:spPr bwMode="gray">
              <a:xfrm>
                <a:off x="2513808" y="2209798"/>
                <a:ext cx="5700713" cy="61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grpSp>
          <p:nvGrpSpPr>
            <p:cNvPr id="8201" name="Group 65"/>
            <p:cNvGrpSpPr>
              <a:grpSpLocks/>
            </p:cNvGrpSpPr>
            <p:nvPr/>
          </p:nvGrpSpPr>
          <p:grpSpPr bwMode="auto">
            <a:xfrm>
              <a:off x="2593164" y="4858874"/>
              <a:ext cx="854273" cy="922552"/>
              <a:chOff x="2789" y="1625"/>
              <a:chExt cx="847" cy="915"/>
            </a:xfrm>
          </p:grpSpPr>
          <p:sp>
            <p:nvSpPr>
              <p:cNvPr id="10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26" name="Group 71"/>
              <p:cNvGrpSpPr>
                <a:grpSpLocks/>
              </p:cNvGrpSpPr>
              <p:nvPr/>
            </p:nvGrpSpPr>
            <p:grpSpPr bwMode="auto">
              <a:xfrm>
                <a:off x="2899" y="1735"/>
                <a:ext cx="687" cy="688"/>
                <a:chOff x="4166" y="1706"/>
                <a:chExt cx="1252" cy="1252"/>
              </a:xfrm>
            </p:grpSpPr>
            <p:sp>
              <p:nvSpPr>
                <p:cNvPr id="10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9" name="矩形 68"/>
            <p:cNvSpPr/>
            <p:nvPr/>
          </p:nvSpPr>
          <p:spPr>
            <a:xfrm>
              <a:off x="2740836" y="5039891"/>
              <a:ext cx="597038" cy="585924"/>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四</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74" name="矩形 7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标题 1"/>
          <p:cNvSpPr>
            <a:spLocks/>
          </p:cNvSpPr>
          <p:nvPr/>
        </p:nvSpPr>
        <p:spPr bwMode="auto">
          <a:xfrm>
            <a:off x="5865536" y="312428"/>
            <a:ext cx="5786438" cy="533400"/>
          </a:xfrm>
          <a:prstGeom prst="rect">
            <a:avLst/>
          </a:prstGeom>
          <a:noFill/>
          <a:ln>
            <a:noFill/>
          </a:ln>
        </p:spPr>
        <p:txBody>
          <a:bodyPr anchor="b"/>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Tahoma" pitchFamily="34" charset="0"/>
                <a:ea typeface="黑体" pitchFamily="2" charset="-122"/>
                <a:cs typeface="+mn-cs"/>
              </a:rPr>
              <a:t>目录</a:t>
            </a:r>
          </a:p>
        </p:txBody>
      </p:sp>
      <p:grpSp>
        <p:nvGrpSpPr>
          <p:cNvPr id="84" name="组合 83"/>
          <p:cNvGrpSpPr/>
          <p:nvPr/>
        </p:nvGrpSpPr>
        <p:grpSpPr>
          <a:xfrm>
            <a:off x="2593164" y="4267994"/>
            <a:ext cx="6326064" cy="810873"/>
            <a:chOff x="2593164" y="4858874"/>
            <a:chExt cx="6326064" cy="922552"/>
          </a:xfrm>
        </p:grpSpPr>
        <p:grpSp>
          <p:nvGrpSpPr>
            <p:cNvPr id="89" name="组合 69"/>
            <p:cNvGrpSpPr>
              <a:grpSpLocks/>
            </p:cNvGrpSpPr>
            <p:nvPr/>
          </p:nvGrpSpPr>
          <p:grpSpPr bwMode="auto">
            <a:xfrm>
              <a:off x="2974252" y="5011310"/>
              <a:ext cx="5944976" cy="665461"/>
              <a:chOff x="1752601" y="2209798"/>
              <a:chExt cx="6934200" cy="664877"/>
            </a:xfrm>
          </p:grpSpPr>
          <p:sp>
            <p:nvSpPr>
              <p:cNvPr id="129"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0" name="Text Box 9"/>
              <p:cNvSpPr txBox="1">
                <a:spLocks noChangeArrowheads="1"/>
              </p:cNvSpPr>
              <p:nvPr/>
            </p:nvSpPr>
            <p:spPr bwMode="gray">
              <a:xfrm>
                <a:off x="2513808" y="2209798"/>
                <a:ext cx="5700713" cy="66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95" name="Group 65"/>
            <p:cNvGrpSpPr>
              <a:grpSpLocks/>
            </p:cNvGrpSpPr>
            <p:nvPr/>
          </p:nvGrpSpPr>
          <p:grpSpPr bwMode="auto">
            <a:xfrm>
              <a:off x="2593164" y="4858874"/>
              <a:ext cx="854273" cy="922552"/>
              <a:chOff x="2789" y="1625"/>
              <a:chExt cx="847" cy="915"/>
            </a:xfrm>
          </p:grpSpPr>
          <p:sp>
            <p:nvSpPr>
              <p:cNvPr id="10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24" name="Group 71"/>
              <p:cNvGrpSpPr>
                <a:grpSpLocks/>
              </p:cNvGrpSpPr>
              <p:nvPr/>
            </p:nvGrpSpPr>
            <p:grpSpPr bwMode="auto">
              <a:xfrm>
                <a:off x="2899" y="1735"/>
                <a:ext cx="687" cy="688"/>
                <a:chOff x="4166" y="1706"/>
                <a:chExt cx="1252" cy="1252"/>
              </a:xfrm>
            </p:grpSpPr>
            <p:sp>
              <p:nvSpPr>
                <p:cNvPr id="12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00" name="矩形 99"/>
            <p:cNvSpPr/>
            <p:nvPr/>
          </p:nvSpPr>
          <p:spPr>
            <a:xfrm>
              <a:off x="2740836" y="5039891"/>
              <a:ext cx="595035" cy="665461"/>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rPr>
                <a:t>五</a:t>
              </a:r>
            </a:p>
          </p:txBody>
        </p:sp>
      </p:grpSp>
      <p:grpSp>
        <p:nvGrpSpPr>
          <p:cNvPr id="131" name="组合 130"/>
          <p:cNvGrpSpPr/>
          <p:nvPr/>
        </p:nvGrpSpPr>
        <p:grpSpPr>
          <a:xfrm>
            <a:off x="2593164" y="5029994"/>
            <a:ext cx="6326064" cy="812891"/>
            <a:chOff x="2593164" y="4858874"/>
            <a:chExt cx="6326064" cy="922552"/>
          </a:xfrm>
        </p:grpSpPr>
        <p:grpSp>
          <p:nvGrpSpPr>
            <p:cNvPr id="132" name="组合 69"/>
            <p:cNvGrpSpPr>
              <a:grpSpLocks/>
            </p:cNvGrpSpPr>
            <p:nvPr/>
          </p:nvGrpSpPr>
          <p:grpSpPr bwMode="auto">
            <a:xfrm>
              <a:off x="2974252" y="5011309"/>
              <a:ext cx="5944976" cy="663808"/>
              <a:chOff x="1752601" y="2209798"/>
              <a:chExt cx="6934200" cy="663226"/>
            </a:xfrm>
          </p:grpSpPr>
          <p:sp>
            <p:nvSpPr>
              <p:cNvPr id="145"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6"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133" name="Group 65"/>
            <p:cNvGrpSpPr>
              <a:grpSpLocks/>
            </p:cNvGrpSpPr>
            <p:nvPr/>
          </p:nvGrpSpPr>
          <p:grpSpPr bwMode="auto">
            <a:xfrm>
              <a:off x="2593164" y="4858874"/>
              <a:ext cx="854273" cy="922552"/>
              <a:chOff x="2789" y="1625"/>
              <a:chExt cx="847" cy="915"/>
            </a:xfrm>
          </p:grpSpPr>
          <p:sp>
            <p:nvSpPr>
              <p:cNvPr id="135"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6"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8"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9"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40" name="Group 71"/>
              <p:cNvGrpSpPr>
                <a:grpSpLocks/>
              </p:cNvGrpSpPr>
              <p:nvPr/>
            </p:nvGrpSpPr>
            <p:grpSpPr bwMode="auto">
              <a:xfrm>
                <a:off x="2899" y="1735"/>
                <a:ext cx="687" cy="688"/>
                <a:chOff x="4166" y="1706"/>
                <a:chExt cx="1252" cy="1252"/>
              </a:xfrm>
            </p:grpSpPr>
            <p:sp>
              <p:nvSpPr>
                <p:cNvPr id="141"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2"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3"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4"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34" name="矩形 133"/>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六</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147" name="组合 146"/>
          <p:cNvGrpSpPr/>
          <p:nvPr/>
        </p:nvGrpSpPr>
        <p:grpSpPr>
          <a:xfrm>
            <a:off x="2581962" y="5798740"/>
            <a:ext cx="6326064" cy="812891"/>
            <a:chOff x="2593164" y="4858874"/>
            <a:chExt cx="6326064" cy="922552"/>
          </a:xfrm>
        </p:grpSpPr>
        <p:grpSp>
          <p:nvGrpSpPr>
            <p:cNvPr id="148" name="组合 69"/>
            <p:cNvGrpSpPr>
              <a:grpSpLocks/>
            </p:cNvGrpSpPr>
            <p:nvPr/>
          </p:nvGrpSpPr>
          <p:grpSpPr bwMode="auto">
            <a:xfrm>
              <a:off x="2974252" y="5011309"/>
              <a:ext cx="5944976" cy="663808"/>
              <a:chOff x="1752601" y="2209798"/>
              <a:chExt cx="6934200" cy="663226"/>
            </a:xfrm>
          </p:grpSpPr>
          <p:sp>
            <p:nvSpPr>
              <p:cNvPr id="161"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2"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其他云计算公司</a:t>
                </a:r>
              </a:p>
            </p:txBody>
          </p:sp>
        </p:grpSp>
        <p:grpSp>
          <p:nvGrpSpPr>
            <p:cNvPr id="149" name="Group 65"/>
            <p:cNvGrpSpPr>
              <a:grpSpLocks/>
            </p:cNvGrpSpPr>
            <p:nvPr/>
          </p:nvGrpSpPr>
          <p:grpSpPr bwMode="auto">
            <a:xfrm>
              <a:off x="2593164" y="4858874"/>
              <a:ext cx="854273" cy="922552"/>
              <a:chOff x="2789" y="1625"/>
              <a:chExt cx="847" cy="915"/>
            </a:xfrm>
          </p:grpSpPr>
          <p:sp>
            <p:nvSpPr>
              <p:cNvPr id="15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56" name="Group 71"/>
              <p:cNvGrpSpPr>
                <a:grpSpLocks/>
              </p:cNvGrpSpPr>
              <p:nvPr/>
            </p:nvGrpSpPr>
            <p:grpSpPr bwMode="auto">
              <a:xfrm>
                <a:off x="2899" y="1735"/>
                <a:ext cx="687" cy="688"/>
                <a:chOff x="4166" y="1706"/>
                <a:chExt cx="1252" cy="1252"/>
              </a:xfrm>
            </p:grpSpPr>
            <p:sp>
              <p:nvSpPr>
                <p:cNvPr id="15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50" name="矩形 149"/>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七</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8210"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1045857"/>
            <a:ext cx="8291844" cy="81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Rectangle 35"/>
          <p:cNvSpPr>
            <a:spLocks noChangeArrowheads="1"/>
          </p:cNvSpPr>
          <p:nvPr/>
        </p:nvSpPr>
        <p:spPr bwMode="blackWhite">
          <a:xfrm>
            <a:off x="1747640" y="2609192"/>
            <a:ext cx="8288668" cy="4129541"/>
          </a:xfrm>
          <a:prstGeom prst="rect">
            <a:avLst/>
          </a:prstGeom>
          <a:solidFill>
            <a:schemeClr val="bg1">
              <a:alpha val="74901"/>
            </a:scheme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369620954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455336" y="2522651"/>
            <a:ext cx="10820400" cy="2446337"/>
          </a:xfrm>
          <a:prstGeom prst="rect">
            <a:avLst/>
          </a:prstGeom>
          <a:solidFill>
            <a:schemeClr val="accent4"/>
          </a:solidFill>
        </p:spPr>
        <p:txBody>
          <a:bodyPr>
            <a:normAutofit lnSpcReduction="10000"/>
          </a:bodyPr>
          <a:lstStyle/>
          <a:p>
            <a:pPr marL="0" indent="457200">
              <a:buNone/>
            </a:pPr>
            <a:r>
              <a:rPr lang="en-US" altLang="zh-CN" dirty="0">
                <a:solidFill>
                  <a:schemeClr val="bg1"/>
                </a:solidFill>
                <a:latin typeface="Times New Roman" panose="02020603050405020304" pitchFamily="18" charset="0"/>
                <a:cs typeface="Times New Roman" panose="02020603050405020304" pitchFamily="18" charset="0"/>
              </a:rPr>
              <a:t>2008</a:t>
            </a:r>
            <a:r>
              <a:rPr lang="zh-CN" altLang="en-US" dirty="0">
                <a:solidFill>
                  <a:schemeClr val="bg1"/>
                </a:solidFill>
                <a:latin typeface="Times New Roman" panose="02020603050405020304" pitchFamily="18" charset="0"/>
                <a:cs typeface="Times New Roman" panose="02020603050405020304" pitchFamily="18" charset="0"/>
              </a:rPr>
              <a:t>年</a:t>
            </a:r>
            <a:r>
              <a:rPr lang="en-US" altLang="zh-CN" dirty="0">
                <a:solidFill>
                  <a:schemeClr val="bg1"/>
                </a:solidFill>
                <a:latin typeface="Times New Roman" panose="02020603050405020304" pitchFamily="18" charset="0"/>
                <a:cs typeface="Times New Roman" panose="02020603050405020304" pitchFamily="18" charset="0"/>
              </a:rPr>
              <a:t>Google</a:t>
            </a:r>
            <a:r>
              <a:rPr lang="zh-CN" altLang="en-US" dirty="0">
                <a:solidFill>
                  <a:schemeClr val="bg1"/>
                </a:solidFill>
                <a:latin typeface="Times New Roman" panose="02020603050405020304" pitchFamily="18" charset="0"/>
                <a:cs typeface="Times New Roman" panose="02020603050405020304" pitchFamily="18" charset="0"/>
              </a:rPr>
              <a:t>公司推出了</a:t>
            </a:r>
            <a:r>
              <a:rPr lang="en-US" altLang="zh-CN" dirty="0">
                <a:solidFill>
                  <a:schemeClr val="bg1"/>
                </a:solidFill>
                <a:latin typeface="Times New Roman" panose="02020603050405020304" pitchFamily="18" charset="0"/>
                <a:cs typeface="Times New Roman" panose="02020603050405020304" pitchFamily="18" charset="0"/>
              </a:rPr>
              <a:t>Google </a:t>
            </a:r>
            <a:r>
              <a:rPr lang="en-US" altLang="zh-CN" dirty="0" err="1">
                <a:solidFill>
                  <a:schemeClr val="bg1"/>
                </a:solidFill>
                <a:latin typeface="Times New Roman" panose="02020603050405020304" pitchFamily="18" charset="0"/>
                <a:cs typeface="Times New Roman" panose="02020603050405020304" pitchFamily="18" charset="0"/>
              </a:rPr>
              <a:t>AppEngine</a:t>
            </a:r>
            <a:r>
              <a:rPr lang="zh-CN" altLang="en-US" dirty="0">
                <a:solidFill>
                  <a:schemeClr val="bg1"/>
                </a:solidFill>
                <a:latin typeface="Times New Roman" panose="02020603050405020304" pitchFamily="18" charset="0"/>
                <a:cs typeface="Times New Roman" panose="02020603050405020304" pitchFamily="18" charset="0"/>
              </a:rPr>
              <a:t>（</a:t>
            </a:r>
            <a:r>
              <a:rPr lang="en-US" altLang="zh-CN" dirty="0">
                <a:solidFill>
                  <a:schemeClr val="bg1"/>
                </a:solidFill>
                <a:latin typeface="Times New Roman" panose="02020603050405020304" pitchFamily="18" charset="0"/>
                <a:cs typeface="Times New Roman" panose="02020603050405020304" pitchFamily="18" charset="0"/>
              </a:rPr>
              <a:t>GAE</a:t>
            </a:r>
            <a:r>
              <a:rPr lang="zh-CN" altLang="en-US" dirty="0">
                <a:solidFill>
                  <a:schemeClr val="bg1"/>
                </a:solidFill>
                <a:latin typeface="Times New Roman" panose="02020603050405020304" pitchFamily="18" charset="0"/>
                <a:cs typeface="Times New Roman" panose="02020603050405020304" pitchFamily="18" charset="0"/>
              </a:rPr>
              <a:t>）</a:t>
            </a:r>
            <a:r>
              <a:rPr lang="en-US" altLang="zh-CN" dirty="0">
                <a:solidFill>
                  <a:schemeClr val="bg1"/>
                </a:solidFill>
                <a:latin typeface="Times New Roman" panose="02020603050405020304" pitchFamily="18" charset="0"/>
                <a:cs typeface="Times New Roman" panose="02020603050405020304" pitchFamily="18" charset="0"/>
              </a:rPr>
              <a:t>Web</a:t>
            </a:r>
            <a:r>
              <a:rPr lang="zh-CN" altLang="en-US" dirty="0">
                <a:solidFill>
                  <a:schemeClr val="bg1"/>
                </a:solidFill>
                <a:latin typeface="Times New Roman" panose="02020603050405020304" pitchFamily="18" charset="0"/>
                <a:cs typeface="Times New Roman" panose="02020603050405020304" pitchFamily="18" charset="0"/>
              </a:rPr>
              <a:t>运行平台，使用户的业务系统能够运行在</a:t>
            </a:r>
            <a:r>
              <a:rPr lang="en-US" altLang="zh-CN" dirty="0">
                <a:solidFill>
                  <a:schemeClr val="bg1"/>
                </a:solidFill>
                <a:latin typeface="Times New Roman" panose="02020603050405020304" pitchFamily="18" charset="0"/>
                <a:cs typeface="Times New Roman" panose="02020603050405020304" pitchFamily="18" charset="0"/>
              </a:rPr>
              <a:t>Google</a:t>
            </a:r>
            <a:r>
              <a:rPr lang="zh-CN" altLang="en-US" dirty="0">
                <a:solidFill>
                  <a:schemeClr val="bg1"/>
                </a:solidFill>
                <a:latin typeface="Times New Roman" panose="02020603050405020304" pitchFamily="18" charset="0"/>
                <a:cs typeface="Times New Roman" panose="02020603050405020304" pitchFamily="18" charset="0"/>
              </a:rPr>
              <a:t>分布式基础设施上。</a:t>
            </a:r>
            <a:r>
              <a:rPr lang="en-US" altLang="zh-CN" dirty="0">
                <a:solidFill>
                  <a:schemeClr val="bg1"/>
                </a:solidFill>
                <a:latin typeface="Times New Roman" panose="02020603050405020304" pitchFamily="18" charset="0"/>
                <a:cs typeface="Times New Roman" panose="02020603050405020304" pitchFamily="18" charset="0"/>
              </a:rPr>
              <a:t>GAE</a:t>
            </a:r>
            <a:r>
              <a:rPr lang="zh-CN" altLang="en-US" dirty="0">
                <a:solidFill>
                  <a:schemeClr val="bg1"/>
                </a:solidFill>
                <a:latin typeface="Times New Roman" panose="02020603050405020304" pitchFamily="18" charset="0"/>
                <a:cs typeface="Times New Roman" panose="02020603050405020304" pitchFamily="18" charset="0"/>
              </a:rPr>
              <a:t>平台具有易用性、可伸缩性、低成本的特点。另外，</a:t>
            </a:r>
            <a:r>
              <a:rPr lang="en-US" altLang="zh-CN" dirty="0">
                <a:solidFill>
                  <a:schemeClr val="bg1"/>
                </a:solidFill>
                <a:latin typeface="Times New Roman" panose="02020603050405020304" pitchFamily="18" charset="0"/>
                <a:cs typeface="Times New Roman" panose="02020603050405020304" pitchFamily="18" charset="0"/>
              </a:rPr>
              <a:t>Google</a:t>
            </a:r>
            <a:r>
              <a:rPr lang="zh-CN" altLang="en-US" dirty="0">
                <a:solidFill>
                  <a:schemeClr val="bg1"/>
                </a:solidFill>
                <a:latin typeface="Times New Roman" panose="02020603050405020304" pitchFamily="18" charset="0"/>
                <a:cs typeface="Times New Roman" panose="02020603050405020304" pitchFamily="18" charset="0"/>
              </a:rPr>
              <a:t>公司还提供了丰富的云端应用，如</a:t>
            </a:r>
            <a:r>
              <a:rPr lang="en-US" altLang="zh-CN" dirty="0">
                <a:solidFill>
                  <a:schemeClr val="bg1"/>
                </a:solidFill>
                <a:latin typeface="Times New Roman" panose="02020603050405020304" pitchFamily="18" charset="0"/>
                <a:cs typeface="Times New Roman" panose="02020603050405020304" pitchFamily="18" charset="0"/>
              </a:rPr>
              <a:t>Gmail</a:t>
            </a:r>
            <a:r>
              <a:rPr lang="zh-CN" altLang="en-US" dirty="0">
                <a:solidFill>
                  <a:schemeClr val="bg1"/>
                </a:solidFill>
                <a:latin typeface="Times New Roman" panose="02020603050405020304" pitchFamily="18" charset="0"/>
                <a:cs typeface="Times New Roman" panose="02020603050405020304" pitchFamily="18" charset="0"/>
              </a:rPr>
              <a:t>、</a:t>
            </a:r>
            <a:r>
              <a:rPr lang="en-US" altLang="zh-CN" dirty="0">
                <a:solidFill>
                  <a:schemeClr val="bg1"/>
                </a:solidFill>
                <a:latin typeface="Times New Roman" panose="02020603050405020304" pitchFamily="18" charset="0"/>
                <a:cs typeface="Times New Roman" panose="02020603050405020304" pitchFamily="18" charset="0"/>
              </a:rPr>
              <a:t>Google Docs</a:t>
            </a:r>
            <a:r>
              <a:rPr lang="zh-CN" altLang="en-US" dirty="0">
                <a:solidFill>
                  <a:schemeClr val="bg1"/>
                </a:solidFill>
                <a:latin typeface="Times New Roman" panose="02020603050405020304" pitchFamily="18" charset="0"/>
                <a:cs typeface="Times New Roman" panose="02020603050405020304" pitchFamily="18" charset="0"/>
              </a:rPr>
              <a:t>等。</a:t>
            </a:r>
            <a:r>
              <a:rPr lang="en-US" altLang="zh-CN" dirty="0">
                <a:solidFill>
                  <a:schemeClr val="bg1"/>
                </a:solidFill>
                <a:latin typeface="Times New Roman" panose="02020603050405020304" pitchFamily="18" charset="0"/>
                <a:cs typeface="Times New Roman" panose="02020603050405020304" pitchFamily="18" charset="0"/>
              </a:rPr>
              <a:t>Gmail</a:t>
            </a:r>
            <a:r>
              <a:rPr lang="zh-CN" altLang="en-US" dirty="0">
                <a:solidFill>
                  <a:schemeClr val="bg1"/>
                </a:solidFill>
                <a:latin typeface="Times New Roman" panose="02020603050405020304" pitchFamily="18" charset="0"/>
                <a:cs typeface="Times New Roman" panose="02020603050405020304" pitchFamily="18" charset="0"/>
              </a:rPr>
              <a:t>是一个电子邮箱的</a:t>
            </a:r>
            <a:r>
              <a:rPr lang="en-US" altLang="zh-CN" dirty="0">
                <a:solidFill>
                  <a:schemeClr val="bg1"/>
                </a:solidFill>
                <a:latin typeface="Times New Roman" panose="02020603050405020304" pitchFamily="18" charset="0"/>
                <a:cs typeface="Times New Roman" panose="02020603050405020304" pitchFamily="18" charset="0"/>
              </a:rPr>
              <a:t>SaaS</a:t>
            </a:r>
            <a:r>
              <a:rPr lang="zh-CN" altLang="en-US" dirty="0">
                <a:solidFill>
                  <a:schemeClr val="bg1"/>
                </a:solidFill>
                <a:latin typeface="Times New Roman" panose="02020603050405020304" pitchFamily="18" charset="0"/>
                <a:cs typeface="Times New Roman" panose="02020603050405020304" pitchFamily="18" charset="0"/>
              </a:rPr>
              <a:t>平台，</a:t>
            </a:r>
            <a:r>
              <a:rPr lang="en-US" altLang="zh-CN" dirty="0">
                <a:solidFill>
                  <a:schemeClr val="bg1"/>
                </a:solidFill>
                <a:latin typeface="Times New Roman" panose="02020603050405020304" pitchFamily="18" charset="0"/>
                <a:cs typeface="Times New Roman" panose="02020603050405020304" pitchFamily="18" charset="0"/>
              </a:rPr>
              <a:t>Google Docs</a:t>
            </a:r>
            <a:r>
              <a:rPr lang="zh-CN" altLang="en-US" dirty="0">
                <a:solidFill>
                  <a:schemeClr val="bg1"/>
                </a:solidFill>
                <a:latin typeface="Times New Roman" panose="02020603050405020304" pitchFamily="18" charset="0"/>
                <a:cs typeface="Times New Roman" panose="02020603050405020304" pitchFamily="18" charset="0"/>
              </a:rPr>
              <a:t>是一个界面类似于微软</a:t>
            </a:r>
            <a:r>
              <a:rPr lang="en-US" altLang="zh-CN" dirty="0">
                <a:solidFill>
                  <a:schemeClr val="bg1"/>
                </a:solidFill>
                <a:latin typeface="Times New Roman" panose="02020603050405020304" pitchFamily="18" charset="0"/>
                <a:cs typeface="Times New Roman" panose="02020603050405020304" pitchFamily="18" charset="0"/>
              </a:rPr>
              <a:t>Office</a:t>
            </a:r>
            <a:r>
              <a:rPr lang="zh-CN" altLang="en-US" dirty="0">
                <a:solidFill>
                  <a:schemeClr val="bg1"/>
                </a:solidFill>
                <a:latin typeface="Times New Roman" panose="02020603050405020304" pitchFamily="18" charset="0"/>
                <a:cs typeface="Times New Roman" panose="02020603050405020304" pitchFamily="18" charset="0"/>
              </a:rPr>
              <a:t>产品的</a:t>
            </a:r>
            <a:r>
              <a:rPr lang="en-US" altLang="zh-CN" dirty="0">
                <a:solidFill>
                  <a:schemeClr val="bg1"/>
                </a:solidFill>
                <a:latin typeface="Times New Roman" panose="02020603050405020304" pitchFamily="18" charset="0"/>
                <a:cs typeface="Times New Roman" panose="02020603050405020304" pitchFamily="18" charset="0"/>
              </a:rPr>
              <a:t>SaaS</a:t>
            </a:r>
            <a:r>
              <a:rPr lang="zh-CN" altLang="en-US" dirty="0">
                <a:solidFill>
                  <a:schemeClr val="bg1"/>
                </a:solidFill>
                <a:latin typeface="Times New Roman" panose="02020603050405020304" pitchFamily="18" charset="0"/>
                <a:cs typeface="Times New Roman" panose="02020603050405020304" pitchFamily="18" charset="0"/>
              </a:rPr>
              <a:t>平台。</a:t>
            </a:r>
            <a:endParaRPr lang="en-US" altLang="zh-CN" dirty="0">
              <a:solidFill>
                <a:schemeClr val="bg1"/>
              </a:solidFill>
              <a:latin typeface="Times New Roman" panose="02020603050405020304" pitchFamily="18" charset="0"/>
              <a:cs typeface="Times New Roman" panose="02020603050405020304" pitchFamily="18" charset="0"/>
            </a:endParaRPr>
          </a:p>
          <a:p>
            <a:pPr marL="0" indent="457200">
              <a:buNone/>
            </a:pPr>
            <a:r>
              <a:rPr lang="zh-CN" altLang="en-US" dirty="0">
                <a:solidFill>
                  <a:schemeClr val="bg1"/>
                </a:solidFill>
                <a:latin typeface="Times New Roman" panose="02020603050405020304" pitchFamily="18" charset="0"/>
                <a:cs typeface="Times New Roman" panose="02020603050405020304" pitchFamily="18" charset="0"/>
              </a:rPr>
              <a:t>本节将介绍</a:t>
            </a:r>
            <a:r>
              <a:rPr lang="en-US" altLang="zh-CN" dirty="0">
                <a:solidFill>
                  <a:schemeClr val="bg1"/>
                </a:solidFill>
                <a:latin typeface="Times New Roman" panose="02020603050405020304" pitchFamily="18" charset="0"/>
                <a:cs typeface="Times New Roman" panose="02020603050405020304" pitchFamily="18" charset="0"/>
              </a:rPr>
              <a:t>GAE</a:t>
            </a:r>
            <a:r>
              <a:rPr lang="zh-CN" altLang="en-US" dirty="0">
                <a:solidFill>
                  <a:schemeClr val="bg1"/>
                </a:solidFill>
                <a:latin typeface="Times New Roman" panose="02020603050405020304" pitchFamily="18" charset="0"/>
                <a:cs typeface="Times New Roman" panose="02020603050405020304" pitchFamily="18" charset="0"/>
              </a:rPr>
              <a:t>平台的系统架构、分布式存储服务、应用程序运行时环境、应用开发套件、</a:t>
            </a:r>
            <a:r>
              <a:rPr lang="en-US" altLang="zh-CN" dirty="0">
                <a:solidFill>
                  <a:schemeClr val="bg1"/>
                </a:solidFill>
                <a:latin typeface="Times New Roman" panose="02020603050405020304" pitchFamily="18" charset="0"/>
                <a:cs typeface="Times New Roman" panose="02020603050405020304" pitchFamily="18" charset="0"/>
              </a:rPr>
              <a:t>Gmail</a:t>
            </a:r>
            <a:r>
              <a:rPr lang="zh-CN" altLang="en-US" dirty="0">
                <a:solidFill>
                  <a:schemeClr val="bg1"/>
                </a:solidFill>
                <a:latin typeface="Times New Roman" panose="02020603050405020304" pitchFamily="18" charset="0"/>
                <a:cs typeface="Times New Roman" panose="02020603050405020304" pitchFamily="18" charset="0"/>
              </a:rPr>
              <a:t>和</a:t>
            </a:r>
            <a:r>
              <a:rPr lang="en-US" altLang="zh-CN" dirty="0">
                <a:solidFill>
                  <a:schemeClr val="bg1"/>
                </a:solidFill>
                <a:latin typeface="Times New Roman" panose="02020603050405020304" pitchFamily="18" charset="0"/>
                <a:cs typeface="Times New Roman" panose="02020603050405020304" pitchFamily="18" charset="0"/>
              </a:rPr>
              <a:t>Google Docs</a:t>
            </a:r>
            <a:r>
              <a:rPr lang="zh-CN" altLang="en-US" dirty="0">
                <a:solidFill>
                  <a:schemeClr val="bg1"/>
                </a:solidFill>
                <a:latin typeface="Times New Roman" panose="02020603050405020304" pitchFamily="18" charset="0"/>
                <a:cs typeface="Times New Roman" panose="02020603050405020304" pitchFamily="18" charset="0"/>
              </a:rPr>
              <a:t>服务。</a:t>
            </a:r>
          </a:p>
          <a:p>
            <a:pPr marL="0" indent="0">
              <a:buNone/>
            </a:pPr>
            <a:endParaRPr lang="zh-CN" altLang="en-US" dirty="0">
              <a:solidFill>
                <a:schemeClr val="bg1"/>
              </a:solidFill>
            </a:endParaRPr>
          </a:p>
        </p:txBody>
      </p:sp>
      <p:cxnSp>
        <p:nvCxnSpPr>
          <p:cNvPr id="6" name="直接连接符 5"/>
          <p:cNvCxnSpPr/>
          <p:nvPr/>
        </p:nvCxnSpPr>
        <p:spPr>
          <a:xfrm>
            <a:off x="460375" y="2286794"/>
            <a:ext cx="112776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84175" y="5334794"/>
            <a:ext cx="11277600" cy="0"/>
          </a:xfrm>
          <a:prstGeom prst="line">
            <a:avLst/>
          </a:prstGeom>
          <a:ln w="57150">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1280775" y="5563394"/>
            <a:ext cx="228600" cy="12961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747375" y="5563394"/>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213975" y="5563394"/>
            <a:ext cx="228600" cy="1296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680575" y="5563394"/>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223375" y="5563394"/>
            <a:ext cx="228600" cy="12961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766175" y="5576888"/>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308975" y="5563394"/>
            <a:ext cx="228600" cy="12961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15794"/>
            <a:ext cx="12198350" cy="11437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06712" y="1114474"/>
            <a:ext cx="3493264"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16" name="组合 15"/>
          <p:cNvGrpSpPr/>
          <p:nvPr/>
        </p:nvGrpSpPr>
        <p:grpSpPr>
          <a:xfrm>
            <a:off x="131974" y="-1"/>
            <a:ext cx="11520000" cy="1016152"/>
            <a:chOff x="131974" y="-1"/>
            <a:chExt cx="11520000" cy="1016152"/>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24" name="矩形 2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Google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Tree>
    <p:extLst>
      <p:ext uri="{BB962C8B-B14F-4D97-AF65-F5344CB8AC3E}">
        <p14:creationId xmlns:p14="http://schemas.microsoft.com/office/powerpoint/2010/main" val="15379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221318"/>
            <a:ext cx="4879975" cy="4638269"/>
          </a:xfrm>
          <a:prstGeom prst="rect">
            <a:avLst/>
          </a:prstGeom>
          <a:solidFill>
            <a:schemeClr val="tx2">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4294967295"/>
          </p:nvPr>
        </p:nvSpPr>
        <p:spPr>
          <a:xfrm>
            <a:off x="0" y="2221318"/>
            <a:ext cx="4879975" cy="4611687"/>
          </a:xfrm>
          <a:prstGeom prst="rect">
            <a:avLst/>
          </a:prstGeom>
        </p:spPr>
        <p:txBody>
          <a:bodyPr>
            <a:noAutofit/>
          </a:bodyPr>
          <a:lstStyle/>
          <a:p>
            <a:pPr marL="0" indent="457200">
              <a:buNone/>
            </a:pP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GAE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采用云计算技术，使用多个服务器和数据中心来虚拟化应用程序。因此</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GAE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可以看作是托管网络应用程序的平台。</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GAE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给用户提供了主机、数据库、互联网接入带宽等资源，用户不必自己购买设备，只需使用</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GAE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提供的资源就可以开发自己的应用程序或网站，并且可以方便地托管给</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GAE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0" indent="457200">
              <a:buNone/>
            </a:pP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同时，</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GAE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提供了一个开发简单、部署方便、伸缩快捷的</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Web</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应用运行和管理平台。</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GAE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的服务涵盖了</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Web</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应用整个生命周期的管理，包括开发、测试、部署、运行、版本管理、监控及卸载。</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GAE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的系统结构见右图。</a:t>
            </a:r>
          </a:p>
        </p:txBody>
      </p:sp>
      <p:pic>
        <p:nvPicPr>
          <p:cNvPr id="17410" name="Picture 2" descr="8"/>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5375" y="4287663"/>
            <a:ext cx="5791200" cy="226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内容占位符 2"/>
          <p:cNvSpPr txBox="1">
            <a:spLocks/>
          </p:cNvSpPr>
          <p:nvPr/>
        </p:nvSpPr>
        <p:spPr>
          <a:xfrm>
            <a:off x="6099175" y="991394"/>
            <a:ext cx="5867400" cy="4613213"/>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sz="1800" dirty="0">
                <a:latin typeface="Times New Roman" panose="02020603050405020304" pitchFamily="18" charset="0"/>
                <a:cs typeface="Times New Roman" panose="02020603050405020304" pitchFamily="18" charset="0"/>
              </a:rPr>
              <a:t>GAE Web</a:t>
            </a:r>
            <a:r>
              <a:rPr lang="zh-CN" altLang="en-US" sz="1800" dirty="0">
                <a:latin typeface="Times New Roman" panose="02020603050405020304" pitchFamily="18" charset="0"/>
                <a:cs typeface="Times New Roman" panose="02020603050405020304" pitchFamily="18" charset="0"/>
              </a:rPr>
              <a:t>服务基础设施提供了可伸缩的服务接口，保证了</a:t>
            </a:r>
            <a:r>
              <a:rPr lang="en-US" altLang="zh-CN" sz="1800" dirty="0">
                <a:latin typeface="Times New Roman" panose="02020603050405020304" pitchFamily="18" charset="0"/>
                <a:cs typeface="Times New Roman" panose="02020603050405020304" pitchFamily="18" charset="0"/>
              </a:rPr>
              <a:t>GAE</a:t>
            </a:r>
            <a:r>
              <a:rPr lang="zh-CN" altLang="en-US" sz="1800" dirty="0">
                <a:latin typeface="Times New Roman" panose="02020603050405020304" pitchFamily="18" charset="0"/>
                <a:cs typeface="Times New Roman" panose="02020603050405020304" pitchFamily="18" charset="0"/>
              </a:rPr>
              <a:t>对存储和网络等资源的灵活使用和管理。</a:t>
            </a:r>
          </a:p>
          <a:p>
            <a:r>
              <a:rPr lang="zh-CN" altLang="en-US" sz="1800" dirty="0">
                <a:latin typeface="Times New Roman" panose="02020603050405020304" pitchFamily="18" charset="0"/>
                <a:cs typeface="Times New Roman" panose="02020603050405020304" pitchFamily="18" charset="0"/>
              </a:rPr>
              <a:t>分布式存储服务则提供了一种基于对象的结构化数据存储服务，保证应用能够安全、可靠并且高效地执行数据管理任务。</a:t>
            </a:r>
          </a:p>
          <a:p>
            <a:r>
              <a:rPr lang="zh-CN" altLang="en-US" sz="1800" dirty="0">
                <a:latin typeface="Times New Roman" panose="02020603050405020304" pitchFamily="18" charset="0"/>
                <a:cs typeface="Times New Roman" panose="02020603050405020304" pitchFamily="18" charset="0"/>
              </a:rPr>
              <a:t>应用程序运行环境目前支持</a:t>
            </a:r>
            <a:r>
              <a:rPr lang="en-US" altLang="zh-CN" sz="1800" dirty="0">
                <a:latin typeface="Times New Roman" panose="02020603050405020304" pitchFamily="18" charset="0"/>
                <a:cs typeface="Times New Roman" panose="02020603050405020304" pitchFamily="18" charset="0"/>
              </a:rPr>
              <a:t>Java</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Python</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PHP</a:t>
            </a:r>
            <a:r>
              <a:rPr lang="zh-CN" altLang="en-US" sz="1800" dirty="0">
                <a:latin typeface="Times New Roman" panose="02020603050405020304" pitchFamily="18" charset="0"/>
                <a:cs typeface="Times New Roman" panose="02020603050405020304" pitchFamily="18" charset="0"/>
              </a:rPr>
              <a:t>和</a:t>
            </a:r>
            <a:r>
              <a:rPr lang="en-US" altLang="zh-CN" sz="1800" dirty="0">
                <a:latin typeface="Times New Roman" panose="02020603050405020304" pitchFamily="18" charset="0"/>
                <a:cs typeface="Times New Roman" panose="02020603050405020304" pitchFamily="18" charset="0"/>
              </a:rPr>
              <a:t>Go</a:t>
            </a:r>
            <a:r>
              <a:rPr lang="zh-CN" altLang="en-US" sz="1800" dirty="0">
                <a:latin typeface="Times New Roman" panose="02020603050405020304" pitchFamily="18" charset="0"/>
                <a:cs typeface="Times New Roman" panose="02020603050405020304" pitchFamily="18" charset="0"/>
              </a:rPr>
              <a:t>编程语言。</a:t>
            </a:r>
          </a:p>
          <a:p>
            <a:r>
              <a:rPr lang="zh-CN" altLang="en-US" sz="1800" dirty="0">
                <a:latin typeface="Times New Roman" panose="02020603050405020304" pitchFamily="18" charset="0"/>
                <a:cs typeface="Times New Roman" panose="02020603050405020304" pitchFamily="18" charset="0"/>
              </a:rPr>
              <a:t>通过</a:t>
            </a:r>
            <a:r>
              <a:rPr lang="en-US" altLang="zh-CN" sz="1800" dirty="0">
                <a:latin typeface="Times New Roman" panose="02020603050405020304" pitchFamily="18" charset="0"/>
                <a:cs typeface="Times New Roman" panose="02020603050405020304" pitchFamily="18" charset="0"/>
              </a:rPr>
              <a:t>GAE</a:t>
            </a:r>
            <a:r>
              <a:rPr lang="zh-CN" altLang="en-US" sz="1800" dirty="0">
                <a:latin typeface="Times New Roman" panose="02020603050405020304" pitchFamily="18" charset="0"/>
                <a:cs typeface="Times New Roman" panose="02020603050405020304" pitchFamily="18" charset="0"/>
              </a:rPr>
              <a:t>的管理控制台，用户可以查看应用的资源使用情况。</a:t>
            </a:r>
          </a:p>
          <a:p>
            <a:pPr marL="0" indent="457200">
              <a:buNone/>
            </a:pPr>
            <a:endParaRPr lang="zh-CN" altLang="en-US" dirty="0"/>
          </a:p>
        </p:txBody>
      </p:sp>
      <p:sp>
        <p:nvSpPr>
          <p:cNvPr id="7" name="文本框 6"/>
          <p:cNvSpPr txBox="1"/>
          <p:nvPr/>
        </p:nvSpPr>
        <p:spPr>
          <a:xfrm>
            <a:off x="606712" y="1114474"/>
            <a:ext cx="3493264"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8" name="组合 7"/>
          <p:cNvGrpSpPr/>
          <p:nvPr/>
        </p:nvGrpSpPr>
        <p:grpSpPr>
          <a:xfrm>
            <a:off x="131974" y="-1"/>
            <a:ext cx="11520000" cy="1016152"/>
            <a:chOff x="131974" y="-1"/>
            <a:chExt cx="11520000" cy="1016152"/>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0" name="矩形 9"/>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Google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12" name="文本框 11"/>
          <p:cNvSpPr txBox="1"/>
          <p:nvPr/>
        </p:nvSpPr>
        <p:spPr>
          <a:xfrm>
            <a:off x="631223" y="1594275"/>
            <a:ext cx="243528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GAE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平台简介</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52911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3"/>
          <p:cNvSpPr txBox="1">
            <a:spLocks/>
          </p:cNvSpPr>
          <p:nvPr/>
        </p:nvSpPr>
        <p:spPr>
          <a:xfrm>
            <a:off x="6403975" y="1136537"/>
            <a:ext cx="5265511"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endParaRPr lang="zh-CN" altLang="en-US" dirty="0"/>
          </a:p>
        </p:txBody>
      </p:sp>
      <p:sp>
        <p:nvSpPr>
          <p:cNvPr id="10" name="矩形 9"/>
          <p:cNvSpPr/>
          <p:nvPr/>
        </p:nvSpPr>
        <p:spPr>
          <a:xfrm>
            <a:off x="-7695" y="2055940"/>
            <a:ext cx="5268669" cy="4193254"/>
          </a:xfrm>
          <a:prstGeom prst="rect">
            <a:avLst/>
          </a:prstGeom>
          <a:solidFill>
            <a:schemeClr val="tx2">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251576" y="1659052"/>
            <a:ext cx="5685970" cy="4818742"/>
          </a:xfrm>
          <a:prstGeom prst="rect">
            <a:avLst/>
          </a:prstGeom>
          <a:solidFill>
            <a:schemeClr val="tx2">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p:cNvSpPr>
            <a:spLocks noGrp="1"/>
          </p:cNvSpPr>
          <p:nvPr>
            <p:ph idx="4294967295"/>
          </p:nvPr>
        </p:nvSpPr>
        <p:spPr>
          <a:xfrm>
            <a:off x="504370" y="2210594"/>
            <a:ext cx="4879975" cy="4038600"/>
          </a:xfrm>
          <a:prstGeom prst="rect">
            <a:avLst/>
          </a:prstGeom>
        </p:spPr>
        <p:txBody>
          <a:bodyPr>
            <a:normAutofit/>
          </a:bodyPr>
          <a:lstStyle/>
          <a:p>
            <a:pPr marL="0" indent="457200" algn="just">
              <a:buNone/>
            </a:pP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GAE </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Datastore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是</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Google App Engine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提供的（半）结构化数据存储系统，基于</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Google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的</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Bigtable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技术构建。</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Datastore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提供了一整套强大的分布式数据存储和查询服务，并能通过水平扩展来支撑海量的数据。</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Datastore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支持结构化数据查询和更新操作，并提供事务处理功能，从而保证数据的一致性。与传统关系数据库相比，</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Datastore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的优势在于成本低、支持伸缩、并发性好和容易管理。</a:t>
            </a:r>
          </a:p>
        </p:txBody>
      </p:sp>
      <p:sp>
        <p:nvSpPr>
          <p:cNvPr id="6" name="内容占位符 3"/>
          <p:cNvSpPr txBox="1">
            <a:spLocks/>
          </p:cNvSpPr>
          <p:nvPr/>
        </p:nvSpPr>
        <p:spPr>
          <a:xfrm>
            <a:off x="6251576" y="1753394"/>
            <a:ext cx="5562599" cy="4724400"/>
          </a:xfrm>
          <a:prstGeom prst="rect">
            <a:avLst/>
          </a:prstGeom>
        </p:spPr>
        <p:txBody>
          <a:bodyPr vert="horz" lIns="121917" tIns="60958" rIns="121917" bIns="60958" rtlCol="0">
            <a:normAutofit lnSpcReduction="10000"/>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just">
              <a:buNone/>
            </a:pP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GAE </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Datastore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的数据模型与关系模型有很大的相似性，但是无模式的。</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Datastore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的类（</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Kind</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）与关系数据库中的表类似。一个类中的数据为多个实体（</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Entity</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），每个实体有唯一的键标识。每个实体可有多个属性（</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Property</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），一个属性可用多个值。这与关系模型有类似的地方，但</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Datastore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中属于同一个数据模式的不同实体可以拥有完全不同的属性，不同实体的同一个属性的值的类型也可以不一样。因此</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Datastore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的数据模型更为灵活。</a:t>
            </a:r>
          </a:p>
          <a:p>
            <a:pPr marL="0" indent="457200" algn="just">
              <a:buNone/>
            </a:pP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多个实体可组成一个实体组（</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Entity Group</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）。一个实体组实际上是以一个实体为根，通过父子关系构成的子树。</a:t>
            </a:r>
          </a:p>
        </p:txBody>
      </p:sp>
      <p:sp>
        <p:nvSpPr>
          <p:cNvPr id="7" name="内容占位符 4"/>
          <p:cNvSpPr txBox="1">
            <a:spLocks/>
          </p:cNvSpPr>
          <p:nvPr/>
        </p:nvSpPr>
        <p:spPr>
          <a:xfrm>
            <a:off x="6520090" y="1136537"/>
            <a:ext cx="4953000" cy="464458"/>
          </a:xfrm>
          <a:prstGeom prst="rect">
            <a:avLst/>
          </a:prstGeom>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1</a:t>
            </a:r>
            <a:r>
              <a:rPr lang="zh-CN" altLang="en-US" dirty="0"/>
              <a:t>．数据模型</a:t>
            </a:r>
          </a:p>
        </p:txBody>
      </p:sp>
      <p:cxnSp>
        <p:nvCxnSpPr>
          <p:cNvPr id="14" name="直接连接符 13"/>
          <p:cNvCxnSpPr/>
          <p:nvPr/>
        </p:nvCxnSpPr>
        <p:spPr>
          <a:xfrm>
            <a:off x="5880903" y="1136537"/>
            <a:ext cx="0" cy="5493657"/>
          </a:xfrm>
          <a:prstGeom prst="line">
            <a:avLst/>
          </a:prstGeom>
          <a:ln w="57150">
            <a:solidFill>
              <a:srgbClr val="3E5CCC"/>
            </a:solidFill>
            <a:prstDash val="sysDot"/>
          </a:ln>
        </p:spPr>
        <p:style>
          <a:lnRef idx="1">
            <a:schemeClr val="accent3"/>
          </a:lnRef>
          <a:fillRef idx="0">
            <a:schemeClr val="accent3"/>
          </a:fillRef>
          <a:effectRef idx="0">
            <a:schemeClr val="accent3"/>
          </a:effectRef>
          <a:fontRef idx="minor">
            <a:schemeClr val="tx1"/>
          </a:fontRef>
        </p:style>
      </p:cxnSp>
      <p:sp>
        <p:nvSpPr>
          <p:cNvPr id="12" name="文本框 11"/>
          <p:cNvSpPr txBox="1"/>
          <p:nvPr/>
        </p:nvSpPr>
        <p:spPr>
          <a:xfrm>
            <a:off x="606712" y="1142722"/>
            <a:ext cx="3421129"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15" name="组合 14"/>
          <p:cNvGrpSpPr/>
          <p:nvPr/>
        </p:nvGrpSpPr>
        <p:grpSpPr>
          <a:xfrm>
            <a:off x="131974" y="28247"/>
            <a:ext cx="11520000" cy="1016152"/>
            <a:chOff x="131974" y="-1"/>
            <a:chExt cx="11520000" cy="1016152"/>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7" name="矩形 16"/>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Google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19" name="文本框 18"/>
          <p:cNvSpPr txBox="1"/>
          <p:nvPr/>
        </p:nvSpPr>
        <p:spPr>
          <a:xfrm>
            <a:off x="631223" y="1594275"/>
            <a:ext cx="269657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分布式存储服务</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7727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6401197"/>
            <a:ext cx="12198350" cy="381397"/>
          </a:xfrm>
          <a:prstGeom prst="rect">
            <a:avLst/>
          </a:prstGeom>
          <a:solidFill>
            <a:srgbClr val="F2F2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0" y="65730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3"/>
          <p:cNvSpPr txBox="1">
            <a:spLocks/>
          </p:cNvSpPr>
          <p:nvPr/>
        </p:nvSpPr>
        <p:spPr>
          <a:xfrm>
            <a:off x="423489" y="2122560"/>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2</a:t>
            </a:r>
            <a:r>
              <a:rPr lang="zh-CN" altLang="en-US" dirty="0"/>
              <a:t>．事务</a:t>
            </a:r>
          </a:p>
        </p:txBody>
      </p:sp>
      <p:sp>
        <p:nvSpPr>
          <p:cNvPr id="16" name="内容占位符 2"/>
          <p:cNvSpPr txBox="1">
            <a:spLocks/>
          </p:cNvSpPr>
          <p:nvPr/>
        </p:nvSpPr>
        <p:spPr>
          <a:xfrm>
            <a:off x="6226952" y="1973788"/>
            <a:ext cx="5105400" cy="3770849"/>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        GAE </a:t>
            </a:r>
            <a:r>
              <a:rPr lang="en-US" altLang="zh-CN" sz="1800" dirty="0" err="1">
                <a:solidFill>
                  <a:schemeClr val="tx1">
                    <a:lumMod val="85000"/>
                    <a:lumOff val="15000"/>
                  </a:schemeClr>
                </a:solidFill>
                <a:latin typeface="Times New Roman" panose="02020603050405020304" pitchFamily="18" charset="0"/>
                <a:cs typeface="Times New Roman" panose="02020603050405020304" pitchFamily="18" charset="0"/>
              </a:rPr>
              <a:t>Datastore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提供类似于</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SQL</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的</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GQL</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查询。从</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SQL</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的观点看，</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GQL</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的限制是只有单表查询，有</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WHERE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ORDER BY</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和</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LIMIT/OFFSET</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，但没有</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GROUP BY</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HAVING</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、聚集函数等功能，也不支持子查询。</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WHERE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条件可以是基本的属性值条件通过</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and/or</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任意组合，</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ORDER BY</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可指定多个属性。但条件的复杂度有一定限制。</a:t>
            </a:r>
          </a:p>
          <a:p>
            <a:pPr algn="just"/>
            <a:r>
              <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rPr>
              <a:t>如</a:t>
            </a:r>
            <a:r>
              <a:rPr lang="en-US" altLang="zh-CN" sz="1600" dirty="0">
                <a:solidFill>
                  <a:schemeClr val="tx1">
                    <a:lumMod val="85000"/>
                    <a:lumOff val="15000"/>
                  </a:schemeClr>
                </a:solidFill>
                <a:latin typeface="Times New Roman" panose="02020603050405020304" pitchFamily="18" charset="0"/>
                <a:cs typeface="Times New Roman" panose="02020603050405020304" pitchFamily="18" charset="0"/>
              </a:rPr>
              <a:t>IN</a:t>
            </a:r>
            <a:r>
              <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1600" dirty="0">
                <a:solidFill>
                  <a:schemeClr val="tx1">
                    <a:lumMod val="85000"/>
                    <a:lumOff val="15000"/>
                  </a:schemeClr>
                </a:solidFill>
                <a:latin typeface="Times New Roman" panose="02020603050405020304" pitchFamily="18" charset="0"/>
                <a:cs typeface="Times New Roman" panose="02020603050405020304" pitchFamily="18" charset="0"/>
              </a:rPr>
              <a:t>list</a:t>
            </a:r>
            <a:r>
              <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rPr>
              <a:t>）条件中</a:t>
            </a:r>
            <a:r>
              <a:rPr lang="en-US" altLang="zh-CN" sz="1600" dirty="0">
                <a:solidFill>
                  <a:schemeClr val="tx1">
                    <a:lumMod val="85000"/>
                    <a:lumOff val="15000"/>
                  </a:schemeClr>
                </a:solidFill>
                <a:latin typeface="Times New Roman" panose="02020603050405020304" pitchFamily="18" charset="0"/>
                <a:cs typeface="Times New Roman" panose="02020603050405020304" pitchFamily="18" charset="0"/>
              </a:rPr>
              <a:t>list</a:t>
            </a:r>
            <a:r>
              <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rPr>
              <a:t>最多只能有</a:t>
            </a:r>
            <a:r>
              <a:rPr lang="en-US" altLang="zh-CN" sz="1600" dirty="0">
                <a:solidFill>
                  <a:schemeClr val="tx1">
                    <a:lumMod val="85000"/>
                    <a:lumOff val="15000"/>
                  </a:schemeClr>
                </a:solidFill>
                <a:latin typeface="Times New Roman" panose="02020603050405020304" pitchFamily="18" charset="0"/>
                <a:cs typeface="Times New Roman" panose="02020603050405020304" pitchFamily="18" charset="0"/>
              </a:rPr>
              <a:t>30</a:t>
            </a:r>
            <a:r>
              <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rPr>
              <a:t>个元素；</a:t>
            </a:r>
          </a:p>
          <a:p>
            <a:pPr algn="just"/>
            <a:r>
              <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rPr>
              <a:t>不等条件只能针对一个属性指定；</a:t>
            </a:r>
          </a:p>
          <a:p>
            <a:pPr algn="just"/>
            <a:r>
              <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rPr>
              <a:t>不等条件属性必须出现在</a:t>
            </a:r>
            <a:r>
              <a:rPr lang="en-US" altLang="zh-CN" sz="1600" dirty="0">
                <a:solidFill>
                  <a:schemeClr val="tx1">
                    <a:lumMod val="85000"/>
                    <a:lumOff val="15000"/>
                  </a:schemeClr>
                </a:solidFill>
                <a:latin typeface="Times New Roman" panose="02020603050405020304" pitchFamily="18" charset="0"/>
                <a:cs typeface="Times New Roman" panose="02020603050405020304" pitchFamily="18" charset="0"/>
              </a:rPr>
              <a:t>ORDER BY</a:t>
            </a:r>
            <a:r>
              <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rPr>
              <a:t>的属性的最前面。</a:t>
            </a:r>
            <a:endParaRPr lang="en-US" altLang="zh-CN"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7" name="内容占位符 3"/>
          <p:cNvSpPr txBox="1">
            <a:spLocks/>
          </p:cNvSpPr>
          <p:nvPr/>
        </p:nvSpPr>
        <p:spPr>
          <a:xfrm>
            <a:off x="6260353" y="1372394"/>
            <a:ext cx="52959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3</a:t>
            </a:r>
            <a:r>
              <a:rPr lang="zh-CN" altLang="en-US" dirty="0"/>
              <a:t>．查询与索引</a:t>
            </a:r>
          </a:p>
        </p:txBody>
      </p:sp>
      <p:sp>
        <p:nvSpPr>
          <p:cNvPr id="18" name="内容占位符 2"/>
          <p:cNvSpPr txBox="1">
            <a:spLocks/>
          </p:cNvSpPr>
          <p:nvPr/>
        </p:nvSpPr>
        <p:spPr>
          <a:xfrm>
            <a:off x="520326" y="2542098"/>
            <a:ext cx="5295901" cy="4030946"/>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sz="1800" dirty="0"/>
              <a:t>       </a:t>
            </a:r>
            <a:r>
              <a:rPr lang="en-US" altLang="zh-CN" sz="1800" dirty="0" err="1">
                <a:latin typeface="Times New Roman" panose="02020603050405020304" pitchFamily="18" charset="0"/>
                <a:cs typeface="Times New Roman" panose="02020603050405020304" pitchFamily="18" charset="0"/>
              </a:rPr>
              <a:t>Datastore</a:t>
            </a:r>
            <a:r>
              <a:rPr lang="zh-CN" altLang="en-US" sz="1800" dirty="0">
                <a:latin typeface="Times New Roman" panose="02020603050405020304" pitchFamily="18" charset="0"/>
                <a:cs typeface="Times New Roman" panose="02020603050405020304" pitchFamily="18" charset="0"/>
              </a:rPr>
              <a:t>目前支持两种事务操作：一种是将对实体的一组操作组成一个事务，保证单个实体的数据完整性；另一种是将一组实体对象的操作组成一个事务，从而保证一组实体的数据完整性。</a:t>
            </a:r>
          </a:p>
          <a:p>
            <a:pPr algn="just"/>
            <a:r>
              <a:rPr lang="zh-CN" altLang="en-US" sz="1600" dirty="0">
                <a:latin typeface="Times New Roman" panose="02020603050405020304" pitchFamily="18" charset="0"/>
                <a:cs typeface="Times New Roman" panose="02020603050405020304" pitchFamily="18" charset="0"/>
              </a:rPr>
              <a:t>为了保证数据的一致性，</a:t>
            </a:r>
            <a:r>
              <a:rPr lang="en-US" altLang="zh-CN" sz="1600" dirty="0" err="1">
                <a:latin typeface="Times New Roman" panose="02020603050405020304" pitchFamily="18" charset="0"/>
                <a:cs typeface="Times New Roman" panose="02020603050405020304" pitchFamily="18" charset="0"/>
              </a:rPr>
              <a:t>Datastore</a:t>
            </a:r>
            <a:r>
              <a:rPr lang="zh-CN" altLang="en-US" sz="1600" dirty="0">
                <a:latin typeface="Times New Roman" panose="02020603050405020304" pitchFamily="18" charset="0"/>
                <a:cs typeface="Times New Roman" panose="02020603050405020304" pitchFamily="18" charset="0"/>
              </a:rPr>
              <a:t>采用了乐观的并发控制策略。</a:t>
            </a:r>
          </a:p>
          <a:p>
            <a:pPr algn="just"/>
            <a:r>
              <a:rPr lang="zh-CN" altLang="en-US" sz="1600" dirty="0">
                <a:latin typeface="Times New Roman" panose="02020603050405020304" pitchFamily="18" charset="0"/>
                <a:cs typeface="Times New Roman" panose="02020603050405020304" pitchFamily="18" charset="0"/>
              </a:rPr>
              <a:t>在同一个实体组中的多个实体操作可组合成一个事务，事务的一致性有保障。</a:t>
            </a:r>
            <a:r>
              <a:rPr lang="en-US" altLang="zh-CN" sz="1600" dirty="0">
                <a:latin typeface="Times New Roman" panose="02020603050405020304" pitchFamily="18" charset="0"/>
                <a:cs typeface="Times New Roman" panose="02020603050405020304" pitchFamily="18" charset="0"/>
              </a:rPr>
              <a:t>GAE </a:t>
            </a:r>
            <a:r>
              <a:rPr lang="en-US" altLang="zh-CN" sz="1600" dirty="0" err="1">
                <a:latin typeface="Times New Roman" panose="02020603050405020304" pitchFamily="18" charset="0"/>
                <a:cs typeface="Times New Roman" panose="02020603050405020304" pitchFamily="18" charset="0"/>
              </a:rPr>
              <a:t>Datastore</a:t>
            </a:r>
            <a:r>
              <a:rPr lang="zh-CN" altLang="en-US" sz="1600" dirty="0">
                <a:latin typeface="Times New Roman" panose="02020603050405020304" pitchFamily="18" charset="0"/>
                <a:cs typeface="Times New Roman" panose="02020603050405020304" pitchFamily="18" charset="0"/>
              </a:rPr>
              <a:t>应该是通过多版本的技术实现的，因此事务能够获得事务开始时的一致快照。</a:t>
            </a:r>
          </a:p>
          <a:p>
            <a:pPr algn="just"/>
            <a:r>
              <a:rPr lang="zh-CN" altLang="en-US" sz="1600" dirty="0">
                <a:latin typeface="Times New Roman" panose="02020603050405020304" pitchFamily="18" charset="0"/>
                <a:cs typeface="Times New Roman" panose="02020603050405020304" pitchFamily="18" charset="0"/>
              </a:rPr>
              <a:t>对不同实体组的操作是无法组合事务的，而实体组必须通过实体间的父子关系才能组织起来。</a:t>
            </a:r>
          </a:p>
        </p:txBody>
      </p:sp>
      <p:sp>
        <p:nvSpPr>
          <p:cNvPr id="9" name="文本框 8"/>
          <p:cNvSpPr txBox="1"/>
          <p:nvPr/>
        </p:nvSpPr>
        <p:spPr>
          <a:xfrm>
            <a:off x="606712" y="1142722"/>
            <a:ext cx="3421129"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10" name="组合 9"/>
          <p:cNvGrpSpPr/>
          <p:nvPr/>
        </p:nvGrpSpPr>
        <p:grpSpPr>
          <a:xfrm>
            <a:off x="131974" y="28247"/>
            <a:ext cx="11520000" cy="1016152"/>
            <a:chOff x="131974" y="-1"/>
            <a:chExt cx="11520000" cy="1016152"/>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4" name="矩形 1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Google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20" name="文本框 19"/>
          <p:cNvSpPr txBox="1"/>
          <p:nvPr/>
        </p:nvSpPr>
        <p:spPr>
          <a:xfrm>
            <a:off x="631223" y="1594275"/>
            <a:ext cx="269657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分布式存储服务</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41852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6492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3"/>
          <p:cNvSpPr txBox="1">
            <a:spLocks/>
          </p:cNvSpPr>
          <p:nvPr/>
        </p:nvSpPr>
        <p:spPr>
          <a:xfrm>
            <a:off x="6327775" y="1067594"/>
            <a:ext cx="5295900" cy="464457"/>
          </a:xfrm>
          <a:prstGeom prst="rect">
            <a:avLst/>
          </a:prstGeom>
          <a:solidFill>
            <a:srgbClr val="92D050"/>
          </a:solidFill>
        </p:spPr>
        <p:txBody>
          <a:bodyPr vert="horz" lIns="121917" tIns="60958" rIns="121917" bIns="60958" rtlCol="0">
            <a:normAutofit fontScale="92500"/>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altLang="zh-CN" dirty="0"/>
              <a:t>GAE</a:t>
            </a:r>
            <a:r>
              <a:rPr lang="zh-CN" altLang="en-US" dirty="0"/>
              <a:t>主要面向软件开发者，主要提供以下功能：</a:t>
            </a:r>
          </a:p>
        </p:txBody>
      </p:sp>
      <p:sp>
        <p:nvSpPr>
          <p:cNvPr id="53" name="内容占位符 2"/>
          <p:cNvSpPr txBox="1">
            <a:spLocks/>
          </p:cNvSpPr>
          <p:nvPr/>
        </p:nvSpPr>
        <p:spPr>
          <a:xfrm>
            <a:off x="384175" y="2228294"/>
            <a:ext cx="5295901" cy="4137645"/>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buNone/>
            </a:pPr>
            <a:r>
              <a:rPr lang="en-US" altLang="zh-CN" sz="1800" dirty="0">
                <a:solidFill>
                  <a:schemeClr val="tx1"/>
                </a:solidFill>
                <a:latin typeface="Times New Roman" panose="02020603050405020304" pitchFamily="18" charset="0"/>
                <a:cs typeface="Times New Roman" panose="02020603050405020304" pitchFamily="18" charset="0"/>
              </a:rPr>
              <a:t>GAE</a:t>
            </a:r>
            <a:r>
              <a:rPr lang="zh-CN" altLang="en-US" sz="1800" dirty="0">
                <a:solidFill>
                  <a:schemeClr val="tx1"/>
                </a:solidFill>
                <a:latin typeface="Times New Roman" panose="02020603050405020304" pitchFamily="18" charset="0"/>
                <a:cs typeface="Times New Roman" panose="02020603050405020304" pitchFamily="18" charset="0"/>
              </a:rPr>
              <a:t>的应用程序运行环境是一个可伸缩的</a:t>
            </a:r>
            <a:r>
              <a:rPr lang="en-US" altLang="zh-CN" sz="1800" dirty="0">
                <a:solidFill>
                  <a:schemeClr val="tx1"/>
                </a:solidFill>
                <a:latin typeface="Times New Roman" panose="02020603050405020304" pitchFamily="18" charset="0"/>
                <a:cs typeface="Times New Roman" panose="02020603050405020304" pitchFamily="18" charset="0"/>
              </a:rPr>
              <a:t>Web</a:t>
            </a:r>
            <a:r>
              <a:rPr lang="zh-CN" altLang="en-US" sz="1800" dirty="0">
                <a:solidFill>
                  <a:schemeClr val="tx1"/>
                </a:solidFill>
                <a:latin typeface="Times New Roman" panose="02020603050405020304" pitchFamily="18" charset="0"/>
                <a:cs typeface="Times New Roman" panose="02020603050405020304" pitchFamily="18" charset="0"/>
              </a:rPr>
              <a:t>程序运行平台，目前支持</a:t>
            </a:r>
            <a:r>
              <a:rPr lang="en-US" altLang="zh-CN" sz="1800" dirty="0">
                <a:solidFill>
                  <a:schemeClr val="tx1"/>
                </a:solidFill>
                <a:latin typeface="Times New Roman" panose="02020603050405020304" pitchFamily="18" charset="0"/>
                <a:cs typeface="Times New Roman" panose="02020603050405020304" pitchFamily="18" charset="0"/>
              </a:rPr>
              <a:t>Python</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Java</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PHP</a:t>
            </a:r>
            <a:r>
              <a:rPr lang="zh-CN" altLang="en-US" sz="1800" dirty="0">
                <a:solidFill>
                  <a:schemeClr val="tx1"/>
                </a:solidFill>
                <a:latin typeface="Times New Roman" panose="02020603050405020304" pitchFamily="18" charset="0"/>
                <a:cs typeface="Times New Roman" panose="02020603050405020304" pitchFamily="18" charset="0"/>
              </a:rPr>
              <a:t>和</a:t>
            </a:r>
            <a:r>
              <a:rPr lang="en-US" altLang="zh-CN" sz="1800" dirty="0">
                <a:solidFill>
                  <a:schemeClr val="tx1"/>
                </a:solidFill>
                <a:latin typeface="Times New Roman" panose="02020603050405020304" pitchFamily="18" charset="0"/>
                <a:cs typeface="Times New Roman" panose="02020603050405020304" pitchFamily="18" charset="0"/>
              </a:rPr>
              <a:t>Go</a:t>
            </a:r>
            <a:r>
              <a:rPr lang="zh-CN" altLang="en-US" sz="1800" dirty="0">
                <a:solidFill>
                  <a:schemeClr val="tx1"/>
                </a:solidFill>
                <a:latin typeface="Times New Roman" panose="02020603050405020304" pitchFamily="18" charset="0"/>
                <a:cs typeface="Times New Roman" panose="02020603050405020304" pitchFamily="18" charset="0"/>
              </a:rPr>
              <a:t>四种编程语言。用户可以选择自己熟悉的编程语言进行</a:t>
            </a:r>
            <a:r>
              <a:rPr lang="en-US" altLang="zh-CN" sz="1800" dirty="0">
                <a:solidFill>
                  <a:schemeClr val="tx1"/>
                </a:solidFill>
                <a:latin typeface="Times New Roman" panose="02020603050405020304" pitchFamily="18" charset="0"/>
                <a:cs typeface="Times New Roman" panose="02020603050405020304" pitchFamily="18" charset="0"/>
              </a:rPr>
              <a:t>Web</a:t>
            </a:r>
            <a:r>
              <a:rPr lang="zh-CN" altLang="en-US" sz="1800" dirty="0">
                <a:solidFill>
                  <a:schemeClr val="tx1"/>
                </a:solidFill>
                <a:latin typeface="Times New Roman" panose="02020603050405020304" pitchFamily="18" charset="0"/>
                <a:cs typeface="Times New Roman" panose="02020603050405020304" pitchFamily="18" charset="0"/>
              </a:rPr>
              <a:t>应用的开发。</a:t>
            </a:r>
          </a:p>
          <a:p>
            <a:pPr marL="0" indent="457200">
              <a:buNone/>
            </a:pPr>
            <a:r>
              <a:rPr lang="zh-CN" altLang="en-US" sz="1800" dirty="0">
                <a:solidFill>
                  <a:schemeClr val="tx1"/>
                </a:solidFill>
                <a:latin typeface="Times New Roman" panose="02020603050405020304" pitchFamily="18" charset="0"/>
                <a:cs typeface="Times New Roman" panose="02020603050405020304" pitchFamily="18" charset="0"/>
              </a:rPr>
              <a:t>运行在</a:t>
            </a:r>
            <a:r>
              <a:rPr lang="en-US" altLang="zh-CN" sz="1800" dirty="0">
                <a:solidFill>
                  <a:schemeClr val="tx1"/>
                </a:solidFill>
                <a:latin typeface="Times New Roman" panose="02020603050405020304" pitchFamily="18" charset="0"/>
                <a:cs typeface="Times New Roman" panose="02020603050405020304" pitchFamily="18" charset="0"/>
              </a:rPr>
              <a:t>GAE</a:t>
            </a:r>
            <a:r>
              <a:rPr lang="zh-CN" altLang="en-US" sz="1800" dirty="0">
                <a:solidFill>
                  <a:schemeClr val="tx1"/>
                </a:solidFill>
                <a:latin typeface="Times New Roman" panose="02020603050405020304" pitchFamily="18" charset="0"/>
                <a:cs typeface="Times New Roman" panose="02020603050405020304" pitchFamily="18" charset="0"/>
              </a:rPr>
              <a:t>上的应用可以使用</a:t>
            </a:r>
            <a:r>
              <a:rPr lang="en-US" altLang="zh-CN" sz="1800" dirty="0">
                <a:solidFill>
                  <a:schemeClr val="tx1"/>
                </a:solidFill>
                <a:latin typeface="Times New Roman" panose="02020603050405020304" pitchFamily="18" charset="0"/>
                <a:cs typeface="Times New Roman" panose="02020603050405020304" pitchFamily="18" charset="0"/>
              </a:rPr>
              <a:t>Google</a:t>
            </a:r>
            <a:r>
              <a:rPr lang="zh-CN" altLang="en-US" sz="1800" dirty="0">
                <a:solidFill>
                  <a:schemeClr val="tx1"/>
                </a:solidFill>
                <a:latin typeface="Times New Roman" panose="02020603050405020304" pitchFamily="18" charset="0"/>
                <a:cs typeface="Times New Roman" panose="02020603050405020304" pitchFamily="18" charset="0"/>
              </a:rPr>
              <a:t>公司提供的多种应用服务，包括分布式数据存储服务、网址抓取、邮件、图像和</a:t>
            </a:r>
            <a:r>
              <a:rPr lang="en-US" altLang="zh-CN" sz="1800" dirty="0">
                <a:solidFill>
                  <a:schemeClr val="tx1"/>
                </a:solidFill>
                <a:latin typeface="Times New Roman" panose="02020603050405020304" pitchFamily="18" charset="0"/>
                <a:cs typeface="Times New Roman" panose="02020603050405020304" pitchFamily="18" charset="0"/>
              </a:rPr>
              <a:t>Google</a:t>
            </a:r>
            <a:r>
              <a:rPr lang="zh-CN" altLang="en-US" sz="1800" dirty="0">
                <a:solidFill>
                  <a:schemeClr val="tx1"/>
                </a:solidFill>
                <a:latin typeface="Times New Roman" panose="02020603050405020304" pitchFamily="18" charset="0"/>
                <a:cs typeface="Times New Roman" panose="02020603050405020304" pitchFamily="18" charset="0"/>
              </a:rPr>
              <a:t>账户等，使用</a:t>
            </a:r>
            <a:r>
              <a:rPr lang="en-US" altLang="zh-CN" sz="1800" dirty="0">
                <a:solidFill>
                  <a:schemeClr val="tx1"/>
                </a:solidFill>
                <a:latin typeface="Times New Roman" panose="02020603050405020304" pitchFamily="18" charset="0"/>
                <a:cs typeface="Times New Roman" panose="02020603050405020304" pitchFamily="18" charset="0"/>
              </a:rPr>
              <a:t>Java</a:t>
            </a:r>
            <a:r>
              <a:rPr lang="zh-CN" altLang="en-US" sz="1800" dirty="0">
                <a:solidFill>
                  <a:schemeClr val="tx1"/>
                </a:solidFill>
                <a:latin typeface="Times New Roman" panose="02020603050405020304" pitchFamily="18" charset="0"/>
                <a:cs typeface="Times New Roman" panose="02020603050405020304" pitchFamily="18" charset="0"/>
              </a:rPr>
              <a:t>和</a:t>
            </a:r>
            <a:r>
              <a:rPr lang="en-US" altLang="zh-CN" sz="1800" dirty="0">
                <a:solidFill>
                  <a:schemeClr val="tx1"/>
                </a:solidFill>
                <a:latin typeface="Times New Roman" panose="02020603050405020304" pitchFamily="18" charset="0"/>
                <a:cs typeface="Times New Roman" panose="02020603050405020304" pitchFamily="18" charset="0"/>
              </a:rPr>
              <a:t>Python</a:t>
            </a:r>
            <a:r>
              <a:rPr lang="zh-CN" altLang="en-US" sz="1800" dirty="0">
                <a:solidFill>
                  <a:schemeClr val="tx1"/>
                </a:solidFill>
                <a:latin typeface="Times New Roman" panose="02020603050405020304" pitchFamily="18" charset="0"/>
                <a:cs typeface="Times New Roman" panose="02020603050405020304" pitchFamily="18" charset="0"/>
              </a:rPr>
              <a:t>语言开发的</a:t>
            </a:r>
            <a:r>
              <a:rPr lang="en-US" altLang="zh-CN" sz="1800" dirty="0">
                <a:solidFill>
                  <a:schemeClr val="tx1"/>
                </a:solidFill>
                <a:latin typeface="Times New Roman" panose="02020603050405020304" pitchFamily="18" charset="0"/>
                <a:cs typeface="Times New Roman" panose="02020603050405020304" pitchFamily="18" charset="0"/>
              </a:rPr>
              <a:t>GAE Web</a:t>
            </a:r>
            <a:r>
              <a:rPr lang="zh-CN" altLang="en-US" sz="1800" dirty="0">
                <a:solidFill>
                  <a:schemeClr val="tx1"/>
                </a:solidFill>
                <a:latin typeface="Times New Roman" panose="02020603050405020304" pitchFamily="18" charset="0"/>
                <a:cs typeface="Times New Roman" panose="02020603050405020304" pitchFamily="18" charset="0"/>
              </a:rPr>
              <a:t>应用程序都能够使用这些服务。</a:t>
            </a:r>
          </a:p>
          <a:p>
            <a:pPr marL="0" indent="457200">
              <a:buNone/>
            </a:pPr>
            <a:r>
              <a:rPr lang="zh-CN" altLang="en-US" sz="1800" dirty="0">
                <a:solidFill>
                  <a:schemeClr val="tx1"/>
                </a:solidFill>
                <a:latin typeface="Times New Roman" panose="02020603050405020304" pitchFamily="18" charset="0"/>
                <a:cs typeface="Times New Roman" panose="02020603050405020304" pitchFamily="18" charset="0"/>
              </a:rPr>
              <a:t>不论使用哪种语言平台，都需要使用</a:t>
            </a:r>
            <a:r>
              <a:rPr lang="en-US" altLang="zh-CN" sz="1800" dirty="0">
                <a:solidFill>
                  <a:schemeClr val="tx1"/>
                </a:solidFill>
                <a:latin typeface="Times New Roman" panose="02020603050405020304" pitchFamily="18" charset="0"/>
                <a:cs typeface="Times New Roman" panose="02020603050405020304" pitchFamily="18" charset="0"/>
              </a:rPr>
              <a:t>GAE</a:t>
            </a:r>
            <a:r>
              <a:rPr lang="zh-CN" altLang="en-US" sz="1800" dirty="0">
                <a:solidFill>
                  <a:schemeClr val="tx1"/>
                </a:solidFill>
                <a:latin typeface="Times New Roman" panose="02020603050405020304" pitchFamily="18" charset="0"/>
                <a:cs typeface="Times New Roman" panose="02020603050405020304" pitchFamily="18" charset="0"/>
              </a:rPr>
              <a:t>平台提供的一组类库。同时，</a:t>
            </a:r>
            <a:r>
              <a:rPr lang="en-US" altLang="zh-CN" sz="1800" dirty="0">
                <a:solidFill>
                  <a:schemeClr val="tx1"/>
                </a:solidFill>
                <a:latin typeface="Times New Roman" panose="02020603050405020304" pitchFamily="18" charset="0"/>
                <a:cs typeface="Times New Roman" panose="02020603050405020304" pitchFamily="18" charset="0"/>
              </a:rPr>
              <a:t>GAE</a:t>
            </a:r>
            <a:r>
              <a:rPr lang="zh-CN" altLang="en-US" sz="1800" dirty="0">
                <a:solidFill>
                  <a:schemeClr val="tx1"/>
                </a:solidFill>
                <a:latin typeface="Times New Roman" panose="02020603050405020304" pitchFamily="18" charset="0"/>
                <a:cs typeface="Times New Roman" panose="02020603050405020304" pitchFamily="18" charset="0"/>
              </a:rPr>
              <a:t>平台还会赋予用户将数据存入一个独特数据库</a:t>
            </a:r>
            <a:r>
              <a:rPr lang="en-US" altLang="zh-CN" sz="1800" dirty="0" err="1">
                <a:solidFill>
                  <a:schemeClr val="tx1"/>
                </a:solidFill>
                <a:latin typeface="Times New Roman" panose="02020603050405020304" pitchFamily="18" charset="0"/>
                <a:cs typeface="Times New Roman" panose="02020603050405020304" pitchFamily="18" charset="0"/>
              </a:rPr>
              <a:t>Datastore</a:t>
            </a:r>
            <a:r>
              <a:rPr lang="zh-CN" altLang="en-US" sz="1800" dirty="0">
                <a:solidFill>
                  <a:schemeClr val="tx1"/>
                </a:solidFill>
                <a:latin typeface="Times New Roman" panose="02020603050405020304" pitchFamily="18" charset="0"/>
                <a:cs typeface="Times New Roman" panose="02020603050405020304" pitchFamily="18" charset="0"/>
              </a:rPr>
              <a:t>的能力。</a:t>
            </a:r>
          </a:p>
        </p:txBody>
      </p:sp>
      <p:grpSp>
        <p:nvGrpSpPr>
          <p:cNvPr id="51" name="组合 50"/>
          <p:cNvGrpSpPr/>
          <p:nvPr/>
        </p:nvGrpSpPr>
        <p:grpSpPr>
          <a:xfrm>
            <a:off x="6395197" y="1583939"/>
            <a:ext cx="5418978" cy="4888985"/>
            <a:chOff x="6395197" y="1583939"/>
            <a:chExt cx="5418978" cy="4888985"/>
          </a:xfrm>
        </p:grpSpPr>
        <p:grpSp>
          <p:nvGrpSpPr>
            <p:cNvPr id="52" name="组合 51"/>
            <p:cNvGrpSpPr/>
            <p:nvPr/>
          </p:nvGrpSpPr>
          <p:grpSpPr>
            <a:xfrm>
              <a:off x="6395197" y="1583939"/>
              <a:ext cx="579307" cy="626655"/>
              <a:chOff x="6242320" y="1105727"/>
              <a:chExt cx="579005" cy="626656"/>
            </a:xfrm>
          </p:grpSpPr>
          <p:sp>
            <p:nvSpPr>
              <p:cNvPr id="132"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9933"/>
                    </a:solidFill>
                    <a:latin typeface="Impact" pitchFamily="34" charset="0"/>
                    <a:ea typeface="微软雅黑" pitchFamily="34" charset="-122"/>
                  </a:rPr>
                  <a:t>01</a:t>
                </a:r>
                <a:endParaRPr lang="zh-CN" altLang="en-US" sz="3200" dirty="0">
                  <a:solidFill>
                    <a:srgbClr val="FF9933"/>
                  </a:solidFill>
                  <a:latin typeface="微软雅黑" pitchFamily="34" charset="-122"/>
                  <a:ea typeface="微软雅黑" pitchFamily="34" charset="-122"/>
                </a:endParaRPr>
              </a:p>
            </p:txBody>
          </p:sp>
          <p:sp>
            <p:nvSpPr>
              <p:cNvPr id="133"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89" name="组合 88"/>
            <p:cNvGrpSpPr/>
            <p:nvPr/>
          </p:nvGrpSpPr>
          <p:grpSpPr>
            <a:xfrm>
              <a:off x="6395197" y="2210594"/>
              <a:ext cx="579307" cy="631762"/>
              <a:chOff x="6242320" y="2373233"/>
              <a:chExt cx="579005" cy="631762"/>
            </a:xfrm>
          </p:grpSpPr>
          <p:sp>
            <p:nvSpPr>
              <p:cNvPr id="130"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itchFamily="34" charset="0"/>
                    <a:ea typeface="微软雅黑" pitchFamily="34" charset="-122"/>
                  </a:rPr>
                  <a:t>02</a:t>
                </a:r>
                <a:endParaRPr lang="zh-CN" altLang="en-US" sz="3200" dirty="0">
                  <a:solidFill>
                    <a:srgbClr val="01ACBE"/>
                  </a:solidFill>
                  <a:latin typeface="微软雅黑" pitchFamily="34" charset="-122"/>
                  <a:ea typeface="微软雅黑" pitchFamily="34" charset="-122"/>
                </a:endParaRPr>
              </a:p>
            </p:txBody>
          </p:sp>
          <p:sp>
            <p:nvSpPr>
              <p:cNvPr id="131"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90" name="组合 89"/>
            <p:cNvGrpSpPr/>
            <p:nvPr/>
          </p:nvGrpSpPr>
          <p:grpSpPr>
            <a:xfrm>
              <a:off x="6395197" y="2896394"/>
              <a:ext cx="579307" cy="620494"/>
              <a:chOff x="6242320" y="3640739"/>
              <a:chExt cx="579005" cy="620494"/>
            </a:xfrm>
          </p:grpSpPr>
          <p:sp>
            <p:nvSpPr>
              <p:cNvPr id="128"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C00000"/>
                    </a:solidFill>
                    <a:latin typeface="Impact" pitchFamily="34" charset="0"/>
                    <a:ea typeface="微软雅黑" pitchFamily="34" charset="-122"/>
                  </a:rPr>
                  <a:t>03</a:t>
                </a:r>
                <a:endParaRPr lang="zh-CN" altLang="en-US" sz="3200" dirty="0">
                  <a:solidFill>
                    <a:srgbClr val="C00000"/>
                  </a:solidFill>
                  <a:latin typeface="微软雅黑" pitchFamily="34" charset="-122"/>
                  <a:ea typeface="微软雅黑" pitchFamily="34" charset="-122"/>
                </a:endParaRPr>
              </a:p>
            </p:txBody>
          </p:sp>
          <p:sp>
            <p:nvSpPr>
              <p:cNvPr id="129"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91" name="组合 90"/>
            <p:cNvGrpSpPr/>
            <p:nvPr/>
          </p:nvGrpSpPr>
          <p:grpSpPr>
            <a:xfrm>
              <a:off x="6395197" y="3582194"/>
              <a:ext cx="579307" cy="609226"/>
              <a:chOff x="6250444" y="4908245"/>
              <a:chExt cx="579005" cy="609226"/>
            </a:xfrm>
          </p:grpSpPr>
          <p:sp>
            <p:nvSpPr>
              <p:cNvPr id="126"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dirty="0">
                    <a:solidFill>
                      <a:srgbClr val="960096"/>
                    </a:solidFill>
                    <a:latin typeface="Impact" pitchFamily="34" charset="0"/>
                    <a:ea typeface="微软雅黑" pitchFamily="34" charset="-122"/>
                  </a:rPr>
                  <a:t>04</a:t>
                </a:r>
                <a:endParaRPr lang="zh-CN" altLang="en-US" sz="3200" dirty="0">
                  <a:solidFill>
                    <a:srgbClr val="960096"/>
                  </a:solidFill>
                  <a:latin typeface="微软雅黑" pitchFamily="34" charset="-122"/>
                  <a:ea typeface="微软雅黑" pitchFamily="34" charset="-122"/>
                </a:endParaRPr>
              </a:p>
            </p:txBody>
          </p:sp>
          <p:sp>
            <p:nvSpPr>
              <p:cNvPr id="127"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92" name="组合 91"/>
            <p:cNvGrpSpPr/>
            <p:nvPr/>
          </p:nvGrpSpPr>
          <p:grpSpPr>
            <a:xfrm>
              <a:off x="6480147" y="2210594"/>
              <a:ext cx="5334028" cy="17700"/>
              <a:chOff x="6327224" y="1896619"/>
              <a:chExt cx="2624395" cy="933"/>
            </a:xfrm>
          </p:grpSpPr>
          <p:cxnSp>
            <p:nvCxnSpPr>
              <p:cNvPr id="124" name="直接连接符 123"/>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3" name="文本框 44"/>
            <p:cNvSpPr txBox="1"/>
            <p:nvPr/>
          </p:nvSpPr>
          <p:spPr>
            <a:xfrm>
              <a:off x="7234087" y="1677194"/>
              <a:ext cx="4574484" cy="396583"/>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支持</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应用</a:t>
              </a:r>
            </a:p>
          </p:txBody>
        </p:sp>
        <p:sp>
          <p:nvSpPr>
            <p:cNvPr id="94" name="文本框 45"/>
            <p:cNvSpPr txBox="1"/>
            <p:nvPr/>
          </p:nvSpPr>
          <p:spPr>
            <a:xfrm>
              <a:off x="7239691" y="2271211"/>
              <a:ext cx="4568880" cy="396583"/>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eelawadee" panose="020B0502040204020203" pitchFamily="34" charset="-34"/>
                </a:rPr>
                <a:t>提供对常用网络技术的支持，比如</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Leelawadee" panose="020B0502040204020203" pitchFamily="34" charset="-34"/>
                </a:rPr>
                <a:t>SSL</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eelawadee" panose="020B0502040204020203" pitchFamily="34" charset="-34"/>
                </a:rPr>
                <a:t>等</a:t>
              </a:r>
            </a:p>
          </p:txBody>
        </p:sp>
        <p:sp>
          <p:nvSpPr>
            <p:cNvPr id="95" name="文本框 46"/>
            <p:cNvSpPr txBox="1"/>
            <p:nvPr/>
          </p:nvSpPr>
          <p:spPr>
            <a:xfrm>
              <a:off x="7239691" y="2820194"/>
              <a:ext cx="4574484" cy="757130"/>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提供持久存储空间，并支持简单的查询和本地事务</a:t>
              </a:r>
            </a:p>
          </p:txBody>
        </p:sp>
        <p:sp>
          <p:nvSpPr>
            <p:cNvPr id="96" name="文本框 47"/>
            <p:cNvSpPr txBox="1"/>
            <p:nvPr/>
          </p:nvSpPr>
          <p:spPr>
            <a:xfrm>
              <a:off x="7239691" y="3719011"/>
              <a:ext cx="4568880" cy="396583"/>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能对应用进行自动扩展和负载平衡</a:t>
              </a:r>
            </a:p>
          </p:txBody>
        </p:sp>
        <p:grpSp>
          <p:nvGrpSpPr>
            <p:cNvPr id="97" name="组合 96"/>
            <p:cNvGrpSpPr/>
            <p:nvPr/>
          </p:nvGrpSpPr>
          <p:grpSpPr>
            <a:xfrm>
              <a:off x="6480147" y="2820194"/>
              <a:ext cx="5334028" cy="17700"/>
              <a:chOff x="6327224" y="1896619"/>
              <a:chExt cx="2624395" cy="933"/>
            </a:xfrm>
          </p:grpSpPr>
          <p:cxnSp>
            <p:nvCxnSpPr>
              <p:cNvPr id="122" name="直接连接符 121"/>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6480147" y="3582194"/>
              <a:ext cx="5334028" cy="55593"/>
              <a:chOff x="6327224" y="1896619"/>
              <a:chExt cx="2624395" cy="933"/>
            </a:xfrm>
          </p:grpSpPr>
          <p:cxnSp>
            <p:nvCxnSpPr>
              <p:cNvPr id="120" name="直接连接符 11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a:off x="6480147" y="4130335"/>
              <a:ext cx="5328424" cy="60631"/>
              <a:chOff x="6327224" y="1896619"/>
              <a:chExt cx="2624395" cy="613"/>
            </a:xfrm>
          </p:grpSpPr>
          <p:cxnSp>
            <p:nvCxnSpPr>
              <p:cNvPr id="118" name="直接连接符 117"/>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6327224" y="189723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6395197" y="4325763"/>
              <a:ext cx="579307" cy="609226"/>
              <a:chOff x="6250444" y="4908245"/>
              <a:chExt cx="579005" cy="609226"/>
            </a:xfrm>
          </p:grpSpPr>
          <p:sp>
            <p:nvSpPr>
              <p:cNvPr id="116"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dirty="0">
                    <a:solidFill>
                      <a:srgbClr val="00B050"/>
                    </a:solidFill>
                    <a:latin typeface="Impact" pitchFamily="34" charset="0"/>
                    <a:ea typeface="微软雅黑" pitchFamily="34" charset="-122"/>
                  </a:rPr>
                  <a:t>05</a:t>
                </a:r>
                <a:endParaRPr lang="zh-CN" altLang="en-US" sz="3200" dirty="0">
                  <a:solidFill>
                    <a:srgbClr val="00B050"/>
                  </a:solidFill>
                  <a:latin typeface="微软雅黑" pitchFamily="34" charset="-122"/>
                  <a:ea typeface="微软雅黑" pitchFamily="34" charset="-122"/>
                </a:endParaRPr>
              </a:p>
            </p:txBody>
          </p:sp>
          <p:sp>
            <p:nvSpPr>
              <p:cNvPr id="117"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101" name="文本框 47"/>
            <p:cNvSpPr txBox="1"/>
            <p:nvPr/>
          </p:nvSpPr>
          <p:spPr>
            <a:xfrm>
              <a:off x="7239691" y="4191794"/>
              <a:ext cx="4568880" cy="757130"/>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提供功能完整的本地开发环境，可以让用户在本机上对基于</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GAE</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的应用进行调试</a:t>
              </a:r>
            </a:p>
          </p:txBody>
        </p:sp>
        <p:grpSp>
          <p:nvGrpSpPr>
            <p:cNvPr id="102" name="组合 101"/>
            <p:cNvGrpSpPr/>
            <p:nvPr/>
          </p:nvGrpSpPr>
          <p:grpSpPr>
            <a:xfrm>
              <a:off x="6480147" y="4921154"/>
              <a:ext cx="5334028" cy="35678"/>
              <a:chOff x="6327224" y="1896619"/>
              <a:chExt cx="2624395" cy="176"/>
            </a:xfrm>
          </p:grpSpPr>
          <p:cxnSp>
            <p:nvCxnSpPr>
              <p:cNvPr id="114" name="直接连接符 113"/>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6327224" y="1896795"/>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6395197" y="5029994"/>
              <a:ext cx="579307" cy="609226"/>
              <a:chOff x="6250444" y="4908245"/>
              <a:chExt cx="579005" cy="609226"/>
            </a:xfrm>
          </p:grpSpPr>
          <p:sp>
            <p:nvSpPr>
              <p:cNvPr id="112"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dirty="0">
                    <a:solidFill>
                      <a:schemeClr val="accent3">
                        <a:lumMod val="50000"/>
                      </a:schemeClr>
                    </a:solidFill>
                    <a:latin typeface="Impact" pitchFamily="34" charset="0"/>
                    <a:ea typeface="微软雅黑" pitchFamily="34" charset="-122"/>
                  </a:rPr>
                  <a:t>06</a:t>
                </a:r>
                <a:endParaRPr lang="zh-CN" altLang="en-US" sz="3200" dirty="0">
                  <a:solidFill>
                    <a:schemeClr val="accent3">
                      <a:lumMod val="50000"/>
                    </a:schemeClr>
                  </a:solidFill>
                  <a:latin typeface="微软雅黑" pitchFamily="34" charset="-122"/>
                  <a:ea typeface="微软雅黑" pitchFamily="34" charset="-122"/>
                </a:endParaRPr>
              </a:p>
            </p:txBody>
          </p:sp>
          <p:sp>
            <p:nvSpPr>
              <p:cNvPr id="113"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104" name="文本框 47"/>
            <p:cNvSpPr txBox="1"/>
            <p:nvPr/>
          </p:nvSpPr>
          <p:spPr>
            <a:xfrm>
              <a:off x="7239691" y="4953794"/>
              <a:ext cx="4568880" cy="757130"/>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支持</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E-mail</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、用户认证和</a:t>
              </a:r>
              <a:r>
                <a:rPr lang="en-US" altLang="zh-CN" sz="18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Memcache</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等多种服务</a:t>
              </a:r>
            </a:p>
          </p:txBody>
        </p:sp>
        <p:grpSp>
          <p:nvGrpSpPr>
            <p:cNvPr id="105" name="组合 104"/>
            <p:cNvGrpSpPr/>
            <p:nvPr/>
          </p:nvGrpSpPr>
          <p:grpSpPr>
            <a:xfrm>
              <a:off x="6480147" y="5714783"/>
              <a:ext cx="5334028" cy="686858"/>
              <a:chOff x="6327224" y="1896619"/>
              <a:chExt cx="2624395" cy="3388"/>
            </a:xfrm>
          </p:grpSpPr>
          <p:cxnSp>
            <p:nvCxnSpPr>
              <p:cNvPr id="110" name="直接连接符 10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6327224" y="1900007"/>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6395197" y="5773563"/>
              <a:ext cx="579307" cy="609226"/>
              <a:chOff x="6250444" y="4908245"/>
              <a:chExt cx="579005" cy="609226"/>
            </a:xfrm>
          </p:grpSpPr>
          <p:sp>
            <p:nvSpPr>
              <p:cNvPr id="108"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dirty="0">
                    <a:solidFill>
                      <a:srgbClr val="28A7E1"/>
                    </a:solidFill>
                    <a:latin typeface="Impact" pitchFamily="34" charset="0"/>
                    <a:ea typeface="微软雅黑" pitchFamily="34" charset="-122"/>
                  </a:rPr>
                  <a:t>07</a:t>
                </a:r>
                <a:endParaRPr lang="zh-CN" altLang="en-US" sz="3200" dirty="0">
                  <a:solidFill>
                    <a:srgbClr val="28A7E1"/>
                  </a:solidFill>
                  <a:latin typeface="微软雅黑" pitchFamily="34" charset="-122"/>
                  <a:ea typeface="微软雅黑" pitchFamily="34" charset="-122"/>
                </a:endParaRPr>
              </a:p>
            </p:txBody>
          </p:sp>
          <p:sp>
            <p:nvSpPr>
              <p:cNvPr id="109"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107" name="文本框 47"/>
            <p:cNvSpPr txBox="1"/>
            <p:nvPr/>
          </p:nvSpPr>
          <p:spPr>
            <a:xfrm>
              <a:off x="7239691" y="5715794"/>
              <a:ext cx="4568880" cy="757130"/>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提供能在指定时间触发事件的计划任务和能实现后台处理的任务队列</a:t>
              </a:r>
            </a:p>
          </p:txBody>
        </p:sp>
      </p:grpSp>
      <p:sp>
        <p:nvSpPr>
          <p:cNvPr id="54" name="文本框 53"/>
          <p:cNvSpPr txBox="1"/>
          <p:nvPr/>
        </p:nvSpPr>
        <p:spPr>
          <a:xfrm>
            <a:off x="606712" y="1142722"/>
            <a:ext cx="3421129"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2800" b="1" dirty="0">
                <a:solidFill>
                  <a:prstClr val="black"/>
                </a:solidFill>
                <a:latin typeface="黑体" panose="02010609060101010101" pitchFamily="49" charset="-122"/>
                <a:ea typeface="黑体" panose="02010609060101010101" pitchFamily="49" charset="-122"/>
              </a:rPr>
              <a:t>云计算平台</a:t>
            </a:r>
          </a:p>
        </p:txBody>
      </p:sp>
      <p:grpSp>
        <p:nvGrpSpPr>
          <p:cNvPr id="55" name="组合 54"/>
          <p:cNvGrpSpPr/>
          <p:nvPr/>
        </p:nvGrpSpPr>
        <p:grpSpPr>
          <a:xfrm>
            <a:off x="131974" y="28247"/>
            <a:ext cx="11520000" cy="1016152"/>
            <a:chOff x="131974" y="-1"/>
            <a:chExt cx="11520000" cy="1016152"/>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57" name="矩形 56"/>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Google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59" name="文本框 58"/>
          <p:cNvSpPr txBox="1"/>
          <p:nvPr/>
        </p:nvSpPr>
        <p:spPr>
          <a:xfrm>
            <a:off x="631223" y="1594275"/>
            <a:ext cx="300595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应用程序运行环境</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54545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0376" y="3482941"/>
            <a:ext cx="11201400" cy="2156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12775" y="2176365"/>
            <a:ext cx="10972800" cy="3539430"/>
          </a:xfrm>
          <a:prstGeom prst="rect">
            <a:avLst/>
          </a:prstGeom>
        </p:spPr>
        <p:txBody>
          <a:bodyPr wrap="square">
            <a:spAutoFit/>
          </a:bodyPr>
          <a:lstStyle/>
          <a:p>
            <a:pPr indent="457200">
              <a:spcBef>
                <a:spcPct val="50000"/>
              </a:spcBef>
            </a:pPr>
            <a:r>
              <a:rPr lang="en-US" altLang="zh-CN" sz="1600" dirty="0">
                <a:latin typeface="Times New Roman" panose="02020603050405020304" pitchFamily="18" charset="0"/>
                <a:cs typeface="Times New Roman" panose="02020603050405020304" pitchFamily="18" charset="0"/>
              </a:rPr>
              <a:t>GAE</a:t>
            </a:r>
            <a:r>
              <a:rPr lang="zh-CN" altLang="en-US" sz="1600" dirty="0">
                <a:latin typeface="Times New Roman" panose="02020603050405020304" pitchFamily="18" charset="0"/>
                <a:cs typeface="Times New Roman" panose="02020603050405020304" pitchFamily="18" charset="0"/>
              </a:rPr>
              <a:t>为</a:t>
            </a:r>
            <a:r>
              <a:rPr lang="en-US" altLang="zh-CN" sz="1600" dirty="0">
                <a:latin typeface="Times New Roman" panose="02020603050405020304" pitchFamily="18" charset="0"/>
                <a:cs typeface="Times New Roman" panose="02020603050405020304" pitchFamily="18" charset="0"/>
              </a:rPr>
              <a:t>Web</a:t>
            </a:r>
            <a:r>
              <a:rPr lang="zh-CN" altLang="en-US" sz="1600" dirty="0">
                <a:latin typeface="Times New Roman" panose="02020603050405020304" pitchFamily="18" charset="0"/>
                <a:cs typeface="Times New Roman" panose="02020603050405020304" pitchFamily="18" charset="0"/>
              </a:rPr>
              <a:t>应用的本地开发提供了一个应用开发套件（</a:t>
            </a:r>
            <a:r>
              <a:rPr lang="en-US" altLang="zh-CN" sz="1600" dirty="0">
                <a:latin typeface="Times New Roman" panose="02020603050405020304" pitchFamily="18" charset="0"/>
                <a:cs typeface="Times New Roman" panose="02020603050405020304" pitchFamily="18" charset="0"/>
              </a:rPr>
              <a:t>Software Development Kit</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SDK</a:t>
            </a:r>
            <a:r>
              <a:rPr lang="zh-CN" altLang="en-US" sz="1600" dirty="0">
                <a:latin typeface="Times New Roman" panose="02020603050405020304" pitchFamily="18" charset="0"/>
                <a:cs typeface="Times New Roman" panose="02020603050405020304" pitchFamily="18" charset="0"/>
              </a:rPr>
              <a:t>）。该</a:t>
            </a:r>
            <a:r>
              <a:rPr lang="en-US" altLang="zh-CN" sz="1600" dirty="0">
                <a:latin typeface="Times New Roman" panose="02020603050405020304" pitchFamily="18" charset="0"/>
                <a:cs typeface="Times New Roman" panose="02020603050405020304" pitchFamily="18" charset="0"/>
              </a:rPr>
              <a:t>SDK</a:t>
            </a:r>
            <a:r>
              <a:rPr lang="zh-CN" altLang="en-US" sz="1600" dirty="0">
                <a:latin typeface="Times New Roman" panose="02020603050405020304" pitchFamily="18" charset="0"/>
                <a:cs typeface="Times New Roman" panose="02020603050405020304" pitchFamily="18" charset="0"/>
              </a:rPr>
              <a:t>能够使开发人员在本地执行开发测试任务及管理和上传应用程序，其包含的</a:t>
            </a:r>
            <a:r>
              <a:rPr lang="en-US" altLang="zh-CN" sz="1600" dirty="0">
                <a:latin typeface="Times New Roman" panose="02020603050405020304" pitchFamily="18" charset="0"/>
                <a:cs typeface="Times New Roman" panose="02020603050405020304" pitchFamily="18" charset="0"/>
              </a:rPr>
              <a:t>Eclipse GAE</a:t>
            </a:r>
            <a:r>
              <a:rPr lang="zh-CN" altLang="en-US" sz="1600" dirty="0">
                <a:latin typeface="Times New Roman" panose="02020603050405020304" pitchFamily="18" charset="0"/>
                <a:cs typeface="Times New Roman" panose="02020603050405020304" pitchFamily="18" charset="0"/>
              </a:rPr>
              <a:t>插件能够极大地简化在</a:t>
            </a:r>
            <a:r>
              <a:rPr lang="en-US" altLang="zh-CN" sz="1600" dirty="0">
                <a:latin typeface="Times New Roman" panose="02020603050405020304" pitchFamily="18" charset="0"/>
                <a:cs typeface="Times New Roman" panose="02020603050405020304" pitchFamily="18" charset="0"/>
              </a:rPr>
              <a:t>Eclipse</a:t>
            </a:r>
            <a:r>
              <a:rPr lang="zh-CN" altLang="en-US" sz="1600" dirty="0">
                <a:latin typeface="Times New Roman" panose="02020603050405020304" pitchFamily="18" charset="0"/>
                <a:cs typeface="Times New Roman" panose="02020603050405020304" pitchFamily="18" charset="0"/>
              </a:rPr>
              <a:t>环境中的</a:t>
            </a:r>
            <a:r>
              <a:rPr lang="en-US" altLang="zh-CN" sz="1600" dirty="0">
                <a:latin typeface="Times New Roman" panose="02020603050405020304" pitchFamily="18" charset="0"/>
                <a:cs typeface="Times New Roman" panose="02020603050405020304" pitchFamily="18" charset="0"/>
              </a:rPr>
              <a:t>Web</a:t>
            </a:r>
            <a:r>
              <a:rPr lang="zh-CN" altLang="en-US" sz="1600" dirty="0">
                <a:latin typeface="Times New Roman" panose="02020603050405020304" pitchFamily="18" charset="0"/>
                <a:cs typeface="Times New Roman" panose="02020603050405020304" pitchFamily="18" charset="0"/>
              </a:rPr>
              <a:t>应用开发和管理任务。</a:t>
            </a:r>
          </a:p>
          <a:p>
            <a:pPr indent="457200">
              <a:spcBef>
                <a:spcPct val="50000"/>
              </a:spcBef>
            </a:pPr>
            <a:r>
              <a:rPr lang="en-US" altLang="zh-CN" sz="1600" dirty="0">
                <a:latin typeface="Times New Roman" panose="02020603050405020304" pitchFamily="18" charset="0"/>
                <a:cs typeface="Times New Roman" panose="02020603050405020304" pitchFamily="18" charset="0"/>
              </a:rPr>
              <a:t>GAE</a:t>
            </a:r>
            <a:r>
              <a:rPr lang="zh-CN" altLang="en-US" sz="1600" dirty="0">
                <a:latin typeface="Times New Roman" panose="02020603050405020304" pitchFamily="18" charset="0"/>
                <a:cs typeface="Times New Roman" panose="02020603050405020304" pitchFamily="18" charset="0"/>
              </a:rPr>
              <a:t>主要支撑</a:t>
            </a:r>
            <a:r>
              <a:rPr lang="en-US" altLang="zh-CN" sz="1600" dirty="0">
                <a:latin typeface="Times New Roman" panose="02020603050405020304" pitchFamily="18" charset="0"/>
                <a:cs typeface="Times New Roman" panose="02020603050405020304" pitchFamily="18" charset="0"/>
              </a:rPr>
              <a:t>Web</a:t>
            </a:r>
            <a:r>
              <a:rPr lang="zh-CN" altLang="en-US" sz="1600" dirty="0">
                <a:latin typeface="Times New Roman" panose="02020603050405020304" pitchFamily="18" charset="0"/>
                <a:cs typeface="Times New Roman" panose="02020603050405020304" pitchFamily="18" charset="0"/>
              </a:rPr>
              <a:t>应用开发，采用通用网关接口（</a:t>
            </a:r>
            <a:r>
              <a:rPr lang="en-US" altLang="zh-CN" sz="1600" dirty="0">
                <a:latin typeface="Times New Roman" panose="02020603050405020304" pitchFamily="18" charset="0"/>
                <a:cs typeface="Times New Roman" panose="02020603050405020304" pitchFamily="18" charset="0"/>
              </a:rPr>
              <a:t>Common Gateway Interface</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CGI</a:t>
            </a:r>
            <a:r>
              <a:rPr lang="zh-CN" altLang="en-US" sz="1600" dirty="0">
                <a:latin typeface="Times New Roman" panose="02020603050405020304" pitchFamily="18" charset="0"/>
                <a:cs typeface="Times New Roman" panose="02020603050405020304" pitchFamily="18" charset="0"/>
              </a:rPr>
              <a:t>）作为主要的编程模型。</a:t>
            </a:r>
            <a:r>
              <a:rPr lang="en-US" altLang="zh-CN" sz="1600" dirty="0" err="1">
                <a:latin typeface="Times New Roman" panose="02020603050405020304" pitchFamily="18" charset="0"/>
                <a:cs typeface="Times New Roman" panose="02020603050405020304" pitchFamily="18" charset="0"/>
              </a:rPr>
              <a:t>AppEngine</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使用了沙盒（</a:t>
            </a:r>
            <a:r>
              <a:rPr lang="en-US" altLang="zh-CN" sz="1600" dirty="0">
                <a:latin typeface="Times New Roman" panose="02020603050405020304" pitchFamily="18" charset="0"/>
                <a:cs typeface="Times New Roman" panose="02020603050405020304" pitchFamily="18" charset="0"/>
              </a:rPr>
              <a:t>Sandbox</a:t>
            </a:r>
            <a:r>
              <a:rPr lang="zh-CN" altLang="en-US" sz="1600" dirty="0">
                <a:latin typeface="Times New Roman" panose="02020603050405020304" pitchFamily="18" charset="0"/>
                <a:cs typeface="Times New Roman" panose="02020603050405020304" pitchFamily="18" charset="0"/>
              </a:rPr>
              <a:t>）的安全机制，保证应用程序不会对</a:t>
            </a:r>
            <a:r>
              <a:rPr lang="en-US" altLang="zh-CN" sz="1600" dirty="0">
                <a:latin typeface="Times New Roman" panose="02020603050405020304" pitchFamily="18" charset="0"/>
                <a:cs typeface="Times New Roman" panose="02020603050405020304" pitchFamily="18" charset="0"/>
              </a:rPr>
              <a:t>Google</a:t>
            </a:r>
            <a:r>
              <a:rPr lang="zh-CN" altLang="en-US" sz="1600" dirty="0">
                <a:latin typeface="Times New Roman" panose="02020603050405020304" pitchFamily="18" charset="0"/>
                <a:cs typeface="Times New Roman" panose="02020603050405020304" pitchFamily="18" charset="0"/>
              </a:rPr>
              <a:t>的基础架构造成安全性的影响，同时也保证了不同用户的应用程序之间是相互隔离的。</a:t>
            </a:r>
            <a:r>
              <a:rPr lang="en-US" altLang="zh-CN" sz="1600" dirty="0">
                <a:latin typeface="Times New Roman" panose="02020603050405020304" pitchFamily="18" charset="0"/>
                <a:cs typeface="Times New Roman" panose="02020603050405020304" pitchFamily="18" charset="0"/>
              </a:rPr>
              <a:t>GAE</a:t>
            </a:r>
            <a:r>
              <a:rPr lang="zh-CN" altLang="en-US" sz="1600" dirty="0">
                <a:latin typeface="Times New Roman" panose="02020603050405020304" pitchFamily="18" charset="0"/>
                <a:cs typeface="Times New Roman" panose="02020603050405020304" pitchFamily="18" charset="0"/>
              </a:rPr>
              <a:t>比较易于使用，它的使用流程主要包括以下几个步骤。</a:t>
            </a:r>
          </a:p>
          <a:p>
            <a:pPr marL="342900" indent="-342900">
              <a:spcBef>
                <a:spcPct val="50000"/>
              </a:spcBef>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下载</a:t>
            </a:r>
            <a:r>
              <a:rPr lang="en-US" altLang="zh-CN" sz="1600" dirty="0">
                <a:latin typeface="Times New Roman" panose="02020603050405020304" pitchFamily="18" charset="0"/>
                <a:cs typeface="Times New Roman" panose="02020603050405020304" pitchFamily="18" charset="0"/>
              </a:rPr>
              <a:t>SDK</a:t>
            </a:r>
            <a:r>
              <a:rPr lang="zh-CN" altLang="en-US" sz="1600" dirty="0">
                <a:latin typeface="Times New Roman" panose="02020603050405020304" pitchFamily="18" charset="0"/>
                <a:cs typeface="Times New Roman" panose="02020603050405020304" pitchFamily="18" charset="0"/>
              </a:rPr>
              <a:t>和</a:t>
            </a:r>
            <a:r>
              <a:rPr lang="en-US" altLang="zh-CN" sz="1600" dirty="0">
                <a:latin typeface="Times New Roman" panose="02020603050405020304" pitchFamily="18" charset="0"/>
                <a:cs typeface="Times New Roman" panose="02020603050405020304" pitchFamily="18" charset="0"/>
              </a:rPr>
              <a:t>IDE</a:t>
            </a:r>
            <a:r>
              <a:rPr lang="zh-CN" altLang="en-US" sz="1600" dirty="0">
                <a:latin typeface="Times New Roman" panose="02020603050405020304" pitchFamily="18" charset="0"/>
                <a:cs typeface="Times New Roman" panose="02020603050405020304" pitchFamily="18" charset="0"/>
              </a:rPr>
              <a:t>，并在本地搭建开发环境；</a:t>
            </a:r>
          </a:p>
          <a:p>
            <a:pPr marL="342900" indent="-342900">
              <a:spcBef>
                <a:spcPct val="50000"/>
              </a:spcBef>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在本地对应用进行开发和调试；</a:t>
            </a:r>
          </a:p>
          <a:p>
            <a:pPr marL="342900" indent="-342900">
              <a:spcBef>
                <a:spcPct val="50000"/>
              </a:spcBef>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使用</a:t>
            </a:r>
            <a:r>
              <a:rPr lang="en-US" altLang="zh-CN" sz="1600" dirty="0">
                <a:latin typeface="Times New Roman" panose="02020603050405020304" pitchFamily="18" charset="0"/>
                <a:cs typeface="Times New Roman" panose="02020603050405020304" pitchFamily="18" charset="0"/>
              </a:rPr>
              <a:t>App Engine</a:t>
            </a:r>
            <a:r>
              <a:rPr lang="zh-CN" altLang="en-US" sz="1600" dirty="0">
                <a:latin typeface="Times New Roman" panose="02020603050405020304" pitchFamily="18" charset="0"/>
                <a:cs typeface="Times New Roman" panose="02020603050405020304" pitchFamily="18" charset="0"/>
              </a:rPr>
              <a:t>自带上传工具来将应用部署到平台上；</a:t>
            </a:r>
          </a:p>
          <a:p>
            <a:pPr marL="342900" indent="-342900">
              <a:spcBef>
                <a:spcPct val="50000"/>
              </a:spcBef>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在管理界面启动这个应用；</a:t>
            </a:r>
          </a:p>
          <a:p>
            <a:pPr marL="342900" indent="-342900">
              <a:spcBef>
                <a:spcPct val="50000"/>
              </a:spcBef>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利用管理界面来监控整个应用的运行状态和资费。</a:t>
            </a:r>
          </a:p>
        </p:txBody>
      </p:sp>
      <p:sp>
        <p:nvSpPr>
          <p:cNvPr id="16" name="矩形 15"/>
          <p:cNvSpPr/>
          <p:nvPr/>
        </p:nvSpPr>
        <p:spPr>
          <a:xfrm>
            <a:off x="1" y="6020594"/>
            <a:ext cx="12198350" cy="8382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0" y="5868194"/>
            <a:ext cx="1219835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06712" y="1142722"/>
            <a:ext cx="3421129"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8" name="组合 7"/>
          <p:cNvGrpSpPr/>
          <p:nvPr/>
        </p:nvGrpSpPr>
        <p:grpSpPr>
          <a:xfrm>
            <a:off x="131974" y="28247"/>
            <a:ext cx="11520000" cy="1016152"/>
            <a:chOff x="131974" y="-1"/>
            <a:chExt cx="11520000" cy="1016152"/>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1" name="矩形 10"/>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Google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13" name="文本框 12"/>
          <p:cNvSpPr txBox="1"/>
          <p:nvPr/>
        </p:nvSpPr>
        <p:spPr>
          <a:xfrm>
            <a:off x="631223" y="1594275"/>
            <a:ext cx="238719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应用开发套件</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97824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835025" y="1981200"/>
            <a:ext cx="11363325" cy="463550"/>
          </a:xfrm>
          <a:prstGeom prst="rect">
            <a:avLst/>
          </a:prstGeom>
        </p:spPr>
        <p:txBody>
          <a:bodyPr>
            <a:noAutofit/>
          </a:bodyPr>
          <a:lstStyle/>
          <a:p>
            <a:pPr marL="0" indent="0">
              <a:buNone/>
            </a:pPr>
            <a:r>
              <a:rPr lang="zh-CN" altLang="en-US" sz="1800" dirty="0">
                <a:solidFill>
                  <a:schemeClr val="tx1"/>
                </a:solidFill>
                <a:latin typeface="Times New Roman" panose="02020603050405020304" pitchFamily="18" charset="0"/>
                <a:cs typeface="Times New Roman" panose="02020603050405020304" pitchFamily="18" charset="0"/>
              </a:rPr>
              <a:t>除了上述的云计算基础设施之外，</a:t>
            </a:r>
            <a:r>
              <a:rPr lang="en-US" altLang="zh-CN" sz="1800" dirty="0">
                <a:solidFill>
                  <a:schemeClr val="tx1"/>
                </a:solidFill>
                <a:latin typeface="Times New Roman" panose="02020603050405020304" pitchFamily="18" charset="0"/>
                <a:cs typeface="Times New Roman" panose="02020603050405020304" pitchFamily="18" charset="0"/>
              </a:rPr>
              <a:t>Google</a:t>
            </a:r>
            <a:r>
              <a:rPr lang="zh-CN" altLang="en-US" sz="1800" dirty="0">
                <a:solidFill>
                  <a:schemeClr val="tx1"/>
                </a:solidFill>
                <a:latin typeface="Times New Roman" panose="02020603050405020304" pitchFamily="18" charset="0"/>
                <a:cs typeface="Times New Roman" panose="02020603050405020304" pitchFamily="18" charset="0"/>
              </a:rPr>
              <a:t>还在其云计算基础设施之上建立了一系列新型网络应用程序</a:t>
            </a:r>
          </a:p>
        </p:txBody>
      </p:sp>
      <p:sp>
        <p:nvSpPr>
          <p:cNvPr id="22" name="文本框 23"/>
          <p:cNvSpPr txBox="1"/>
          <p:nvPr/>
        </p:nvSpPr>
        <p:spPr>
          <a:xfrm>
            <a:off x="515980" y="2445122"/>
            <a:ext cx="5049795" cy="400110"/>
          </a:xfrm>
          <a:prstGeom prst="rect">
            <a:avLst/>
          </a:prstGeom>
          <a:solidFill>
            <a:srgbClr val="FFC000"/>
          </a:solidFill>
        </p:spPr>
        <p:txBody>
          <a:bodyPr wrap="square" rtlCol="0">
            <a:spAutoFit/>
          </a:bodyPr>
          <a:lstStyle/>
          <a:p>
            <a:pPr marL="342900" indent="-342900">
              <a:buFont typeface="Wingdings" panose="05000000000000000000" pitchFamily="2" charset="2"/>
              <a:buChar char="Ø"/>
            </a:pPr>
            <a:r>
              <a:rPr lang="en-US" altLang="zh-CN" sz="20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Google Docs</a:t>
            </a:r>
            <a:endParaRPr lang="zh-CN" altLang="en-US" sz="20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5"/>
          <p:cNvSpPr txBox="1"/>
          <p:nvPr/>
        </p:nvSpPr>
        <p:spPr>
          <a:xfrm>
            <a:off x="688976" y="2985824"/>
            <a:ext cx="5257800" cy="3748719"/>
          </a:xfrm>
          <a:prstGeom prst="rect">
            <a:avLst/>
          </a:prstGeom>
          <a:noFill/>
        </p:spPr>
        <p:txBody>
          <a:bodyPr wrap="square" rtlCol="0">
            <a:spAutoFit/>
          </a:bodyPr>
          <a:lstStyle/>
          <a:p>
            <a:pPr algn="just">
              <a:lnSpc>
                <a:spcPct val="120000"/>
              </a:lnSpc>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      Google Docs</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是一个基于</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的工具，它有跟</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Microsoft Office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相近的编辑界面，有一套简单易用的文档权限管理，而且它还记录下所有用户对文档所做的修改，使得用户对文档的修改记录一目了然，并且可以根据需要恢复到之前的任何版本，非常适用于网上共享与协作编辑文档。</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Google Docs</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甚至可以用于监控责任清晰、目标明确的项目进度。当前，</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Google Docs</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已经推出了文档编辑、电子表格、幻灯片演示、日程管理等多个功能的编辑模块，</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能够替代</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Microsoft Office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相应</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的一部分功能。</a:t>
            </a:r>
          </a:p>
        </p:txBody>
      </p:sp>
      <p:sp>
        <p:nvSpPr>
          <p:cNvPr id="11" name="文本框 23"/>
          <p:cNvSpPr txBox="1"/>
          <p:nvPr/>
        </p:nvSpPr>
        <p:spPr>
          <a:xfrm>
            <a:off x="6383379" y="2445122"/>
            <a:ext cx="5049795" cy="400110"/>
          </a:xfrm>
          <a:prstGeom prst="rect">
            <a:avLst/>
          </a:prstGeom>
          <a:solidFill>
            <a:srgbClr val="FFC000"/>
          </a:solidFill>
        </p:spPr>
        <p:txBody>
          <a:bodyPr wrap="square" rtlCol="0">
            <a:spAutoFit/>
          </a:bodyPr>
          <a:lstStyle/>
          <a:p>
            <a:pPr marL="342900" indent="-342900">
              <a:buFont typeface="Wingdings" panose="05000000000000000000" pitchFamily="2" charset="2"/>
              <a:buChar char="Ø"/>
            </a:pPr>
            <a:r>
              <a:rPr lang="en-US" altLang="zh-CN" sz="20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Gmail</a:t>
            </a:r>
            <a:endParaRPr lang="zh-CN" altLang="en-US" sz="20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25"/>
          <p:cNvSpPr txBox="1"/>
          <p:nvPr/>
        </p:nvSpPr>
        <p:spPr>
          <a:xfrm>
            <a:off x="6279376" y="2983329"/>
            <a:ext cx="5257800" cy="3055773"/>
          </a:xfrm>
          <a:prstGeom prst="rect">
            <a:avLst/>
          </a:prstGeom>
          <a:noFill/>
        </p:spPr>
        <p:txBody>
          <a:bodyPr wrap="square" rtlCol="0">
            <a:spAutoFit/>
          </a:bodyPr>
          <a:lstStyle/>
          <a:p>
            <a:pPr algn="just">
              <a:lnSpc>
                <a:spcPct val="120000"/>
              </a:lnSpc>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        Gmail</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Google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的电子邮件服务，不但提供了常见的个人用户的电子邮件服务，还提供了企业用户的电子邮件服务，使企业摆脱了开发、管理和维护邮件系统的工作，专注在能够为企业创造商业价值的业务上。</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Gmail</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不仅是有效的电子邮件工具，还集成即时消息和视频功能。用户可以通过测览器随时了解自己的联系人的状态，同他们展开实时交流。即时消息会话内容被保存在</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Gmail</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内，用户可以像检索邮件一样对消息会话记录进行检索。</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687" y="6036607"/>
            <a:ext cx="1905867" cy="815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8175" y="6028538"/>
            <a:ext cx="1904999" cy="797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文本框 9"/>
          <p:cNvSpPr txBox="1"/>
          <p:nvPr/>
        </p:nvSpPr>
        <p:spPr>
          <a:xfrm>
            <a:off x="606712" y="1142722"/>
            <a:ext cx="3421129"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13" name="组合 12"/>
          <p:cNvGrpSpPr/>
          <p:nvPr/>
        </p:nvGrpSpPr>
        <p:grpSpPr>
          <a:xfrm>
            <a:off x="131974" y="28247"/>
            <a:ext cx="11520000" cy="1016152"/>
            <a:chOff x="131974" y="-1"/>
            <a:chExt cx="11520000" cy="1016152"/>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5" name="矩形 14"/>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Google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17" name="文本框 16"/>
          <p:cNvSpPr txBox="1"/>
          <p:nvPr/>
        </p:nvSpPr>
        <p:spPr>
          <a:xfrm>
            <a:off x="631223" y="1594275"/>
            <a:ext cx="208262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Google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应用</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94543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8" name="组合 5"/>
          <p:cNvGrpSpPr>
            <a:grpSpLocks/>
          </p:cNvGrpSpPr>
          <p:nvPr/>
        </p:nvGrpSpPr>
        <p:grpSpPr bwMode="auto">
          <a:xfrm rot="-5400000">
            <a:off x="361215" y="3712321"/>
            <a:ext cx="5363320" cy="167626"/>
            <a:chOff x="0" y="3259138"/>
            <a:chExt cx="9144000" cy="195262"/>
          </a:xfrm>
        </p:grpSpPr>
        <p:sp>
          <p:nvSpPr>
            <p:cNvPr id="76"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headEnd/>
              <a:tailEnd/>
            </a:ln>
          </p:spPr>
          <p:txBody>
            <a:bodyPr wrap="none" anchor="ctr"/>
            <a:lstStyle/>
            <a:p>
              <a:pPr>
                <a:defRPr/>
              </a:pPr>
              <a:endParaRPr lang="zh-CN" altLang="en-US" sz="3201" kern="0">
                <a:solidFill>
                  <a:sysClr val="windowText" lastClr="000000"/>
                </a:solidFill>
                <a:latin typeface="+mn-ea"/>
              </a:endParaRPr>
            </a:p>
          </p:txBody>
        </p:sp>
        <p:sp>
          <p:nvSpPr>
            <p:cNvPr id="77" name="Rectangle 4"/>
            <p:cNvSpPr>
              <a:spLocks noChangeArrowheads="1"/>
            </p:cNvSpPr>
            <p:nvPr/>
          </p:nvSpPr>
          <p:spPr bwMode="gray">
            <a:xfrm>
              <a:off x="1" y="3312022"/>
              <a:ext cx="9144000" cy="142379"/>
            </a:xfrm>
            <a:prstGeom prst="rect">
              <a:avLst/>
            </a:prstGeom>
            <a:gradFill rotWithShape="1">
              <a:gsLst>
                <a:gs pos="0">
                  <a:srgbClr val="CFCFCF"/>
                </a:gs>
                <a:gs pos="100000">
                  <a:srgbClr val="5F5F5F"/>
                </a:gs>
              </a:gsLst>
              <a:lin ang="5400000" scaled="1"/>
            </a:gradFill>
            <a:ln w="9525" algn="ctr">
              <a:noFill/>
              <a:miter lim="800000"/>
              <a:headEnd/>
              <a:tailEnd/>
            </a:ln>
          </p:spPr>
          <p:txBody>
            <a:bodyPr wrap="none" anchor="ctr"/>
            <a:lstStyle/>
            <a:p>
              <a:pPr>
                <a:defRPr/>
              </a:pPr>
              <a:endParaRPr lang="zh-CN" altLang="en-US" sz="3201" kern="0">
                <a:solidFill>
                  <a:sysClr val="windowText" lastClr="000000"/>
                </a:solidFill>
                <a:latin typeface="+mn-ea"/>
              </a:endParaRPr>
            </a:p>
          </p:txBody>
        </p:sp>
      </p:grpSp>
      <p:grpSp>
        <p:nvGrpSpPr>
          <p:cNvPr id="3" name="组合 2"/>
          <p:cNvGrpSpPr/>
          <p:nvPr/>
        </p:nvGrpSpPr>
        <p:grpSpPr>
          <a:xfrm>
            <a:off x="2593164" y="991394"/>
            <a:ext cx="6326064" cy="861638"/>
            <a:chOff x="2593164" y="1657734"/>
            <a:chExt cx="6326064" cy="922552"/>
          </a:xfrm>
        </p:grpSpPr>
        <p:grpSp>
          <p:nvGrpSpPr>
            <p:cNvPr id="8197" name="组合 62"/>
            <p:cNvGrpSpPr>
              <a:grpSpLocks/>
            </p:cNvGrpSpPr>
            <p:nvPr/>
          </p:nvGrpSpPr>
          <p:grpSpPr bwMode="auto">
            <a:xfrm>
              <a:off x="2974252" y="1810168"/>
              <a:ext cx="5944976" cy="626254"/>
              <a:chOff x="1752601" y="2209800"/>
              <a:chExt cx="6934200" cy="625705"/>
            </a:xfrm>
          </p:grpSpPr>
          <p:sp>
            <p:nvSpPr>
              <p:cNvPr id="73"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a:defRPr/>
                </a:pPr>
                <a:endParaRPr lang="zh-CN" altLang="en-US" sz="3201" kern="0">
                  <a:solidFill>
                    <a:sysClr val="windowText" lastClr="000000"/>
                  </a:solidFill>
                  <a:latin typeface="+mn-ea"/>
                </a:endParaRPr>
              </a:p>
            </p:txBody>
          </p:sp>
          <p:sp>
            <p:nvSpPr>
              <p:cNvPr id="8254" name="Text Box 9"/>
              <p:cNvSpPr txBox="1">
                <a:spLocks noChangeArrowheads="1"/>
              </p:cNvSpPr>
              <p:nvPr/>
            </p:nvSpPr>
            <p:spPr bwMode="gray">
              <a:xfrm>
                <a:off x="2513808" y="2209800"/>
                <a:ext cx="5700713" cy="62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en-US" altLang="zh-CN" sz="3201" dirty="0">
                    <a:ea typeface="黑体" panose="02010609060101010101" pitchFamily="49" charset="-122"/>
                    <a:cs typeface="Times New Roman" panose="02020603050405020304" pitchFamily="18" charset="0"/>
                  </a:rPr>
                  <a:t>Amazon</a:t>
                </a:r>
                <a:r>
                  <a:rPr lang="zh-CN" altLang="en-US" sz="3201" dirty="0">
                    <a:ea typeface="黑体" panose="02010609060101010101" pitchFamily="49" charset="-122"/>
                    <a:cs typeface="Times New Roman" panose="02020603050405020304" pitchFamily="18" charset="0"/>
                  </a:rPr>
                  <a:t>云计算平台</a:t>
                </a:r>
              </a:p>
            </p:txBody>
          </p:sp>
        </p:grpSp>
        <p:grpSp>
          <p:nvGrpSpPr>
            <p:cNvPr id="8199" name="Group 65"/>
            <p:cNvGrpSpPr>
              <a:grpSpLocks/>
            </p:cNvGrpSpPr>
            <p:nvPr/>
          </p:nvGrpSpPr>
          <p:grpSpPr bwMode="auto">
            <a:xfrm>
              <a:off x="2593164" y="1657734"/>
              <a:ext cx="854273" cy="922552"/>
              <a:chOff x="2789" y="1625"/>
              <a:chExt cx="847" cy="915"/>
            </a:xfrm>
          </p:grpSpPr>
          <p:sp>
            <p:nvSpPr>
              <p:cNvPr id="79"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80"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81"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8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8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grpSp>
            <p:nvGrpSpPr>
              <p:cNvPr id="8246" name="Group 71"/>
              <p:cNvGrpSpPr>
                <a:grpSpLocks/>
              </p:cNvGrpSpPr>
              <p:nvPr/>
            </p:nvGrpSpPr>
            <p:grpSpPr bwMode="auto">
              <a:xfrm>
                <a:off x="2899" y="1735"/>
                <a:ext cx="687" cy="688"/>
                <a:chOff x="4166" y="1706"/>
                <a:chExt cx="1252" cy="1252"/>
              </a:xfrm>
            </p:grpSpPr>
            <p:sp>
              <p:nvSpPr>
                <p:cNvPr id="8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8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8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8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grpSp>
        </p:grpSp>
        <p:sp>
          <p:nvSpPr>
            <p:cNvPr id="62" name="矩形 61"/>
            <p:cNvSpPr/>
            <p:nvPr/>
          </p:nvSpPr>
          <p:spPr>
            <a:xfrm>
              <a:off x="2740836" y="1845102"/>
              <a:ext cx="597038" cy="584335"/>
            </a:xfrm>
            <a:prstGeom prst="rect">
              <a:avLst/>
            </a:prstGeom>
          </p:spPr>
          <p:txBody>
            <a:bodyPr wrap="none">
              <a:spAutoFit/>
            </a:bodyPr>
            <a:lstStyle/>
            <a:p>
              <a:pPr eaLnBrk="1" hangingPunct="1">
                <a:defRPr/>
              </a:pPr>
              <a:r>
                <a:rPr lang="zh-CN" altLang="en-US" sz="3201" kern="0" dirty="0">
                  <a:solidFill>
                    <a:sysClr val="windowText" lastClr="000000"/>
                  </a:solidFill>
                  <a:latin typeface="+mn-ea"/>
                </a:rPr>
                <a:t>一</a:t>
              </a:r>
              <a:endParaRPr lang="zh-CN" altLang="en-US" sz="3201" dirty="0">
                <a:latin typeface="+mn-ea"/>
              </a:endParaRPr>
            </a:p>
          </p:txBody>
        </p:sp>
      </p:grpSp>
      <p:grpSp>
        <p:nvGrpSpPr>
          <p:cNvPr id="4" name="组合 3"/>
          <p:cNvGrpSpPr/>
          <p:nvPr/>
        </p:nvGrpSpPr>
        <p:grpSpPr>
          <a:xfrm>
            <a:off x="2606936" y="1790336"/>
            <a:ext cx="6326064" cy="877458"/>
            <a:chOff x="2593164" y="2724781"/>
            <a:chExt cx="6326064" cy="922552"/>
          </a:xfrm>
        </p:grpSpPr>
        <p:grpSp>
          <p:nvGrpSpPr>
            <p:cNvPr id="8194" name="组合 63"/>
            <p:cNvGrpSpPr>
              <a:grpSpLocks/>
            </p:cNvGrpSpPr>
            <p:nvPr/>
          </p:nvGrpSpPr>
          <p:grpSpPr bwMode="auto">
            <a:xfrm>
              <a:off x="2974252" y="2877217"/>
              <a:ext cx="5944976" cy="614964"/>
              <a:chOff x="1752601" y="2209798"/>
              <a:chExt cx="6934200" cy="614424"/>
            </a:xfrm>
          </p:grpSpPr>
          <p:sp>
            <p:nvSpPr>
              <p:cNvPr id="6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a:defRPr/>
                </a:pPr>
                <a:endParaRPr lang="zh-CN" altLang="en-US" sz="3201" kern="0">
                  <a:solidFill>
                    <a:sysClr val="windowText" lastClr="000000"/>
                  </a:solidFill>
                  <a:latin typeface="+mn-ea"/>
                </a:endParaRPr>
              </a:p>
            </p:txBody>
          </p:sp>
          <p:sp>
            <p:nvSpPr>
              <p:cNvPr id="8260" name="Text Box 9"/>
              <p:cNvSpPr txBox="1">
                <a:spLocks noChangeArrowheads="1"/>
              </p:cNvSpPr>
              <p:nvPr/>
            </p:nvSpPr>
            <p:spPr bwMode="gray">
              <a:xfrm>
                <a:off x="2513808" y="2209798"/>
                <a:ext cx="5700713" cy="61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en-US" altLang="zh-CN" sz="3201" dirty="0">
                    <a:ea typeface="黑体" panose="02010609060101010101" pitchFamily="49" charset="-122"/>
                    <a:cs typeface="Times New Roman" panose="02020603050405020304" pitchFamily="18" charset="0"/>
                  </a:rPr>
                  <a:t>Google</a:t>
                </a:r>
                <a:r>
                  <a:rPr lang="zh-CN" altLang="en-US" sz="3201" dirty="0">
                    <a:ea typeface="黑体" panose="02010609060101010101" pitchFamily="49" charset="-122"/>
                    <a:cs typeface="Times New Roman" panose="02020603050405020304" pitchFamily="18" charset="0"/>
                  </a:rPr>
                  <a:t>云计算平台</a:t>
                </a:r>
              </a:p>
            </p:txBody>
          </p:sp>
        </p:grpSp>
        <p:grpSp>
          <p:nvGrpSpPr>
            <p:cNvPr id="8200" name="Group 65"/>
            <p:cNvGrpSpPr>
              <a:grpSpLocks/>
            </p:cNvGrpSpPr>
            <p:nvPr/>
          </p:nvGrpSpPr>
          <p:grpSpPr bwMode="auto">
            <a:xfrm>
              <a:off x="2593164" y="2724781"/>
              <a:ext cx="854273" cy="922552"/>
              <a:chOff x="2789" y="1625"/>
              <a:chExt cx="847" cy="915"/>
            </a:xfrm>
          </p:grpSpPr>
          <p:sp>
            <p:nvSpPr>
              <p:cNvPr id="90"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9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92"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93"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94"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grpSp>
            <p:nvGrpSpPr>
              <p:cNvPr id="8236" name="Group 71"/>
              <p:cNvGrpSpPr>
                <a:grpSpLocks/>
              </p:cNvGrpSpPr>
              <p:nvPr/>
            </p:nvGrpSpPr>
            <p:grpSpPr bwMode="auto">
              <a:xfrm>
                <a:off x="2899" y="1735"/>
                <a:ext cx="687" cy="688"/>
                <a:chOff x="4166" y="1706"/>
                <a:chExt cx="1252" cy="1252"/>
              </a:xfrm>
            </p:grpSpPr>
            <p:sp>
              <p:nvSpPr>
                <p:cNvPr id="96"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97"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98"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99"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grpSp>
        </p:grpSp>
        <p:sp>
          <p:nvSpPr>
            <p:cNvPr id="63" name="矩形 62"/>
            <p:cNvSpPr/>
            <p:nvPr/>
          </p:nvSpPr>
          <p:spPr>
            <a:xfrm>
              <a:off x="2740836" y="2858162"/>
              <a:ext cx="597038" cy="584335"/>
            </a:xfrm>
            <a:prstGeom prst="rect">
              <a:avLst/>
            </a:prstGeom>
          </p:spPr>
          <p:txBody>
            <a:bodyPr wrap="none">
              <a:spAutoFit/>
            </a:bodyPr>
            <a:lstStyle/>
            <a:p>
              <a:pPr eaLnBrk="1" hangingPunct="1">
                <a:defRPr/>
              </a:pPr>
              <a:r>
                <a:rPr lang="zh-CN" altLang="en-US" sz="3201" kern="0" dirty="0">
                  <a:solidFill>
                    <a:sysClr val="windowText" lastClr="000000"/>
                  </a:solidFill>
                  <a:latin typeface="+mn-ea"/>
                </a:rPr>
                <a:t>二</a:t>
              </a:r>
              <a:endParaRPr lang="zh-CN" altLang="en-US" sz="3201" dirty="0">
                <a:latin typeface="+mn-ea"/>
              </a:endParaRPr>
            </a:p>
          </p:txBody>
        </p:sp>
      </p:grpSp>
      <p:grpSp>
        <p:nvGrpSpPr>
          <p:cNvPr id="5" name="组合 4"/>
          <p:cNvGrpSpPr/>
          <p:nvPr/>
        </p:nvGrpSpPr>
        <p:grpSpPr>
          <a:xfrm>
            <a:off x="2601103" y="2591594"/>
            <a:ext cx="6318125" cy="876206"/>
            <a:chOff x="2593164" y="3791828"/>
            <a:chExt cx="6318125" cy="922552"/>
          </a:xfrm>
        </p:grpSpPr>
        <p:grpSp>
          <p:nvGrpSpPr>
            <p:cNvPr id="8195" name="组合 66"/>
            <p:cNvGrpSpPr>
              <a:grpSpLocks/>
            </p:cNvGrpSpPr>
            <p:nvPr/>
          </p:nvGrpSpPr>
          <p:grpSpPr bwMode="auto">
            <a:xfrm>
              <a:off x="2966313" y="3934734"/>
              <a:ext cx="5944976" cy="615841"/>
              <a:chOff x="1752601" y="2209798"/>
              <a:chExt cx="6934200" cy="615301"/>
            </a:xfrm>
          </p:grpSpPr>
          <p:sp>
            <p:nvSpPr>
              <p:cNvPr id="67"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a:defRPr/>
                </a:pPr>
                <a:endParaRPr lang="zh-CN" altLang="en-US" sz="3201" kern="0">
                  <a:solidFill>
                    <a:sysClr val="windowText" lastClr="000000"/>
                  </a:solidFill>
                  <a:latin typeface="+mn-ea"/>
                </a:endParaRPr>
              </a:p>
            </p:txBody>
          </p:sp>
          <p:sp>
            <p:nvSpPr>
              <p:cNvPr id="8258" name="Text Box 9"/>
              <p:cNvSpPr txBox="1">
                <a:spLocks noChangeArrowheads="1"/>
              </p:cNvSpPr>
              <p:nvPr/>
            </p:nvSpPr>
            <p:spPr bwMode="gray">
              <a:xfrm>
                <a:off x="2513807" y="2209798"/>
                <a:ext cx="5700713" cy="61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en-US" altLang="zh-CN" sz="3201" dirty="0">
                    <a:ea typeface="黑体" panose="02010609060101010101" pitchFamily="49" charset="-122"/>
                    <a:cs typeface="Times New Roman" panose="02020603050405020304" pitchFamily="18" charset="0"/>
                  </a:rPr>
                  <a:t>Salesforce</a:t>
                </a:r>
                <a:r>
                  <a:rPr lang="zh-CN" altLang="en-US" sz="3201" dirty="0">
                    <a:ea typeface="黑体" panose="02010609060101010101" pitchFamily="49" charset="-122"/>
                    <a:cs typeface="Times New Roman" panose="02020603050405020304" pitchFamily="18" charset="0"/>
                  </a:rPr>
                  <a:t>云计算平台</a:t>
                </a:r>
              </a:p>
            </p:txBody>
          </p:sp>
        </p:grpSp>
        <p:grpSp>
          <p:nvGrpSpPr>
            <p:cNvPr id="8202" name="Group 65"/>
            <p:cNvGrpSpPr>
              <a:grpSpLocks/>
            </p:cNvGrpSpPr>
            <p:nvPr/>
          </p:nvGrpSpPr>
          <p:grpSpPr bwMode="auto">
            <a:xfrm>
              <a:off x="2593164" y="3791828"/>
              <a:ext cx="854273" cy="922552"/>
              <a:chOff x="2789" y="1625"/>
              <a:chExt cx="847" cy="915"/>
            </a:xfrm>
          </p:grpSpPr>
          <p:sp>
            <p:nvSpPr>
              <p:cNvPr id="11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11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11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11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116"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grpSp>
            <p:nvGrpSpPr>
              <p:cNvPr id="8216" name="Group 71"/>
              <p:cNvGrpSpPr>
                <a:grpSpLocks/>
              </p:cNvGrpSpPr>
              <p:nvPr/>
            </p:nvGrpSpPr>
            <p:grpSpPr bwMode="auto">
              <a:xfrm>
                <a:off x="2899" y="1735"/>
                <a:ext cx="687" cy="688"/>
                <a:chOff x="4166" y="1706"/>
                <a:chExt cx="1252" cy="1252"/>
              </a:xfrm>
            </p:grpSpPr>
            <p:sp>
              <p:nvSpPr>
                <p:cNvPr id="11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1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2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2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grpSp>
        </p:grpSp>
        <p:sp>
          <p:nvSpPr>
            <p:cNvPr id="66" name="矩形 65"/>
            <p:cNvSpPr/>
            <p:nvPr/>
          </p:nvSpPr>
          <p:spPr>
            <a:xfrm>
              <a:off x="2715430" y="3968082"/>
              <a:ext cx="597038" cy="585923"/>
            </a:xfrm>
            <a:prstGeom prst="rect">
              <a:avLst/>
            </a:prstGeom>
          </p:spPr>
          <p:txBody>
            <a:bodyPr wrap="none">
              <a:spAutoFit/>
            </a:bodyPr>
            <a:lstStyle/>
            <a:p>
              <a:pPr eaLnBrk="1" hangingPunct="1">
                <a:defRPr/>
              </a:pPr>
              <a:r>
                <a:rPr lang="zh-CN" altLang="en-US" sz="3201" kern="0" dirty="0">
                  <a:solidFill>
                    <a:sysClr val="windowText" lastClr="000000"/>
                  </a:solidFill>
                  <a:latin typeface="+mn-ea"/>
                </a:rPr>
                <a:t>三</a:t>
              </a:r>
              <a:endParaRPr lang="zh-CN" altLang="en-US" sz="3201" dirty="0">
                <a:latin typeface="+mn-ea"/>
              </a:endParaRPr>
            </a:p>
          </p:txBody>
        </p:sp>
      </p:grpSp>
      <p:grpSp>
        <p:nvGrpSpPr>
          <p:cNvPr id="2" name="组合 1"/>
          <p:cNvGrpSpPr/>
          <p:nvPr/>
        </p:nvGrpSpPr>
        <p:grpSpPr>
          <a:xfrm>
            <a:off x="2593164" y="3429794"/>
            <a:ext cx="6326064" cy="873389"/>
            <a:chOff x="2593164" y="4858874"/>
            <a:chExt cx="6326064" cy="922552"/>
          </a:xfrm>
        </p:grpSpPr>
        <p:grpSp>
          <p:nvGrpSpPr>
            <p:cNvPr id="8196" name="组合 69"/>
            <p:cNvGrpSpPr>
              <a:grpSpLocks/>
            </p:cNvGrpSpPr>
            <p:nvPr/>
          </p:nvGrpSpPr>
          <p:grpSpPr bwMode="auto">
            <a:xfrm>
              <a:off x="2974252" y="5011310"/>
              <a:ext cx="5944976" cy="617828"/>
              <a:chOff x="1752601" y="2209798"/>
              <a:chExt cx="6934200" cy="617286"/>
            </a:xfrm>
          </p:grpSpPr>
          <p:sp>
            <p:nvSpPr>
              <p:cNvPr id="70"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a:defRPr/>
                </a:pPr>
                <a:endParaRPr lang="zh-CN" altLang="en-US" sz="3201" kern="0">
                  <a:solidFill>
                    <a:sysClr val="windowText" lastClr="000000"/>
                  </a:solidFill>
                  <a:latin typeface="+mn-ea"/>
                </a:endParaRPr>
              </a:p>
            </p:txBody>
          </p:sp>
          <p:sp>
            <p:nvSpPr>
              <p:cNvPr id="8256" name="Text Box 9"/>
              <p:cNvSpPr txBox="1">
                <a:spLocks noChangeArrowheads="1"/>
              </p:cNvSpPr>
              <p:nvPr/>
            </p:nvSpPr>
            <p:spPr bwMode="gray">
              <a:xfrm>
                <a:off x="2513808" y="2209798"/>
                <a:ext cx="5700713" cy="61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en-US" altLang="zh-CN" sz="3201" dirty="0">
                    <a:ea typeface="黑体" panose="02010609060101010101" pitchFamily="49" charset="-122"/>
                    <a:cs typeface="Times New Roman" panose="02020603050405020304" pitchFamily="18" charset="0"/>
                  </a:rPr>
                  <a:t>Microsoft Azure</a:t>
                </a:r>
              </a:p>
            </p:txBody>
          </p:sp>
        </p:grpSp>
        <p:grpSp>
          <p:nvGrpSpPr>
            <p:cNvPr id="8201" name="Group 65"/>
            <p:cNvGrpSpPr>
              <a:grpSpLocks/>
            </p:cNvGrpSpPr>
            <p:nvPr/>
          </p:nvGrpSpPr>
          <p:grpSpPr bwMode="auto">
            <a:xfrm>
              <a:off x="2593164" y="4858874"/>
              <a:ext cx="854273" cy="922552"/>
              <a:chOff x="2789" y="1625"/>
              <a:chExt cx="847" cy="915"/>
            </a:xfrm>
          </p:grpSpPr>
          <p:sp>
            <p:nvSpPr>
              <p:cNvPr id="10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10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10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10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10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grpSp>
            <p:nvGrpSpPr>
              <p:cNvPr id="8226" name="Group 71"/>
              <p:cNvGrpSpPr>
                <a:grpSpLocks/>
              </p:cNvGrpSpPr>
              <p:nvPr/>
            </p:nvGrpSpPr>
            <p:grpSpPr bwMode="auto">
              <a:xfrm>
                <a:off x="2899" y="1735"/>
                <a:ext cx="687" cy="688"/>
                <a:chOff x="4166" y="1706"/>
                <a:chExt cx="1252" cy="1252"/>
              </a:xfrm>
            </p:grpSpPr>
            <p:sp>
              <p:nvSpPr>
                <p:cNvPr id="10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0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0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1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grpSp>
        </p:grpSp>
        <p:sp>
          <p:nvSpPr>
            <p:cNvPr id="69" name="矩形 68"/>
            <p:cNvSpPr/>
            <p:nvPr/>
          </p:nvSpPr>
          <p:spPr>
            <a:xfrm>
              <a:off x="2740836" y="5039891"/>
              <a:ext cx="597038" cy="585924"/>
            </a:xfrm>
            <a:prstGeom prst="rect">
              <a:avLst/>
            </a:prstGeom>
          </p:spPr>
          <p:txBody>
            <a:bodyPr wrap="none">
              <a:spAutoFit/>
            </a:bodyPr>
            <a:lstStyle/>
            <a:p>
              <a:pPr eaLnBrk="1" hangingPunct="1">
                <a:defRPr/>
              </a:pPr>
              <a:r>
                <a:rPr lang="zh-CN" altLang="en-US" sz="3201" kern="0" dirty="0">
                  <a:solidFill>
                    <a:sysClr val="windowText" lastClr="000000"/>
                  </a:solidFill>
                  <a:latin typeface="+mn-ea"/>
                </a:rPr>
                <a:t>四</a:t>
              </a:r>
              <a:endParaRPr lang="zh-CN" altLang="en-US" sz="3201" dirty="0">
                <a:latin typeface="+mn-ea"/>
              </a:endParaRPr>
            </a:p>
          </p:txBody>
        </p:sp>
      </p:grpSp>
      <p:sp>
        <p:nvSpPr>
          <p:cNvPr id="8209" name="Rectangle 35"/>
          <p:cNvSpPr>
            <a:spLocks noChangeArrowheads="1"/>
          </p:cNvSpPr>
          <p:nvPr/>
        </p:nvSpPr>
        <p:spPr bwMode="blackWhite">
          <a:xfrm>
            <a:off x="1747640" y="6540250"/>
            <a:ext cx="8288668" cy="198483"/>
          </a:xfrm>
          <a:prstGeom prst="rect">
            <a:avLst/>
          </a:prstGeom>
          <a:solidFill>
            <a:schemeClr val="bg1">
              <a:alpha val="74901"/>
            </a:scheme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0">
              <a:latin typeface="Tahoma" panose="020B0604030504040204" pitchFamily="34" charset="0"/>
            </a:endParaRPr>
          </a:p>
        </p:txBody>
      </p:sp>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74" name="矩形 7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标题 1"/>
          <p:cNvSpPr>
            <a:spLocks/>
          </p:cNvSpPr>
          <p:nvPr/>
        </p:nvSpPr>
        <p:spPr bwMode="auto">
          <a:xfrm>
            <a:off x="5865536" y="312428"/>
            <a:ext cx="5786438" cy="533400"/>
          </a:xfrm>
          <a:prstGeom prst="rect">
            <a:avLst/>
          </a:prstGeom>
          <a:noFill/>
          <a:ln>
            <a:noFill/>
          </a:ln>
        </p:spPr>
        <p:txBody>
          <a:bodyPr anchor="b"/>
          <a:lstStyle/>
          <a:p>
            <a:pPr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目录</a:t>
            </a:r>
          </a:p>
        </p:txBody>
      </p:sp>
      <p:grpSp>
        <p:nvGrpSpPr>
          <p:cNvPr id="84" name="组合 83"/>
          <p:cNvGrpSpPr/>
          <p:nvPr/>
        </p:nvGrpSpPr>
        <p:grpSpPr>
          <a:xfrm>
            <a:off x="2593164" y="4267994"/>
            <a:ext cx="6326064" cy="810873"/>
            <a:chOff x="2593164" y="4858874"/>
            <a:chExt cx="6326064" cy="922552"/>
          </a:xfrm>
        </p:grpSpPr>
        <p:grpSp>
          <p:nvGrpSpPr>
            <p:cNvPr id="89" name="组合 69"/>
            <p:cNvGrpSpPr>
              <a:grpSpLocks/>
            </p:cNvGrpSpPr>
            <p:nvPr/>
          </p:nvGrpSpPr>
          <p:grpSpPr bwMode="auto">
            <a:xfrm>
              <a:off x="2974252" y="5011310"/>
              <a:ext cx="5944976" cy="665461"/>
              <a:chOff x="1752601" y="2209798"/>
              <a:chExt cx="6934200" cy="664877"/>
            </a:xfrm>
          </p:grpSpPr>
          <p:sp>
            <p:nvSpPr>
              <p:cNvPr id="129"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a:defRPr/>
                </a:pPr>
                <a:endParaRPr lang="zh-CN" altLang="en-US" sz="3201" kern="0">
                  <a:solidFill>
                    <a:sysClr val="windowText" lastClr="000000"/>
                  </a:solidFill>
                  <a:latin typeface="+mn-ea"/>
                </a:endParaRPr>
              </a:p>
            </p:txBody>
          </p:sp>
          <p:sp>
            <p:nvSpPr>
              <p:cNvPr id="130" name="Text Box 9"/>
              <p:cNvSpPr txBox="1">
                <a:spLocks noChangeArrowheads="1"/>
              </p:cNvSpPr>
              <p:nvPr/>
            </p:nvSpPr>
            <p:spPr bwMode="gray">
              <a:xfrm>
                <a:off x="2513808" y="2209798"/>
                <a:ext cx="5700713" cy="66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sz="3201" dirty="0">
                    <a:ea typeface="黑体" panose="02010609060101010101" pitchFamily="49" charset="-122"/>
                    <a:cs typeface="Times New Roman" panose="02020603050405020304" pitchFamily="18" charset="0"/>
                  </a:rPr>
                  <a:t>开源</a:t>
                </a:r>
                <a:r>
                  <a:rPr lang="en-US" altLang="zh-CN" sz="3201" dirty="0">
                    <a:ea typeface="黑体" panose="02010609060101010101" pitchFamily="49" charset="-122"/>
                    <a:cs typeface="Times New Roman" panose="02020603050405020304" pitchFamily="18" charset="0"/>
                  </a:rPr>
                  <a:t>IaaS</a:t>
                </a:r>
                <a:r>
                  <a:rPr lang="zh-CN" altLang="en-US" sz="3201" dirty="0">
                    <a:ea typeface="黑体" panose="02010609060101010101" pitchFamily="49" charset="-122"/>
                    <a:cs typeface="Times New Roman" panose="02020603050405020304" pitchFamily="18" charset="0"/>
                  </a:rPr>
                  <a:t>平台</a:t>
                </a:r>
              </a:p>
            </p:txBody>
          </p:sp>
        </p:grpSp>
        <p:grpSp>
          <p:nvGrpSpPr>
            <p:cNvPr id="95" name="Group 65"/>
            <p:cNvGrpSpPr>
              <a:grpSpLocks/>
            </p:cNvGrpSpPr>
            <p:nvPr/>
          </p:nvGrpSpPr>
          <p:grpSpPr bwMode="auto">
            <a:xfrm>
              <a:off x="2593164" y="4858874"/>
              <a:ext cx="854273" cy="922552"/>
              <a:chOff x="2789" y="1625"/>
              <a:chExt cx="847" cy="915"/>
            </a:xfrm>
          </p:grpSpPr>
          <p:sp>
            <p:nvSpPr>
              <p:cNvPr id="10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11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11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12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12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grpSp>
            <p:nvGrpSpPr>
              <p:cNvPr id="124" name="Group 71"/>
              <p:cNvGrpSpPr>
                <a:grpSpLocks/>
              </p:cNvGrpSpPr>
              <p:nvPr/>
            </p:nvGrpSpPr>
            <p:grpSpPr bwMode="auto">
              <a:xfrm>
                <a:off x="2899" y="1735"/>
                <a:ext cx="687" cy="688"/>
                <a:chOff x="4166" y="1706"/>
                <a:chExt cx="1252" cy="1252"/>
              </a:xfrm>
            </p:grpSpPr>
            <p:sp>
              <p:nvSpPr>
                <p:cNvPr id="12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2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2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2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grpSp>
        </p:grpSp>
        <p:sp>
          <p:nvSpPr>
            <p:cNvPr id="100" name="矩形 99"/>
            <p:cNvSpPr/>
            <p:nvPr/>
          </p:nvSpPr>
          <p:spPr>
            <a:xfrm>
              <a:off x="2740836" y="5039891"/>
              <a:ext cx="595035" cy="665461"/>
            </a:xfrm>
            <a:prstGeom prst="rect">
              <a:avLst/>
            </a:prstGeom>
          </p:spPr>
          <p:txBody>
            <a:bodyPr wrap="none">
              <a:spAutoFit/>
            </a:bodyPr>
            <a:lstStyle/>
            <a:p>
              <a:pPr eaLnBrk="1" hangingPunct="1">
                <a:defRPr/>
              </a:pPr>
              <a:r>
                <a:rPr lang="zh-CN" altLang="en-US" sz="3201" dirty="0">
                  <a:latin typeface="+mn-ea"/>
                </a:rPr>
                <a:t>五</a:t>
              </a:r>
            </a:p>
          </p:txBody>
        </p:sp>
      </p:grpSp>
      <p:grpSp>
        <p:nvGrpSpPr>
          <p:cNvPr id="131" name="组合 130"/>
          <p:cNvGrpSpPr/>
          <p:nvPr/>
        </p:nvGrpSpPr>
        <p:grpSpPr>
          <a:xfrm>
            <a:off x="2593164" y="5029994"/>
            <a:ext cx="6326064" cy="812891"/>
            <a:chOff x="2593164" y="4858874"/>
            <a:chExt cx="6326064" cy="922552"/>
          </a:xfrm>
        </p:grpSpPr>
        <p:grpSp>
          <p:nvGrpSpPr>
            <p:cNvPr id="132" name="组合 69"/>
            <p:cNvGrpSpPr>
              <a:grpSpLocks/>
            </p:cNvGrpSpPr>
            <p:nvPr/>
          </p:nvGrpSpPr>
          <p:grpSpPr bwMode="auto">
            <a:xfrm>
              <a:off x="2974252" y="5011309"/>
              <a:ext cx="5944976" cy="663808"/>
              <a:chOff x="1752601" y="2209798"/>
              <a:chExt cx="6934200" cy="663226"/>
            </a:xfrm>
          </p:grpSpPr>
          <p:sp>
            <p:nvSpPr>
              <p:cNvPr id="145"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a:defRPr/>
                </a:pPr>
                <a:endParaRPr lang="zh-CN" altLang="en-US" sz="3201" kern="0">
                  <a:solidFill>
                    <a:sysClr val="windowText" lastClr="000000"/>
                  </a:solidFill>
                  <a:latin typeface="+mn-ea"/>
                </a:endParaRPr>
              </a:p>
            </p:txBody>
          </p:sp>
          <p:sp>
            <p:nvSpPr>
              <p:cNvPr id="146"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sz="3201" dirty="0">
                    <a:ea typeface="黑体" panose="02010609060101010101" pitchFamily="49" charset="-122"/>
                    <a:cs typeface="Times New Roman" panose="02020603050405020304" pitchFamily="18" charset="0"/>
                  </a:rPr>
                  <a:t>开源</a:t>
                </a:r>
                <a:r>
                  <a:rPr lang="en-US" altLang="zh-CN" sz="3201" dirty="0">
                    <a:ea typeface="黑体" panose="02010609060101010101" pitchFamily="49" charset="-122"/>
                    <a:cs typeface="Times New Roman" panose="02020603050405020304" pitchFamily="18" charset="0"/>
                  </a:rPr>
                  <a:t>PaaS</a:t>
                </a:r>
                <a:r>
                  <a:rPr lang="zh-CN" altLang="en-US" sz="3201" dirty="0">
                    <a:ea typeface="黑体" panose="02010609060101010101" pitchFamily="49" charset="-122"/>
                    <a:cs typeface="Times New Roman" panose="02020603050405020304" pitchFamily="18" charset="0"/>
                  </a:rPr>
                  <a:t>平台</a:t>
                </a:r>
              </a:p>
            </p:txBody>
          </p:sp>
        </p:grpSp>
        <p:grpSp>
          <p:nvGrpSpPr>
            <p:cNvPr id="133" name="Group 65"/>
            <p:cNvGrpSpPr>
              <a:grpSpLocks/>
            </p:cNvGrpSpPr>
            <p:nvPr/>
          </p:nvGrpSpPr>
          <p:grpSpPr bwMode="auto">
            <a:xfrm>
              <a:off x="2593164" y="4858874"/>
              <a:ext cx="854273" cy="922552"/>
              <a:chOff x="2789" y="1625"/>
              <a:chExt cx="847" cy="915"/>
            </a:xfrm>
          </p:grpSpPr>
          <p:sp>
            <p:nvSpPr>
              <p:cNvPr id="135"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136"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13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138"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139"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grpSp>
            <p:nvGrpSpPr>
              <p:cNvPr id="140" name="Group 71"/>
              <p:cNvGrpSpPr>
                <a:grpSpLocks/>
              </p:cNvGrpSpPr>
              <p:nvPr/>
            </p:nvGrpSpPr>
            <p:grpSpPr bwMode="auto">
              <a:xfrm>
                <a:off x="2899" y="1735"/>
                <a:ext cx="687" cy="688"/>
                <a:chOff x="4166" y="1706"/>
                <a:chExt cx="1252" cy="1252"/>
              </a:xfrm>
            </p:grpSpPr>
            <p:sp>
              <p:nvSpPr>
                <p:cNvPr id="141"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42"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43"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44"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grpSp>
        </p:grpSp>
        <p:sp>
          <p:nvSpPr>
            <p:cNvPr id="134" name="矩形 133"/>
            <p:cNvSpPr/>
            <p:nvPr/>
          </p:nvSpPr>
          <p:spPr>
            <a:xfrm>
              <a:off x="2740836" y="5039891"/>
              <a:ext cx="595035" cy="663809"/>
            </a:xfrm>
            <a:prstGeom prst="rect">
              <a:avLst/>
            </a:prstGeom>
          </p:spPr>
          <p:txBody>
            <a:bodyPr wrap="none">
              <a:spAutoFit/>
            </a:bodyPr>
            <a:lstStyle/>
            <a:p>
              <a:pPr eaLnBrk="1" hangingPunct="1">
                <a:defRPr/>
              </a:pPr>
              <a:r>
                <a:rPr lang="zh-CN" altLang="en-US" sz="3201" kern="0" dirty="0">
                  <a:solidFill>
                    <a:sysClr val="windowText" lastClr="000000"/>
                  </a:solidFill>
                  <a:latin typeface="+mn-ea"/>
                </a:rPr>
                <a:t>六</a:t>
              </a:r>
              <a:endParaRPr lang="zh-CN" altLang="en-US" sz="3201" dirty="0">
                <a:latin typeface="+mn-ea"/>
              </a:endParaRPr>
            </a:p>
          </p:txBody>
        </p:sp>
      </p:grpSp>
      <p:grpSp>
        <p:nvGrpSpPr>
          <p:cNvPr id="147" name="组合 146"/>
          <p:cNvGrpSpPr/>
          <p:nvPr/>
        </p:nvGrpSpPr>
        <p:grpSpPr>
          <a:xfrm>
            <a:off x="2581962" y="5798740"/>
            <a:ext cx="6326064" cy="812891"/>
            <a:chOff x="2593164" y="4858874"/>
            <a:chExt cx="6326064" cy="922552"/>
          </a:xfrm>
        </p:grpSpPr>
        <p:grpSp>
          <p:nvGrpSpPr>
            <p:cNvPr id="148" name="组合 69"/>
            <p:cNvGrpSpPr>
              <a:grpSpLocks/>
            </p:cNvGrpSpPr>
            <p:nvPr/>
          </p:nvGrpSpPr>
          <p:grpSpPr bwMode="auto">
            <a:xfrm>
              <a:off x="2974252" y="5011309"/>
              <a:ext cx="5944976" cy="663808"/>
              <a:chOff x="1752601" y="2209798"/>
              <a:chExt cx="6934200" cy="663226"/>
            </a:xfrm>
          </p:grpSpPr>
          <p:sp>
            <p:nvSpPr>
              <p:cNvPr id="161"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a:defRPr/>
                </a:pPr>
                <a:endParaRPr lang="zh-CN" altLang="en-US" sz="3201" kern="0">
                  <a:solidFill>
                    <a:sysClr val="windowText" lastClr="000000"/>
                  </a:solidFill>
                  <a:latin typeface="+mn-ea"/>
                </a:endParaRPr>
              </a:p>
            </p:txBody>
          </p:sp>
          <p:sp>
            <p:nvSpPr>
              <p:cNvPr id="162"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sz="3201" dirty="0">
                    <a:ea typeface="黑体" panose="02010609060101010101" pitchFamily="49" charset="-122"/>
                    <a:cs typeface="Times New Roman" panose="02020603050405020304" pitchFamily="18" charset="0"/>
                  </a:rPr>
                  <a:t>其他云计算公司</a:t>
                </a:r>
              </a:p>
            </p:txBody>
          </p:sp>
        </p:grpSp>
        <p:grpSp>
          <p:nvGrpSpPr>
            <p:cNvPr id="149" name="Group 65"/>
            <p:cNvGrpSpPr>
              <a:grpSpLocks/>
            </p:cNvGrpSpPr>
            <p:nvPr/>
          </p:nvGrpSpPr>
          <p:grpSpPr bwMode="auto">
            <a:xfrm>
              <a:off x="2593164" y="4858874"/>
              <a:ext cx="854273" cy="922552"/>
              <a:chOff x="2789" y="1625"/>
              <a:chExt cx="847" cy="915"/>
            </a:xfrm>
          </p:grpSpPr>
          <p:sp>
            <p:nvSpPr>
              <p:cNvPr id="15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15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a:defRPr/>
                </a:pPr>
                <a:endParaRPr lang="zh-CN" altLang="en-US" sz="3201" kern="0">
                  <a:solidFill>
                    <a:sysClr val="windowText" lastClr="000000"/>
                  </a:solidFill>
                  <a:latin typeface="+mn-ea"/>
                </a:endParaRPr>
              </a:p>
            </p:txBody>
          </p:sp>
          <p:sp>
            <p:nvSpPr>
              <p:cNvPr id="15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15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sp>
            <p:nvSpPr>
              <p:cNvPr id="15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a:defRPr/>
                </a:pPr>
                <a:endParaRPr lang="zh-CN" altLang="en-US" sz="3201" kern="0">
                  <a:solidFill>
                    <a:sysClr val="windowText" lastClr="000000"/>
                  </a:solidFill>
                  <a:latin typeface="+mn-ea"/>
                </a:endParaRPr>
              </a:p>
            </p:txBody>
          </p:sp>
          <p:grpSp>
            <p:nvGrpSpPr>
              <p:cNvPr id="156" name="Group 71"/>
              <p:cNvGrpSpPr>
                <a:grpSpLocks/>
              </p:cNvGrpSpPr>
              <p:nvPr/>
            </p:nvGrpSpPr>
            <p:grpSpPr bwMode="auto">
              <a:xfrm>
                <a:off x="2899" y="1735"/>
                <a:ext cx="687" cy="688"/>
                <a:chOff x="4166" y="1706"/>
                <a:chExt cx="1252" cy="1252"/>
              </a:xfrm>
            </p:grpSpPr>
            <p:sp>
              <p:nvSpPr>
                <p:cNvPr id="15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5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5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sp>
              <p:nvSpPr>
                <p:cNvPr id="16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defRPr/>
                  </a:pPr>
                  <a:endParaRPr lang="zh-CN" altLang="en-US" sz="3201" kern="0">
                    <a:solidFill>
                      <a:sysClr val="windowText" lastClr="000000"/>
                    </a:solidFill>
                    <a:latin typeface="+mn-ea"/>
                  </a:endParaRPr>
                </a:p>
              </p:txBody>
            </p:sp>
          </p:grpSp>
        </p:grpSp>
        <p:sp>
          <p:nvSpPr>
            <p:cNvPr id="150" name="矩形 149"/>
            <p:cNvSpPr/>
            <p:nvPr/>
          </p:nvSpPr>
          <p:spPr>
            <a:xfrm>
              <a:off x="2740836" y="5039891"/>
              <a:ext cx="595035" cy="663809"/>
            </a:xfrm>
            <a:prstGeom prst="rect">
              <a:avLst/>
            </a:prstGeom>
          </p:spPr>
          <p:txBody>
            <a:bodyPr wrap="none">
              <a:spAutoFit/>
            </a:bodyPr>
            <a:lstStyle/>
            <a:p>
              <a:pPr eaLnBrk="1" hangingPunct="1">
                <a:defRPr/>
              </a:pPr>
              <a:r>
                <a:rPr lang="zh-CN" altLang="en-US" sz="3201" kern="0" dirty="0">
                  <a:solidFill>
                    <a:sysClr val="windowText" lastClr="000000"/>
                  </a:solidFill>
                  <a:latin typeface="+mn-ea"/>
                </a:rPr>
                <a:t>七</a:t>
              </a:r>
              <a:endParaRPr lang="zh-CN" altLang="en-US" sz="3201" dirty="0">
                <a:latin typeface="+mn-ea"/>
              </a:endParaRPr>
            </a:p>
          </p:txBody>
        </p:sp>
      </p:grpSp>
      <p:pic>
        <p:nvPicPr>
          <p:cNvPr id="8210"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9614" y="1799601"/>
            <a:ext cx="8291844" cy="493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7476704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8" name="组合 5"/>
          <p:cNvGrpSpPr>
            <a:grpSpLocks/>
          </p:cNvGrpSpPr>
          <p:nvPr/>
        </p:nvGrpSpPr>
        <p:grpSpPr bwMode="auto">
          <a:xfrm rot="-5400000">
            <a:off x="361215" y="3712321"/>
            <a:ext cx="5363320" cy="167626"/>
            <a:chOff x="0" y="3259138"/>
            <a:chExt cx="9144000" cy="195262"/>
          </a:xfrm>
        </p:grpSpPr>
        <p:sp>
          <p:nvSpPr>
            <p:cNvPr id="76"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Rectangle 4"/>
            <p:cNvSpPr>
              <a:spLocks noChangeArrowheads="1"/>
            </p:cNvSpPr>
            <p:nvPr/>
          </p:nvSpPr>
          <p:spPr bwMode="gray">
            <a:xfrm>
              <a:off x="1" y="3312022"/>
              <a:ext cx="9144000" cy="142379"/>
            </a:xfrm>
            <a:prstGeom prst="rect">
              <a:avLst/>
            </a:prstGeom>
            <a:gradFill rotWithShape="1">
              <a:gsLst>
                <a:gs pos="0">
                  <a:srgbClr val="CFCFCF"/>
                </a:gs>
                <a:gs pos="100000">
                  <a:srgbClr val="5F5F5F"/>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3" name="组合 2"/>
          <p:cNvGrpSpPr/>
          <p:nvPr/>
        </p:nvGrpSpPr>
        <p:grpSpPr>
          <a:xfrm>
            <a:off x="2593164" y="991394"/>
            <a:ext cx="6326064" cy="861638"/>
            <a:chOff x="2593164" y="1657734"/>
            <a:chExt cx="6326064" cy="922552"/>
          </a:xfrm>
        </p:grpSpPr>
        <p:grpSp>
          <p:nvGrpSpPr>
            <p:cNvPr id="8197" name="组合 62"/>
            <p:cNvGrpSpPr>
              <a:grpSpLocks/>
            </p:cNvGrpSpPr>
            <p:nvPr/>
          </p:nvGrpSpPr>
          <p:grpSpPr bwMode="auto">
            <a:xfrm>
              <a:off x="2974252" y="1810168"/>
              <a:ext cx="5944976" cy="626254"/>
              <a:chOff x="1752601" y="2209800"/>
              <a:chExt cx="6934200" cy="625705"/>
            </a:xfrm>
          </p:grpSpPr>
          <p:sp>
            <p:nvSpPr>
              <p:cNvPr id="73"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4" name="Text Box 9"/>
              <p:cNvSpPr txBox="1">
                <a:spLocks noChangeArrowheads="1"/>
              </p:cNvSpPr>
              <p:nvPr/>
            </p:nvSpPr>
            <p:spPr bwMode="gray">
              <a:xfrm>
                <a:off x="2513808" y="2209800"/>
                <a:ext cx="5700713" cy="62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Amazon</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199" name="Group 65"/>
            <p:cNvGrpSpPr>
              <a:grpSpLocks/>
            </p:cNvGrpSpPr>
            <p:nvPr/>
          </p:nvGrpSpPr>
          <p:grpSpPr bwMode="auto">
            <a:xfrm>
              <a:off x="2593164" y="1657734"/>
              <a:ext cx="854273" cy="922552"/>
              <a:chOff x="2789" y="1625"/>
              <a:chExt cx="847" cy="915"/>
            </a:xfrm>
          </p:grpSpPr>
          <p:sp>
            <p:nvSpPr>
              <p:cNvPr id="79"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46" name="Group 71"/>
              <p:cNvGrpSpPr>
                <a:grpSpLocks/>
              </p:cNvGrpSpPr>
              <p:nvPr/>
            </p:nvGrpSpPr>
            <p:grpSpPr bwMode="auto">
              <a:xfrm>
                <a:off x="2899" y="1735"/>
                <a:ext cx="687" cy="688"/>
                <a:chOff x="4166" y="1706"/>
                <a:chExt cx="1252" cy="1252"/>
              </a:xfrm>
            </p:grpSpPr>
            <p:sp>
              <p:nvSpPr>
                <p:cNvPr id="8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2" name="矩形 61"/>
            <p:cNvSpPr/>
            <p:nvPr/>
          </p:nvSpPr>
          <p:spPr>
            <a:xfrm>
              <a:off x="2740836" y="184510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一</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4" name="组合 3"/>
          <p:cNvGrpSpPr/>
          <p:nvPr/>
        </p:nvGrpSpPr>
        <p:grpSpPr>
          <a:xfrm>
            <a:off x="2606936" y="1790336"/>
            <a:ext cx="6326064" cy="877458"/>
            <a:chOff x="2593164" y="2724781"/>
            <a:chExt cx="6326064" cy="922552"/>
          </a:xfrm>
        </p:grpSpPr>
        <p:grpSp>
          <p:nvGrpSpPr>
            <p:cNvPr id="8194" name="组合 63"/>
            <p:cNvGrpSpPr>
              <a:grpSpLocks/>
            </p:cNvGrpSpPr>
            <p:nvPr/>
          </p:nvGrpSpPr>
          <p:grpSpPr bwMode="auto">
            <a:xfrm>
              <a:off x="2974252" y="2877217"/>
              <a:ext cx="5944976" cy="614964"/>
              <a:chOff x="1752601" y="2209798"/>
              <a:chExt cx="6934200" cy="614424"/>
            </a:xfrm>
          </p:grpSpPr>
          <p:sp>
            <p:nvSpPr>
              <p:cNvPr id="6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60" name="Text Box 9"/>
              <p:cNvSpPr txBox="1">
                <a:spLocks noChangeArrowheads="1"/>
              </p:cNvSpPr>
              <p:nvPr/>
            </p:nvSpPr>
            <p:spPr bwMode="gray">
              <a:xfrm>
                <a:off x="2513808" y="2209798"/>
                <a:ext cx="5700713" cy="61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Google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0" name="Group 65"/>
            <p:cNvGrpSpPr>
              <a:grpSpLocks/>
            </p:cNvGrpSpPr>
            <p:nvPr/>
          </p:nvGrpSpPr>
          <p:grpSpPr bwMode="auto">
            <a:xfrm>
              <a:off x="2593164" y="2724781"/>
              <a:ext cx="854273" cy="922552"/>
              <a:chOff x="2789" y="1625"/>
              <a:chExt cx="847" cy="915"/>
            </a:xfrm>
          </p:grpSpPr>
          <p:sp>
            <p:nvSpPr>
              <p:cNvPr id="90"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36" name="Group 71"/>
              <p:cNvGrpSpPr>
                <a:grpSpLocks/>
              </p:cNvGrpSpPr>
              <p:nvPr/>
            </p:nvGrpSpPr>
            <p:grpSpPr bwMode="auto">
              <a:xfrm>
                <a:off x="2899" y="1735"/>
                <a:ext cx="687" cy="688"/>
                <a:chOff x="4166" y="1706"/>
                <a:chExt cx="1252" cy="1252"/>
              </a:xfrm>
            </p:grpSpPr>
            <p:sp>
              <p:nvSpPr>
                <p:cNvPr id="96"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7"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8"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9"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3" name="矩形 62"/>
            <p:cNvSpPr/>
            <p:nvPr/>
          </p:nvSpPr>
          <p:spPr>
            <a:xfrm>
              <a:off x="2740836" y="285816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二</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5" name="组合 4"/>
          <p:cNvGrpSpPr/>
          <p:nvPr/>
        </p:nvGrpSpPr>
        <p:grpSpPr>
          <a:xfrm>
            <a:off x="2601103" y="2591594"/>
            <a:ext cx="6318125" cy="876206"/>
            <a:chOff x="2593164" y="3791828"/>
            <a:chExt cx="6318125" cy="922552"/>
          </a:xfrm>
        </p:grpSpPr>
        <p:grpSp>
          <p:nvGrpSpPr>
            <p:cNvPr id="8195" name="组合 66"/>
            <p:cNvGrpSpPr>
              <a:grpSpLocks/>
            </p:cNvGrpSpPr>
            <p:nvPr/>
          </p:nvGrpSpPr>
          <p:grpSpPr bwMode="auto">
            <a:xfrm>
              <a:off x="2966313" y="3934734"/>
              <a:ext cx="5944976" cy="615841"/>
              <a:chOff x="1752601" y="2209798"/>
              <a:chExt cx="6934200" cy="615301"/>
            </a:xfrm>
          </p:grpSpPr>
          <p:sp>
            <p:nvSpPr>
              <p:cNvPr id="67"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8" name="Text Box 9"/>
              <p:cNvSpPr txBox="1">
                <a:spLocks noChangeArrowheads="1"/>
              </p:cNvSpPr>
              <p:nvPr/>
            </p:nvSpPr>
            <p:spPr bwMode="gray">
              <a:xfrm>
                <a:off x="2513807" y="2209798"/>
                <a:ext cx="5700713" cy="61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Salesforce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2" name="Group 65"/>
            <p:cNvGrpSpPr>
              <a:grpSpLocks/>
            </p:cNvGrpSpPr>
            <p:nvPr/>
          </p:nvGrpSpPr>
          <p:grpSpPr bwMode="auto">
            <a:xfrm>
              <a:off x="2593164" y="3791828"/>
              <a:ext cx="854273" cy="922552"/>
              <a:chOff x="2789" y="1625"/>
              <a:chExt cx="847" cy="915"/>
            </a:xfrm>
          </p:grpSpPr>
          <p:sp>
            <p:nvSpPr>
              <p:cNvPr id="11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6"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16" name="Group 71"/>
              <p:cNvGrpSpPr>
                <a:grpSpLocks/>
              </p:cNvGrpSpPr>
              <p:nvPr/>
            </p:nvGrpSpPr>
            <p:grpSpPr bwMode="auto">
              <a:xfrm>
                <a:off x="2899" y="1735"/>
                <a:ext cx="687" cy="688"/>
                <a:chOff x="4166" y="1706"/>
                <a:chExt cx="1252" cy="1252"/>
              </a:xfrm>
            </p:grpSpPr>
            <p:sp>
              <p:nvSpPr>
                <p:cNvPr id="11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6" name="矩形 65"/>
            <p:cNvSpPr/>
            <p:nvPr/>
          </p:nvSpPr>
          <p:spPr>
            <a:xfrm>
              <a:off x="2715430" y="3968082"/>
              <a:ext cx="597038" cy="585923"/>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三</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2" name="组合 1"/>
          <p:cNvGrpSpPr/>
          <p:nvPr/>
        </p:nvGrpSpPr>
        <p:grpSpPr>
          <a:xfrm>
            <a:off x="2593164" y="3429794"/>
            <a:ext cx="6326064" cy="873389"/>
            <a:chOff x="2593164" y="4858874"/>
            <a:chExt cx="6326064" cy="922552"/>
          </a:xfrm>
        </p:grpSpPr>
        <p:grpSp>
          <p:nvGrpSpPr>
            <p:cNvPr id="8196" name="组合 69"/>
            <p:cNvGrpSpPr>
              <a:grpSpLocks/>
            </p:cNvGrpSpPr>
            <p:nvPr/>
          </p:nvGrpSpPr>
          <p:grpSpPr bwMode="auto">
            <a:xfrm>
              <a:off x="2974252" y="5011310"/>
              <a:ext cx="5944976" cy="617828"/>
              <a:chOff x="1752601" y="2209798"/>
              <a:chExt cx="6934200" cy="617286"/>
            </a:xfrm>
          </p:grpSpPr>
          <p:sp>
            <p:nvSpPr>
              <p:cNvPr id="70"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6" name="Text Box 9"/>
              <p:cNvSpPr txBox="1">
                <a:spLocks noChangeArrowheads="1"/>
              </p:cNvSpPr>
              <p:nvPr/>
            </p:nvSpPr>
            <p:spPr bwMode="gray">
              <a:xfrm>
                <a:off x="2513808" y="2209798"/>
                <a:ext cx="5700713" cy="61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grpSp>
          <p:nvGrpSpPr>
            <p:cNvPr id="8201" name="Group 65"/>
            <p:cNvGrpSpPr>
              <a:grpSpLocks/>
            </p:cNvGrpSpPr>
            <p:nvPr/>
          </p:nvGrpSpPr>
          <p:grpSpPr bwMode="auto">
            <a:xfrm>
              <a:off x="2593164" y="4858874"/>
              <a:ext cx="854273" cy="922552"/>
              <a:chOff x="2789" y="1625"/>
              <a:chExt cx="847" cy="915"/>
            </a:xfrm>
          </p:grpSpPr>
          <p:sp>
            <p:nvSpPr>
              <p:cNvPr id="10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26" name="Group 71"/>
              <p:cNvGrpSpPr>
                <a:grpSpLocks/>
              </p:cNvGrpSpPr>
              <p:nvPr/>
            </p:nvGrpSpPr>
            <p:grpSpPr bwMode="auto">
              <a:xfrm>
                <a:off x="2899" y="1735"/>
                <a:ext cx="687" cy="688"/>
                <a:chOff x="4166" y="1706"/>
                <a:chExt cx="1252" cy="1252"/>
              </a:xfrm>
            </p:grpSpPr>
            <p:sp>
              <p:nvSpPr>
                <p:cNvPr id="10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9" name="矩形 68"/>
            <p:cNvSpPr/>
            <p:nvPr/>
          </p:nvSpPr>
          <p:spPr>
            <a:xfrm>
              <a:off x="2740836" y="5039891"/>
              <a:ext cx="597038" cy="585924"/>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四</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74" name="矩形 7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标题 1"/>
          <p:cNvSpPr>
            <a:spLocks/>
          </p:cNvSpPr>
          <p:nvPr/>
        </p:nvSpPr>
        <p:spPr bwMode="auto">
          <a:xfrm>
            <a:off x="5865536" y="312428"/>
            <a:ext cx="5786438" cy="533400"/>
          </a:xfrm>
          <a:prstGeom prst="rect">
            <a:avLst/>
          </a:prstGeom>
          <a:noFill/>
          <a:ln>
            <a:noFill/>
          </a:ln>
        </p:spPr>
        <p:txBody>
          <a:bodyPr anchor="b"/>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Tahoma" pitchFamily="34" charset="0"/>
                <a:ea typeface="黑体" pitchFamily="2" charset="-122"/>
                <a:cs typeface="+mn-cs"/>
              </a:rPr>
              <a:t>目录</a:t>
            </a:r>
          </a:p>
        </p:txBody>
      </p:sp>
      <p:grpSp>
        <p:nvGrpSpPr>
          <p:cNvPr id="84" name="组合 83"/>
          <p:cNvGrpSpPr/>
          <p:nvPr/>
        </p:nvGrpSpPr>
        <p:grpSpPr>
          <a:xfrm>
            <a:off x="2593164" y="4267994"/>
            <a:ext cx="6326064" cy="810873"/>
            <a:chOff x="2593164" y="4858874"/>
            <a:chExt cx="6326064" cy="922552"/>
          </a:xfrm>
        </p:grpSpPr>
        <p:grpSp>
          <p:nvGrpSpPr>
            <p:cNvPr id="89" name="组合 69"/>
            <p:cNvGrpSpPr>
              <a:grpSpLocks/>
            </p:cNvGrpSpPr>
            <p:nvPr/>
          </p:nvGrpSpPr>
          <p:grpSpPr bwMode="auto">
            <a:xfrm>
              <a:off x="2974252" y="5011310"/>
              <a:ext cx="5944976" cy="665461"/>
              <a:chOff x="1752601" y="2209798"/>
              <a:chExt cx="6934200" cy="664877"/>
            </a:xfrm>
          </p:grpSpPr>
          <p:sp>
            <p:nvSpPr>
              <p:cNvPr id="129"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0" name="Text Box 9"/>
              <p:cNvSpPr txBox="1">
                <a:spLocks noChangeArrowheads="1"/>
              </p:cNvSpPr>
              <p:nvPr/>
            </p:nvSpPr>
            <p:spPr bwMode="gray">
              <a:xfrm>
                <a:off x="2513808" y="2209798"/>
                <a:ext cx="5700713" cy="66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95" name="Group 65"/>
            <p:cNvGrpSpPr>
              <a:grpSpLocks/>
            </p:cNvGrpSpPr>
            <p:nvPr/>
          </p:nvGrpSpPr>
          <p:grpSpPr bwMode="auto">
            <a:xfrm>
              <a:off x="2593164" y="4858874"/>
              <a:ext cx="854273" cy="922552"/>
              <a:chOff x="2789" y="1625"/>
              <a:chExt cx="847" cy="915"/>
            </a:xfrm>
          </p:grpSpPr>
          <p:sp>
            <p:nvSpPr>
              <p:cNvPr id="10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24" name="Group 71"/>
              <p:cNvGrpSpPr>
                <a:grpSpLocks/>
              </p:cNvGrpSpPr>
              <p:nvPr/>
            </p:nvGrpSpPr>
            <p:grpSpPr bwMode="auto">
              <a:xfrm>
                <a:off x="2899" y="1735"/>
                <a:ext cx="687" cy="688"/>
                <a:chOff x="4166" y="1706"/>
                <a:chExt cx="1252" cy="1252"/>
              </a:xfrm>
            </p:grpSpPr>
            <p:sp>
              <p:nvSpPr>
                <p:cNvPr id="12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00" name="矩形 99"/>
            <p:cNvSpPr/>
            <p:nvPr/>
          </p:nvSpPr>
          <p:spPr>
            <a:xfrm>
              <a:off x="2740836" y="5039891"/>
              <a:ext cx="595035" cy="665461"/>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rPr>
                <a:t>五</a:t>
              </a:r>
            </a:p>
          </p:txBody>
        </p:sp>
      </p:grpSp>
      <p:grpSp>
        <p:nvGrpSpPr>
          <p:cNvPr id="131" name="组合 130"/>
          <p:cNvGrpSpPr/>
          <p:nvPr/>
        </p:nvGrpSpPr>
        <p:grpSpPr>
          <a:xfrm>
            <a:off x="2593164" y="5029994"/>
            <a:ext cx="6326064" cy="812891"/>
            <a:chOff x="2593164" y="4858874"/>
            <a:chExt cx="6326064" cy="922552"/>
          </a:xfrm>
        </p:grpSpPr>
        <p:grpSp>
          <p:nvGrpSpPr>
            <p:cNvPr id="132" name="组合 69"/>
            <p:cNvGrpSpPr>
              <a:grpSpLocks/>
            </p:cNvGrpSpPr>
            <p:nvPr/>
          </p:nvGrpSpPr>
          <p:grpSpPr bwMode="auto">
            <a:xfrm>
              <a:off x="2974252" y="5011309"/>
              <a:ext cx="5944976" cy="663808"/>
              <a:chOff x="1752601" y="2209798"/>
              <a:chExt cx="6934200" cy="663226"/>
            </a:xfrm>
          </p:grpSpPr>
          <p:sp>
            <p:nvSpPr>
              <p:cNvPr id="145"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6"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133" name="Group 65"/>
            <p:cNvGrpSpPr>
              <a:grpSpLocks/>
            </p:cNvGrpSpPr>
            <p:nvPr/>
          </p:nvGrpSpPr>
          <p:grpSpPr bwMode="auto">
            <a:xfrm>
              <a:off x="2593164" y="4858874"/>
              <a:ext cx="854273" cy="922552"/>
              <a:chOff x="2789" y="1625"/>
              <a:chExt cx="847" cy="915"/>
            </a:xfrm>
          </p:grpSpPr>
          <p:sp>
            <p:nvSpPr>
              <p:cNvPr id="135"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6"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8"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9"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40" name="Group 71"/>
              <p:cNvGrpSpPr>
                <a:grpSpLocks/>
              </p:cNvGrpSpPr>
              <p:nvPr/>
            </p:nvGrpSpPr>
            <p:grpSpPr bwMode="auto">
              <a:xfrm>
                <a:off x="2899" y="1735"/>
                <a:ext cx="687" cy="688"/>
                <a:chOff x="4166" y="1706"/>
                <a:chExt cx="1252" cy="1252"/>
              </a:xfrm>
            </p:grpSpPr>
            <p:sp>
              <p:nvSpPr>
                <p:cNvPr id="141"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2"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3"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4"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34" name="矩形 133"/>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六</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147" name="组合 146"/>
          <p:cNvGrpSpPr/>
          <p:nvPr/>
        </p:nvGrpSpPr>
        <p:grpSpPr>
          <a:xfrm>
            <a:off x="2581962" y="5798740"/>
            <a:ext cx="6326064" cy="812891"/>
            <a:chOff x="2593164" y="4858874"/>
            <a:chExt cx="6326064" cy="922552"/>
          </a:xfrm>
        </p:grpSpPr>
        <p:grpSp>
          <p:nvGrpSpPr>
            <p:cNvPr id="148" name="组合 69"/>
            <p:cNvGrpSpPr>
              <a:grpSpLocks/>
            </p:cNvGrpSpPr>
            <p:nvPr/>
          </p:nvGrpSpPr>
          <p:grpSpPr bwMode="auto">
            <a:xfrm>
              <a:off x="2974252" y="5011309"/>
              <a:ext cx="5944976" cy="663808"/>
              <a:chOff x="1752601" y="2209798"/>
              <a:chExt cx="6934200" cy="663226"/>
            </a:xfrm>
          </p:grpSpPr>
          <p:sp>
            <p:nvSpPr>
              <p:cNvPr id="161"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2"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其他云计算公司</a:t>
                </a:r>
              </a:p>
            </p:txBody>
          </p:sp>
        </p:grpSp>
        <p:grpSp>
          <p:nvGrpSpPr>
            <p:cNvPr id="149" name="Group 65"/>
            <p:cNvGrpSpPr>
              <a:grpSpLocks/>
            </p:cNvGrpSpPr>
            <p:nvPr/>
          </p:nvGrpSpPr>
          <p:grpSpPr bwMode="auto">
            <a:xfrm>
              <a:off x="2593164" y="4858874"/>
              <a:ext cx="854273" cy="922552"/>
              <a:chOff x="2789" y="1625"/>
              <a:chExt cx="847" cy="915"/>
            </a:xfrm>
          </p:grpSpPr>
          <p:sp>
            <p:nvSpPr>
              <p:cNvPr id="15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56" name="Group 71"/>
              <p:cNvGrpSpPr>
                <a:grpSpLocks/>
              </p:cNvGrpSpPr>
              <p:nvPr/>
            </p:nvGrpSpPr>
            <p:grpSpPr bwMode="auto">
              <a:xfrm>
                <a:off x="2899" y="1735"/>
                <a:ext cx="687" cy="688"/>
                <a:chOff x="4166" y="1706"/>
                <a:chExt cx="1252" cy="1252"/>
              </a:xfrm>
            </p:grpSpPr>
            <p:sp>
              <p:nvSpPr>
                <p:cNvPr id="15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50" name="矩形 149"/>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七</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8210"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1045856"/>
            <a:ext cx="8291844" cy="158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Rectangle 35"/>
          <p:cNvSpPr>
            <a:spLocks noChangeArrowheads="1"/>
          </p:cNvSpPr>
          <p:nvPr/>
        </p:nvSpPr>
        <p:spPr bwMode="blackWhite">
          <a:xfrm>
            <a:off x="1747640" y="3435946"/>
            <a:ext cx="8288668" cy="3302787"/>
          </a:xfrm>
          <a:prstGeom prst="rect">
            <a:avLst/>
          </a:prstGeom>
          <a:solidFill>
            <a:schemeClr val="bg1">
              <a:alpha val="74901"/>
            </a:scheme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261812133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460375" y="2452634"/>
            <a:ext cx="10820400" cy="2444750"/>
          </a:xfrm>
          <a:prstGeom prst="rect">
            <a:avLst/>
          </a:prstGeom>
          <a:solidFill>
            <a:schemeClr val="accent4"/>
          </a:solidFill>
        </p:spPr>
        <p:txBody>
          <a:bodyPr>
            <a:normAutofit/>
          </a:bodyPr>
          <a:lstStyle/>
          <a:p>
            <a:pPr marL="0" indent="457200">
              <a:buNone/>
            </a:pPr>
            <a:r>
              <a:rPr lang="en-US" altLang="zh-CN" dirty="0">
                <a:solidFill>
                  <a:schemeClr val="bg1"/>
                </a:solidFill>
                <a:latin typeface="Times New Roman" panose="02020603050405020304" pitchFamily="18" charset="0"/>
                <a:cs typeface="Times New Roman" panose="02020603050405020304" pitchFamily="18" charset="0"/>
              </a:rPr>
              <a:t>Salesforce.com</a:t>
            </a:r>
            <a:r>
              <a:rPr lang="zh-CN" altLang="en-US" dirty="0">
                <a:solidFill>
                  <a:schemeClr val="bg1"/>
                </a:solidFill>
                <a:latin typeface="Times New Roman" panose="02020603050405020304" pitchFamily="18" charset="0"/>
                <a:cs typeface="Times New Roman" panose="02020603050405020304" pitchFamily="18" charset="0"/>
              </a:rPr>
              <a:t>是创建于</a:t>
            </a:r>
            <a:r>
              <a:rPr lang="en-US" altLang="zh-CN" dirty="0">
                <a:solidFill>
                  <a:schemeClr val="bg1"/>
                </a:solidFill>
                <a:latin typeface="Times New Roman" panose="02020603050405020304" pitchFamily="18" charset="0"/>
                <a:cs typeface="Times New Roman" panose="02020603050405020304" pitchFamily="18" charset="0"/>
              </a:rPr>
              <a:t>1999</a:t>
            </a:r>
            <a:r>
              <a:rPr lang="zh-CN" altLang="en-US" dirty="0">
                <a:solidFill>
                  <a:schemeClr val="bg1"/>
                </a:solidFill>
                <a:latin typeface="Times New Roman" panose="02020603050405020304" pitchFamily="18" charset="0"/>
                <a:cs typeface="Times New Roman" panose="02020603050405020304" pitchFamily="18" charset="0"/>
              </a:rPr>
              <a:t>年</a:t>
            </a:r>
            <a:r>
              <a:rPr lang="en-US" altLang="zh-CN" dirty="0">
                <a:solidFill>
                  <a:schemeClr val="bg1"/>
                </a:solidFill>
                <a:latin typeface="Times New Roman" panose="02020603050405020304" pitchFamily="18" charset="0"/>
                <a:cs typeface="Times New Roman" panose="02020603050405020304" pitchFamily="18" charset="0"/>
              </a:rPr>
              <a:t>3</a:t>
            </a:r>
            <a:r>
              <a:rPr lang="zh-CN" altLang="en-US" dirty="0">
                <a:solidFill>
                  <a:schemeClr val="bg1"/>
                </a:solidFill>
                <a:latin typeface="Times New Roman" panose="02020603050405020304" pitchFamily="18" charset="0"/>
                <a:cs typeface="Times New Roman" panose="02020603050405020304" pitchFamily="18" charset="0"/>
              </a:rPr>
              <a:t>月的一家客户关系管理（</a:t>
            </a:r>
            <a:r>
              <a:rPr lang="en-US" altLang="zh-CN" dirty="0">
                <a:solidFill>
                  <a:schemeClr val="bg1"/>
                </a:solidFill>
                <a:latin typeface="Times New Roman" panose="02020603050405020304" pitchFamily="18" charset="0"/>
                <a:cs typeface="Times New Roman" panose="02020603050405020304" pitchFamily="18" charset="0"/>
              </a:rPr>
              <a:t>CRM</a:t>
            </a:r>
            <a:r>
              <a:rPr lang="zh-CN" altLang="en-US" dirty="0">
                <a:solidFill>
                  <a:schemeClr val="bg1"/>
                </a:solidFill>
                <a:latin typeface="Times New Roman" panose="02020603050405020304" pitchFamily="18" charset="0"/>
                <a:cs typeface="Times New Roman" panose="02020603050405020304" pitchFamily="18" charset="0"/>
              </a:rPr>
              <a:t>）软件服务提供商，总部设于美国旧金山，可提供随需应用的客户关系管理平台。</a:t>
            </a:r>
            <a:r>
              <a:rPr lang="en-US" altLang="zh-CN" dirty="0">
                <a:solidFill>
                  <a:schemeClr val="bg1"/>
                </a:solidFill>
                <a:latin typeface="Times New Roman" panose="02020603050405020304" pitchFamily="18" charset="0"/>
                <a:cs typeface="Times New Roman" panose="02020603050405020304" pitchFamily="18" charset="0"/>
              </a:rPr>
              <a:t>Salesforce.com</a:t>
            </a:r>
            <a:r>
              <a:rPr lang="zh-CN" altLang="en-US" dirty="0">
                <a:solidFill>
                  <a:schemeClr val="bg1"/>
                </a:solidFill>
                <a:latin typeface="Times New Roman" panose="02020603050405020304" pitchFamily="18" charset="0"/>
                <a:cs typeface="Times New Roman" panose="02020603050405020304" pitchFamily="18" charset="0"/>
              </a:rPr>
              <a:t>提供按需定制的软件服务，用户每个月需要支付类似租金的费用来使用网站上的各种服务。</a:t>
            </a:r>
          </a:p>
          <a:p>
            <a:pPr marL="0" indent="457200">
              <a:buNone/>
            </a:pPr>
            <a:r>
              <a:rPr lang="en-US" altLang="zh-CN" dirty="0">
                <a:solidFill>
                  <a:schemeClr val="bg1"/>
                </a:solidFill>
                <a:latin typeface="Times New Roman" panose="02020603050405020304" pitchFamily="18" charset="0"/>
                <a:cs typeface="Times New Roman" panose="02020603050405020304" pitchFamily="18" charset="0"/>
              </a:rPr>
              <a:t>Salesforce.com</a:t>
            </a:r>
            <a:r>
              <a:rPr lang="zh-CN" altLang="en-US" dirty="0">
                <a:solidFill>
                  <a:schemeClr val="bg1"/>
                </a:solidFill>
                <a:latin typeface="Times New Roman" panose="02020603050405020304" pitchFamily="18" charset="0"/>
                <a:cs typeface="Times New Roman" panose="02020603050405020304" pitchFamily="18" charset="0"/>
              </a:rPr>
              <a:t>允许客户与独立软件供应商定制并整合其产品，同时建立他们各自所需的应用软件。在此基础上，</a:t>
            </a:r>
            <a:r>
              <a:rPr lang="en-US" altLang="zh-CN" dirty="0">
                <a:solidFill>
                  <a:schemeClr val="bg1"/>
                </a:solidFill>
                <a:latin typeface="Times New Roman" panose="02020603050405020304" pitchFamily="18" charset="0"/>
                <a:cs typeface="Times New Roman" panose="02020603050405020304" pitchFamily="18" charset="0"/>
              </a:rPr>
              <a:t>Salesforce.com</a:t>
            </a:r>
            <a:r>
              <a:rPr lang="zh-CN" altLang="en-US" dirty="0">
                <a:solidFill>
                  <a:schemeClr val="bg1"/>
                </a:solidFill>
                <a:latin typeface="Times New Roman" panose="02020603050405020304" pitchFamily="18" charset="0"/>
                <a:cs typeface="Times New Roman" panose="02020603050405020304" pitchFamily="18" charset="0"/>
              </a:rPr>
              <a:t>公司推出了“平台即服务”产品</a:t>
            </a:r>
            <a:r>
              <a:rPr lang="en-US" altLang="zh-CN" dirty="0">
                <a:solidFill>
                  <a:schemeClr val="bg1"/>
                </a:solidFill>
                <a:latin typeface="Times New Roman" panose="02020603050405020304" pitchFamily="18" charset="0"/>
                <a:cs typeface="Times New Roman" panose="02020603050405020304" pitchFamily="18" charset="0"/>
              </a:rPr>
              <a:t>Force.com</a:t>
            </a:r>
            <a:r>
              <a:rPr lang="zh-CN" altLang="en-US" dirty="0">
                <a:solidFill>
                  <a:schemeClr val="bg1"/>
                </a:solidFill>
                <a:latin typeface="Times New Roman" panose="02020603050405020304" pitchFamily="18" charset="0"/>
                <a:cs typeface="Times New Roman" panose="02020603050405020304" pitchFamily="18" charset="0"/>
              </a:rPr>
              <a:t>。</a:t>
            </a:r>
          </a:p>
        </p:txBody>
      </p:sp>
      <p:cxnSp>
        <p:nvCxnSpPr>
          <p:cNvPr id="6" name="直接连接符 5"/>
          <p:cNvCxnSpPr/>
          <p:nvPr/>
        </p:nvCxnSpPr>
        <p:spPr>
          <a:xfrm>
            <a:off x="460375" y="2065451"/>
            <a:ext cx="112776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84175" y="5258594"/>
            <a:ext cx="11277600" cy="0"/>
          </a:xfrm>
          <a:prstGeom prst="line">
            <a:avLst/>
          </a:prstGeom>
          <a:ln w="57150">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1280775" y="5563394"/>
            <a:ext cx="228600" cy="12961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747375" y="5563394"/>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213975" y="5563394"/>
            <a:ext cx="228600" cy="1296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680575" y="5563394"/>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223375" y="5563394"/>
            <a:ext cx="228600" cy="12961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766175" y="5576888"/>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308975" y="5563394"/>
            <a:ext cx="228600" cy="12961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15794"/>
            <a:ext cx="12198350" cy="11437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06712" y="1142722"/>
            <a:ext cx="388112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Salesforce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15" name="组合 14"/>
          <p:cNvGrpSpPr/>
          <p:nvPr/>
        </p:nvGrpSpPr>
        <p:grpSpPr>
          <a:xfrm>
            <a:off x="131974" y="28247"/>
            <a:ext cx="11520000" cy="1016152"/>
            <a:chOff x="131974" y="-1"/>
            <a:chExt cx="11520000" cy="1016152"/>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7" name="矩形 16"/>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Salesforce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Tree>
    <p:extLst>
      <p:ext uri="{BB962C8B-B14F-4D97-AF65-F5344CB8AC3E}">
        <p14:creationId xmlns:p14="http://schemas.microsoft.com/office/powerpoint/2010/main" val="3384817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762456"/>
            <a:ext cx="12198350" cy="3571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a:spLocks noGrp="1"/>
          </p:cNvSpPr>
          <p:nvPr>
            <p:ph idx="4294967295"/>
          </p:nvPr>
        </p:nvSpPr>
        <p:spPr>
          <a:xfrm>
            <a:off x="0" y="2094509"/>
            <a:ext cx="10979150" cy="533400"/>
          </a:xfrm>
          <a:prstGeom prst="rect">
            <a:avLst/>
          </a:prstGeom>
        </p:spPr>
        <p:txBody>
          <a:bodyPr>
            <a:normAutofit/>
          </a:bodyPr>
          <a:lstStyle/>
          <a:p>
            <a:pPr marL="0" indent="0">
              <a:buNone/>
            </a:pPr>
            <a:r>
              <a:rPr lang="zh-CN" altLang="en-US" sz="1800" dirty="0">
                <a:solidFill>
                  <a:schemeClr val="tx1"/>
                </a:solidFill>
                <a:latin typeface="Times New Roman" panose="02020603050405020304" pitchFamily="18" charset="0"/>
                <a:cs typeface="Times New Roman" panose="02020603050405020304" pitchFamily="18" charset="0"/>
              </a:rPr>
              <a:t>       虽然</a:t>
            </a:r>
            <a:r>
              <a:rPr lang="en-US" altLang="zh-CN" sz="1800" dirty="0">
                <a:solidFill>
                  <a:schemeClr val="tx1"/>
                </a:solidFill>
                <a:latin typeface="Times New Roman" panose="02020603050405020304" pitchFamily="18" charset="0"/>
                <a:cs typeface="Times New Roman" panose="02020603050405020304" pitchFamily="18" charset="0"/>
              </a:rPr>
              <a:t>Salesforce</a:t>
            </a:r>
            <a:r>
              <a:rPr lang="zh-CN" altLang="en-US" sz="1800" dirty="0">
                <a:solidFill>
                  <a:schemeClr val="tx1"/>
                </a:solidFill>
                <a:latin typeface="Times New Roman" panose="02020603050405020304" pitchFamily="18" charset="0"/>
                <a:cs typeface="Times New Roman" panose="02020603050405020304" pitchFamily="18" charset="0"/>
              </a:rPr>
              <a:t>这些产品从表面而言有所不同，但是从全局而言，它们却是一个整体。</a:t>
            </a:r>
            <a:r>
              <a:rPr lang="en-US" altLang="zh-CN" sz="1800" dirty="0">
                <a:solidFill>
                  <a:schemeClr val="tx1"/>
                </a:solidFill>
                <a:latin typeface="Times New Roman" panose="02020603050405020304" pitchFamily="18" charset="0"/>
                <a:cs typeface="Times New Roman" panose="02020603050405020304" pitchFamily="18" charset="0"/>
              </a:rPr>
              <a:t>       </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7" name="内容占位符 4"/>
          <p:cNvSpPr txBox="1">
            <a:spLocks/>
          </p:cNvSpPr>
          <p:nvPr/>
        </p:nvSpPr>
        <p:spPr>
          <a:xfrm>
            <a:off x="610014" y="2681606"/>
            <a:ext cx="5489257" cy="35814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just">
              <a:lnSpc>
                <a:spcPct val="170000"/>
              </a:lnSpc>
              <a:buNone/>
            </a:pPr>
            <a:r>
              <a:rPr lang="zh-CN" altLang="en-US" sz="1600" dirty="0">
                <a:latin typeface="Times New Roman" panose="02020603050405020304" pitchFamily="18" charset="0"/>
                <a:cs typeface="Times New Roman" panose="02020603050405020304" pitchFamily="18" charset="0"/>
              </a:rPr>
              <a:t>从</a:t>
            </a:r>
            <a:r>
              <a:rPr lang="en-US" altLang="zh-CN" sz="1600" dirty="0">
                <a:latin typeface="Times New Roman" panose="02020603050405020304" pitchFamily="18" charset="0"/>
                <a:cs typeface="Times New Roman" panose="02020603050405020304" pitchFamily="18" charset="0"/>
              </a:rPr>
              <a:t>Salesforce</a:t>
            </a:r>
            <a:r>
              <a:rPr lang="zh-CN" altLang="en-US" sz="1600" dirty="0">
                <a:latin typeface="Times New Roman" panose="02020603050405020304" pitchFamily="18" charset="0"/>
                <a:cs typeface="Times New Roman" panose="02020603050405020304" pitchFamily="18" charset="0"/>
              </a:rPr>
              <a:t>的整体架构图可以看出</a:t>
            </a:r>
            <a:r>
              <a:rPr lang="en-US" altLang="zh-CN" sz="1600" b="1" dirty="0">
                <a:solidFill>
                  <a:srgbClr val="FF0000"/>
                </a:solidFill>
                <a:latin typeface="Times New Roman" panose="02020603050405020304" pitchFamily="18" charset="0"/>
                <a:cs typeface="Times New Roman" panose="02020603050405020304" pitchFamily="18" charset="0"/>
              </a:rPr>
              <a:t>Force.com</a:t>
            </a:r>
            <a:r>
              <a:rPr lang="zh-CN" altLang="en-US" sz="1600" dirty="0">
                <a:latin typeface="Times New Roman" panose="02020603050405020304" pitchFamily="18" charset="0"/>
                <a:cs typeface="Times New Roman" panose="02020603050405020304" pitchFamily="18" charset="0"/>
              </a:rPr>
              <a:t>是</a:t>
            </a:r>
            <a:r>
              <a:rPr lang="en-US" altLang="zh-CN" sz="1600" dirty="0">
                <a:latin typeface="Times New Roman" panose="02020603050405020304" pitchFamily="18" charset="0"/>
                <a:cs typeface="Times New Roman" panose="02020603050405020304" pitchFamily="18" charset="0"/>
              </a:rPr>
              <a:t>Salesforce</a:t>
            </a:r>
            <a:r>
              <a:rPr lang="zh-CN" altLang="en-US" sz="1600" dirty="0">
                <a:latin typeface="Times New Roman" panose="02020603050405020304" pitchFamily="18" charset="0"/>
                <a:cs typeface="Times New Roman" panose="02020603050405020304" pitchFamily="18" charset="0"/>
              </a:rPr>
              <a:t>整体架构的核心，因为它首先整合和控制了底层的物理的基础设施，接着给上层的</a:t>
            </a:r>
            <a:r>
              <a:rPr lang="en-US" altLang="zh-CN" sz="1600" dirty="0">
                <a:latin typeface="Times New Roman" panose="02020603050405020304" pitchFamily="18" charset="0"/>
                <a:cs typeface="Times New Roman" panose="02020603050405020304" pitchFamily="18" charset="0"/>
              </a:rPr>
              <a:t>Sales Cloud</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Service Cloud</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Chatter</a:t>
            </a:r>
            <a:r>
              <a:rPr lang="zh-CN" altLang="en-US" sz="1600" dirty="0">
                <a:latin typeface="Times New Roman" panose="02020603050405020304" pitchFamily="18" charset="0"/>
                <a:cs typeface="Times New Roman" panose="02020603050405020304" pitchFamily="18" charset="0"/>
              </a:rPr>
              <a:t>和基于</a:t>
            </a:r>
            <a:r>
              <a:rPr lang="en-US" altLang="zh-CN" sz="1600" dirty="0">
                <a:latin typeface="Times New Roman" panose="02020603050405020304" pitchFamily="18" charset="0"/>
                <a:cs typeface="Times New Roman" panose="02020603050405020304" pitchFamily="18" charset="0"/>
              </a:rPr>
              <a:t>Force.com</a:t>
            </a:r>
            <a:r>
              <a:rPr lang="zh-CN" altLang="en-US" sz="1600" dirty="0">
                <a:latin typeface="Times New Roman" panose="02020603050405020304" pitchFamily="18" charset="0"/>
                <a:cs typeface="Times New Roman" panose="02020603050405020304" pitchFamily="18" charset="0"/>
              </a:rPr>
              <a:t>的定制应用提供</a:t>
            </a:r>
            <a:r>
              <a:rPr lang="en-US" altLang="zh-CN" sz="1600" dirty="0">
                <a:latin typeface="Times New Roman" panose="02020603050405020304" pitchFamily="18" charset="0"/>
                <a:cs typeface="Times New Roman" panose="02020603050405020304" pitchFamily="18" charset="0"/>
              </a:rPr>
              <a:t>PaaS</a:t>
            </a:r>
            <a:r>
              <a:rPr lang="zh-CN" altLang="en-US" sz="1600" dirty="0">
                <a:latin typeface="Times New Roman" panose="02020603050405020304" pitchFamily="18" charset="0"/>
                <a:cs typeface="Times New Roman" panose="02020603050405020304" pitchFamily="18" charset="0"/>
              </a:rPr>
              <a:t>服务。最后，那些</a:t>
            </a:r>
            <a:r>
              <a:rPr lang="en-US" altLang="zh-CN" sz="1600" dirty="0">
                <a:latin typeface="Times New Roman" panose="02020603050405020304" pitchFamily="18" charset="0"/>
                <a:cs typeface="Times New Roman" panose="02020603050405020304" pitchFamily="18" charset="0"/>
              </a:rPr>
              <a:t>Force.com</a:t>
            </a:r>
            <a:r>
              <a:rPr lang="zh-CN" altLang="en-US" sz="1600" dirty="0">
                <a:latin typeface="Times New Roman" panose="02020603050405020304" pitchFamily="18" charset="0"/>
                <a:cs typeface="Times New Roman" panose="02020603050405020304" pitchFamily="18" charset="0"/>
              </a:rPr>
              <a:t>上层的应用以</a:t>
            </a:r>
            <a:r>
              <a:rPr lang="en-US" altLang="zh-CN" sz="1600" dirty="0">
                <a:latin typeface="Times New Roman" panose="02020603050405020304" pitchFamily="18" charset="0"/>
                <a:cs typeface="Times New Roman" panose="02020603050405020304" pitchFamily="18" charset="0"/>
              </a:rPr>
              <a:t>SaaS</a:t>
            </a:r>
            <a:r>
              <a:rPr lang="zh-CN" altLang="en-US" sz="1600" dirty="0">
                <a:latin typeface="Times New Roman" panose="02020603050405020304" pitchFamily="18" charset="0"/>
                <a:cs typeface="Times New Roman" panose="02020603050405020304" pitchFamily="18" charset="0"/>
              </a:rPr>
              <a:t>形式供用户使用。这种分层架构的好处主要有</a:t>
            </a:r>
            <a:r>
              <a:rPr lang="zh-CN" altLang="en-US" sz="1600" b="1" dirty="0">
                <a:solidFill>
                  <a:srgbClr val="FF0000"/>
                </a:solidFill>
                <a:latin typeface="Times New Roman" panose="02020603050405020304" pitchFamily="18" charset="0"/>
                <a:cs typeface="Times New Roman" panose="02020603050405020304" pitchFamily="18" charset="0"/>
              </a:rPr>
              <a:t>两方面</a:t>
            </a:r>
            <a:r>
              <a:rPr lang="zh-CN" altLang="en-US" sz="1600" dirty="0">
                <a:latin typeface="Times New Roman" panose="02020603050405020304" pitchFamily="18" charset="0"/>
                <a:cs typeface="Times New Roman" panose="02020603050405020304" pitchFamily="18" charset="0"/>
              </a:rPr>
              <a:t>：其一是可以降低成本，其二是可以有效地确保</a:t>
            </a:r>
            <a:r>
              <a:rPr lang="en-US" altLang="zh-CN" sz="1600" dirty="0">
                <a:latin typeface="Times New Roman" panose="02020603050405020304" pitchFamily="18" charset="0"/>
                <a:cs typeface="Times New Roman" panose="02020603050405020304" pitchFamily="18" charset="0"/>
              </a:rPr>
              <a:t>API</a:t>
            </a:r>
            <a:r>
              <a:rPr lang="zh-CN" altLang="en-US" sz="1600" dirty="0">
                <a:latin typeface="Times New Roman" panose="02020603050405020304" pitchFamily="18" charset="0"/>
                <a:cs typeface="Times New Roman" panose="02020603050405020304" pitchFamily="18" charset="0"/>
              </a:rPr>
              <a:t>的稳定性并避免了重复，从而方便了用户和 </a:t>
            </a:r>
            <a:r>
              <a:rPr lang="en-US" altLang="zh-CN" sz="1600" dirty="0">
                <a:latin typeface="Times New Roman" panose="02020603050405020304" pitchFamily="18" charset="0"/>
                <a:cs typeface="Times New Roman" panose="02020603050405020304" pitchFamily="18" charset="0"/>
              </a:rPr>
              <a:t>Salesforce</a:t>
            </a:r>
            <a:r>
              <a:rPr lang="zh-CN" altLang="en-US" sz="1600" dirty="0">
                <a:latin typeface="Times New Roman" panose="02020603050405020304" pitchFamily="18" charset="0"/>
                <a:cs typeface="Times New Roman" panose="02020603050405020304" pitchFamily="18" charset="0"/>
              </a:rPr>
              <a:t>在这个平台上进行应用开发。</a:t>
            </a:r>
            <a:endParaRPr lang="zh-CN" alt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8" name="矩形 7"/>
          <p:cNvSpPr/>
          <p:nvPr/>
        </p:nvSpPr>
        <p:spPr>
          <a:xfrm>
            <a:off x="0" y="2604122"/>
            <a:ext cx="12220441"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325394"/>
            <a:ext cx="12220441"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458" name="Picture 2" descr="8"/>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56447" y="2970269"/>
            <a:ext cx="4580129" cy="2209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7165975" y="5359950"/>
            <a:ext cx="453208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Force.com</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堪称整个架构的核心，同时也是最值得的学习和借鉴的部分。</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54350" y="5448018"/>
            <a:ext cx="924109" cy="634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606712" y="1142722"/>
            <a:ext cx="388112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Salesforce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14" name="组合 13"/>
          <p:cNvGrpSpPr/>
          <p:nvPr/>
        </p:nvGrpSpPr>
        <p:grpSpPr>
          <a:xfrm>
            <a:off x="131974" y="28247"/>
            <a:ext cx="11520000" cy="1016152"/>
            <a:chOff x="131974" y="-1"/>
            <a:chExt cx="11520000" cy="1016152"/>
          </a:xfrm>
        </p:grpSpPr>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6" name="矩形 15"/>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Salesforce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18" name="文本框 17"/>
          <p:cNvSpPr txBox="1"/>
          <p:nvPr/>
        </p:nvSpPr>
        <p:spPr>
          <a:xfrm>
            <a:off x="631223" y="1594275"/>
            <a:ext cx="3404330"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Salesforce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的整体架构</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2951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0376" y="3505994"/>
            <a:ext cx="11201400" cy="2743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 y="6367810"/>
            <a:ext cx="12198350" cy="4909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 y="6249194"/>
            <a:ext cx="1219835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55575" y="1981994"/>
            <a:ext cx="10972800" cy="4385816"/>
          </a:xfrm>
          <a:prstGeom prst="rect">
            <a:avLst/>
          </a:prstGeom>
        </p:spPr>
        <p:txBody>
          <a:bodyPr wrap="square">
            <a:spAutoFit/>
          </a:bodyPr>
          <a:lstStyle/>
          <a:p>
            <a:pPr indent="457200">
              <a:lnSpc>
                <a:spcPct val="150000"/>
              </a:lnSpc>
              <a:spcBef>
                <a:spcPct val="50000"/>
              </a:spcBef>
            </a:pPr>
            <a:r>
              <a:rPr lang="en-US" altLang="zh-CN" sz="2000" dirty="0">
                <a:latin typeface="Times New Roman" panose="02020603050405020304" pitchFamily="18" charset="0"/>
                <a:cs typeface="Times New Roman" panose="02020603050405020304" pitchFamily="18" charset="0"/>
              </a:rPr>
              <a:t>Force.com</a:t>
            </a:r>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Salesforce</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2007</a:t>
            </a:r>
            <a:r>
              <a:rPr lang="zh-CN" altLang="en-US" sz="2000" dirty="0">
                <a:latin typeface="Times New Roman" panose="02020603050405020304" pitchFamily="18" charset="0"/>
                <a:cs typeface="Times New Roman" panose="02020603050405020304" pitchFamily="18" charset="0"/>
              </a:rPr>
              <a:t>推出的</a:t>
            </a:r>
            <a:r>
              <a:rPr lang="en-US" altLang="zh-CN" sz="2000" dirty="0">
                <a:latin typeface="Times New Roman" panose="02020603050405020304" pitchFamily="18" charset="0"/>
                <a:cs typeface="Times New Roman" panose="02020603050405020304" pitchFamily="18" charset="0"/>
              </a:rPr>
              <a:t>PaaS</a:t>
            </a:r>
            <a:r>
              <a:rPr lang="zh-CN" altLang="en-US" sz="2000" dirty="0">
                <a:latin typeface="Times New Roman" panose="02020603050405020304" pitchFamily="18" charset="0"/>
                <a:cs typeface="Times New Roman" panose="02020603050405020304" pitchFamily="18" charset="0"/>
              </a:rPr>
              <a:t>平台，并且已经有超过</a:t>
            </a:r>
            <a:r>
              <a:rPr lang="en-US" altLang="zh-CN" sz="2000" dirty="0">
                <a:latin typeface="Times New Roman" panose="02020603050405020304" pitchFamily="18" charset="0"/>
                <a:cs typeface="Times New Roman" panose="02020603050405020304" pitchFamily="18" charset="0"/>
              </a:rPr>
              <a:t>47000</a:t>
            </a:r>
            <a:r>
              <a:rPr lang="zh-CN" altLang="en-US" sz="2000" dirty="0">
                <a:latin typeface="Times New Roman" panose="02020603050405020304" pitchFamily="18" charset="0"/>
                <a:cs typeface="Times New Roman" panose="02020603050405020304" pitchFamily="18" charset="0"/>
              </a:rPr>
              <a:t>个企业已经使用了这个平台。</a:t>
            </a:r>
            <a:r>
              <a:rPr lang="en-US" altLang="zh-CN" sz="2000" dirty="0">
                <a:latin typeface="Times New Roman" panose="02020603050405020304" pitchFamily="18" charset="0"/>
                <a:cs typeface="Times New Roman" panose="02020603050405020304" pitchFamily="18" charset="0"/>
              </a:rPr>
              <a:t>Force.com</a:t>
            </a:r>
            <a:r>
              <a:rPr lang="zh-CN" altLang="en-US" sz="2000" dirty="0">
                <a:latin typeface="Times New Roman" panose="02020603050405020304" pitchFamily="18" charset="0"/>
                <a:cs typeface="Times New Roman" panose="02020603050405020304" pitchFamily="18" charset="0"/>
              </a:rPr>
              <a:t>基于多租户的架构，其主要通过提供完善的开发环境等功能来帮助企业和第三方供应商交付健壮的、可靠的和可伸缩的在线应用。</a:t>
            </a:r>
          </a:p>
          <a:p>
            <a:pPr marL="342900" indent="-342900">
              <a:lnSpc>
                <a:spcPct val="150000"/>
              </a:lnSpc>
              <a:spcBef>
                <a:spcPct val="50000"/>
              </a:spcBef>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Force.com</a:t>
            </a:r>
            <a:r>
              <a:rPr lang="zh-CN" altLang="en-US" sz="1800" dirty="0">
                <a:latin typeface="Times New Roman" panose="02020603050405020304" pitchFamily="18" charset="0"/>
                <a:cs typeface="Times New Roman" panose="02020603050405020304" pitchFamily="18" charset="0"/>
              </a:rPr>
              <a:t>是一组集成的工具和应用程式服务。</a:t>
            </a:r>
          </a:p>
          <a:p>
            <a:pPr marL="342900" indent="-342900">
              <a:lnSpc>
                <a:spcPct val="150000"/>
              </a:lnSpc>
              <a:spcBef>
                <a:spcPct val="50000"/>
              </a:spcBef>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Force.com</a:t>
            </a:r>
            <a:r>
              <a:rPr lang="zh-CN" altLang="en-US" sz="1800" dirty="0">
                <a:latin typeface="Times New Roman" panose="02020603050405020304" pitchFamily="18" charset="0"/>
                <a:cs typeface="Times New Roman" panose="02020603050405020304" pitchFamily="18" charset="0"/>
              </a:rPr>
              <a:t>是平台云，它的目标是向企业用户提供云计算服务，包括按需、灵活的资源使用模式，高可靠性的服务保障，高效的开发平台及丰富的基础服务</a:t>
            </a:r>
          </a:p>
          <a:p>
            <a:pPr marL="342900" indent="-342900">
              <a:lnSpc>
                <a:spcPct val="150000"/>
              </a:lnSpc>
              <a:spcBef>
                <a:spcPct val="50000"/>
              </a:spcBef>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Force.com</a:t>
            </a:r>
            <a:r>
              <a:rPr lang="zh-CN" altLang="en-US" sz="1800" dirty="0">
                <a:latin typeface="Times New Roman" panose="02020603050405020304" pitchFamily="18" charset="0"/>
                <a:cs typeface="Times New Roman" panose="02020603050405020304" pitchFamily="18" charset="0"/>
              </a:rPr>
              <a:t>向企业用户主要提供了三方面的支持。第一，直接提供在线的企业应用，第二，</a:t>
            </a:r>
            <a:r>
              <a:rPr lang="en-US" altLang="zh-CN" sz="1800" dirty="0">
                <a:latin typeface="Times New Roman" panose="02020603050405020304" pitchFamily="18" charset="0"/>
                <a:cs typeface="Times New Roman" panose="02020603050405020304" pitchFamily="18" charset="0"/>
              </a:rPr>
              <a:t>Force.com</a:t>
            </a:r>
            <a:r>
              <a:rPr lang="zh-CN" altLang="en-US" sz="1800" dirty="0">
                <a:latin typeface="Times New Roman" panose="02020603050405020304" pitchFamily="18" charset="0"/>
                <a:cs typeface="Times New Roman" panose="02020603050405020304" pitchFamily="18" charset="0"/>
              </a:rPr>
              <a:t>提供了一种新的编程语言</a:t>
            </a:r>
            <a:r>
              <a:rPr lang="en-US" altLang="zh-CN" sz="1800" dirty="0">
                <a:latin typeface="Times New Roman" panose="02020603050405020304" pitchFamily="18" charset="0"/>
                <a:cs typeface="Times New Roman" panose="02020603050405020304" pitchFamily="18" charset="0"/>
              </a:rPr>
              <a:t>Apex</a:t>
            </a:r>
            <a:r>
              <a:rPr lang="zh-CN" altLang="en-US" sz="1800" dirty="0">
                <a:latin typeface="Times New Roman" panose="02020603050405020304" pitchFamily="18" charset="0"/>
                <a:cs typeface="Times New Roman" panose="02020603050405020304" pitchFamily="18" charset="0"/>
              </a:rPr>
              <a:t>和集成开发环境</a:t>
            </a:r>
            <a:r>
              <a:rPr lang="en-US" altLang="zh-CN" sz="1800" dirty="0">
                <a:latin typeface="Times New Roman" panose="02020603050405020304" pitchFamily="18" charset="0"/>
                <a:cs typeface="Times New Roman" panose="02020603050405020304" pitchFamily="18" charset="0"/>
              </a:rPr>
              <a:t>Visualforce</a:t>
            </a:r>
            <a:r>
              <a:rPr lang="zh-CN" altLang="en-US" sz="1800" dirty="0">
                <a:latin typeface="Times New Roman" panose="02020603050405020304" pitchFamily="18" charset="0"/>
                <a:cs typeface="Times New Roman" panose="02020603050405020304" pitchFamily="18" charset="0"/>
              </a:rPr>
              <a:t>，第三，</a:t>
            </a:r>
            <a:r>
              <a:rPr lang="en-US" altLang="zh-CN" sz="1800" dirty="0">
                <a:latin typeface="Times New Roman" panose="02020603050405020304" pitchFamily="18" charset="0"/>
                <a:cs typeface="Times New Roman" panose="02020603050405020304" pitchFamily="18" charset="0"/>
              </a:rPr>
              <a:t>Salesforce.com</a:t>
            </a:r>
            <a:r>
              <a:rPr lang="zh-CN" altLang="en-US" sz="1800" dirty="0">
                <a:latin typeface="Times New Roman" panose="02020603050405020304" pitchFamily="18" charset="0"/>
                <a:cs typeface="Times New Roman" panose="02020603050405020304" pitchFamily="18" charset="0"/>
              </a:rPr>
              <a:t>公司创建了一个共享的应用资源库</a:t>
            </a:r>
            <a:r>
              <a:rPr lang="en-US" altLang="zh-CN" sz="1800" dirty="0">
                <a:latin typeface="Times New Roman" panose="02020603050405020304" pitchFamily="18" charset="0"/>
                <a:cs typeface="Times New Roman" panose="02020603050405020304" pitchFamily="18" charset="0"/>
              </a:rPr>
              <a:t>AppExchange</a:t>
            </a:r>
            <a:r>
              <a:rPr lang="zh-CN" altLang="en-US" sz="1800" dirty="0">
                <a:latin typeface="Times New Roman" panose="02020603050405020304" pitchFamily="18" charset="0"/>
                <a:cs typeface="Times New Roman" panose="02020603050405020304" pitchFamily="18" charset="0"/>
              </a:rPr>
              <a:t>。</a:t>
            </a:r>
          </a:p>
        </p:txBody>
      </p:sp>
      <p:sp>
        <p:nvSpPr>
          <p:cNvPr id="7" name="文本框 6"/>
          <p:cNvSpPr txBox="1"/>
          <p:nvPr/>
        </p:nvSpPr>
        <p:spPr>
          <a:xfrm>
            <a:off x="606712" y="1142722"/>
            <a:ext cx="388112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Salesforce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8" name="组合 7"/>
          <p:cNvGrpSpPr/>
          <p:nvPr/>
        </p:nvGrpSpPr>
        <p:grpSpPr>
          <a:xfrm>
            <a:off x="131974" y="28247"/>
            <a:ext cx="11520000" cy="1016152"/>
            <a:chOff x="131974" y="-1"/>
            <a:chExt cx="11520000" cy="1016152"/>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1" name="矩形 10"/>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Salesforce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13" name="文本框 12"/>
          <p:cNvSpPr txBox="1"/>
          <p:nvPr/>
        </p:nvSpPr>
        <p:spPr>
          <a:xfrm>
            <a:off x="631223" y="1594275"/>
            <a:ext cx="183736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Force.com</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70994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4294967295"/>
          </p:nvPr>
        </p:nvSpPr>
        <p:spPr>
          <a:xfrm>
            <a:off x="741187" y="1982677"/>
            <a:ext cx="3225064" cy="465137"/>
          </a:xfrm>
          <a:prstGeom prst="rect">
            <a:avLst/>
          </a:prstGeom>
        </p:spPr>
        <p:txBody>
          <a:bodyPr>
            <a:noAutofit/>
          </a:bodyPr>
          <a:lstStyle/>
          <a:p>
            <a:pPr marL="0" indent="0">
              <a:buNone/>
            </a:pPr>
            <a:r>
              <a:rPr lang="en-US" altLang="zh-CN" sz="1800" dirty="0">
                <a:solidFill>
                  <a:schemeClr val="tx1"/>
                </a:solidFill>
                <a:latin typeface="Times New Roman" panose="02020603050405020304" pitchFamily="18" charset="0"/>
                <a:cs typeface="Times New Roman" panose="02020603050405020304" pitchFamily="18" charset="0"/>
              </a:rPr>
              <a:t>Force.com</a:t>
            </a:r>
            <a:r>
              <a:rPr lang="zh-CN" altLang="en-US" sz="1800" dirty="0">
                <a:solidFill>
                  <a:schemeClr val="tx1"/>
                </a:solidFill>
                <a:latin typeface="Times New Roman" panose="02020603050405020304" pitchFamily="18" charset="0"/>
                <a:cs typeface="Times New Roman" panose="02020603050405020304" pitchFamily="18" charset="0"/>
              </a:rPr>
              <a:t>主要有五方面功能：</a:t>
            </a:r>
          </a:p>
        </p:txBody>
      </p:sp>
      <p:grpSp>
        <p:nvGrpSpPr>
          <p:cNvPr id="6" name="组合 5"/>
          <p:cNvGrpSpPr/>
          <p:nvPr/>
        </p:nvGrpSpPr>
        <p:grpSpPr>
          <a:xfrm>
            <a:off x="790724" y="2507493"/>
            <a:ext cx="3289826" cy="3357412"/>
            <a:chOff x="871538" y="1981200"/>
            <a:chExt cx="4368801" cy="4460876"/>
          </a:xfrm>
        </p:grpSpPr>
        <p:sp>
          <p:nvSpPr>
            <p:cNvPr id="7" name="Freeform 5"/>
            <p:cNvSpPr>
              <a:spLocks/>
            </p:cNvSpPr>
            <p:nvPr/>
          </p:nvSpPr>
          <p:spPr bwMode="auto">
            <a:xfrm>
              <a:off x="957263" y="2201863"/>
              <a:ext cx="2508250" cy="2587625"/>
            </a:xfrm>
            <a:custGeom>
              <a:avLst/>
              <a:gdLst>
                <a:gd name="T0" fmla="*/ 248 w 444"/>
                <a:gd name="T1" fmla="*/ 8 h 457"/>
                <a:gd name="T2" fmla="*/ 416 w 444"/>
                <a:gd name="T3" fmla="*/ 99 h 457"/>
                <a:gd name="T4" fmla="*/ 434 w 444"/>
                <a:gd name="T5" fmla="*/ 162 h 457"/>
                <a:gd name="T6" fmla="*/ 363 w 444"/>
                <a:gd name="T7" fmla="*/ 368 h 457"/>
                <a:gd name="T8" fmla="*/ 171 w 444"/>
                <a:gd name="T9" fmla="*/ 454 h 457"/>
                <a:gd name="T10" fmla="*/ 8 w 444"/>
                <a:gd name="T11" fmla="*/ 259 h 457"/>
                <a:gd name="T12" fmla="*/ 157 w 444"/>
                <a:gd name="T13" fmla="*/ 37 h 457"/>
                <a:gd name="T14" fmla="*/ 248 w 444"/>
                <a:gd name="T15" fmla="*/ 8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4" h="457">
                  <a:moveTo>
                    <a:pt x="248" y="8"/>
                  </a:moveTo>
                  <a:cubicBezTo>
                    <a:pt x="324" y="0"/>
                    <a:pt x="390" y="46"/>
                    <a:pt x="416" y="99"/>
                  </a:cubicBezTo>
                  <a:cubicBezTo>
                    <a:pt x="423" y="114"/>
                    <a:pt x="432" y="144"/>
                    <a:pt x="434" y="162"/>
                  </a:cubicBezTo>
                  <a:cubicBezTo>
                    <a:pt x="444" y="259"/>
                    <a:pt x="405" y="323"/>
                    <a:pt x="363" y="368"/>
                  </a:cubicBezTo>
                  <a:cubicBezTo>
                    <a:pt x="316" y="417"/>
                    <a:pt x="259" y="457"/>
                    <a:pt x="171" y="454"/>
                  </a:cubicBezTo>
                  <a:cubicBezTo>
                    <a:pt x="71" y="450"/>
                    <a:pt x="0" y="371"/>
                    <a:pt x="8" y="259"/>
                  </a:cubicBezTo>
                  <a:cubicBezTo>
                    <a:pt x="16" y="161"/>
                    <a:pt x="87" y="75"/>
                    <a:pt x="157" y="37"/>
                  </a:cubicBezTo>
                  <a:cubicBezTo>
                    <a:pt x="183" y="22"/>
                    <a:pt x="212" y="12"/>
                    <a:pt x="248" y="8"/>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295651" y="2309813"/>
              <a:ext cx="576263" cy="560388"/>
            </a:xfrm>
            <a:custGeom>
              <a:avLst/>
              <a:gdLst>
                <a:gd name="T0" fmla="*/ 26 w 102"/>
                <a:gd name="T1" fmla="*/ 7 h 99"/>
                <a:gd name="T2" fmla="*/ 99 w 102"/>
                <a:gd name="T3" fmla="*/ 50 h 99"/>
                <a:gd name="T4" fmla="*/ 2 w 102"/>
                <a:gd name="T5" fmla="*/ 32 h 99"/>
                <a:gd name="T6" fmla="*/ 26 w 102"/>
                <a:gd name="T7" fmla="*/ 7 h 99"/>
              </a:gdLst>
              <a:ahLst/>
              <a:cxnLst>
                <a:cxn ang="0">
                  <a:pos x="T0" y="T1"/>
                </a:cxn>
                <a:cxn ang="0">
                  <a:pos x="T2" y="T3"/>
                </a:cxn>
                <a:cxn ang="0">
                  <a:pos x="T4" y="T5"/>
                </a:cxn>
                <a:cxn ang="0">
                  <a:pos x="T6" y="T7"/>
                </a:cxn>
              </a:cxnLst>
              <a:rect l="0" t="0" r="r" b="b"/>
              <a:pathLst>
                <a:path w="102" h="99">
                  <a:moveTo>
                    <a:pt x="26" y="7"/>
                  </a:moveTo>
                  <a:cubicBezTo>
                    <a:pt x="62" y="0"/>
                    <a:pt x="102" y="17"/>
                    <a:pt x="99" y="50"/>
                  </a:cubicBezTo>
                  <a:cubicBezTo>
                    <a:pt x="95" y="99"/>
                    <a:pt x="0" y="74"/>
                    <a:pt x="2" y="32"/>
                  </a:cubicBezTo>
                  <a:cubicBezTo>
                    <a:pt x="3" y="19"/>
                    <a:pt x="10" y="11"/>
                    <a:pt x="26" y="7"/>
                  </a:cubicBezTo>
                  <a:close/>
                </a:path>
              </a:pathLst>
            </a:custGeom>
            <a:solidFill>
              <a:srgbClr val="2D886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194051" y="2598738"/>
              <a:ext cx="2028825" cy="2036763"/>
            </a:xfrm>
            <a:custGeom>
              <a:avLst/>
              <a:gdLst>
                <a:gd name="T0" fmla="*/ 174 w 359"/>
                <a:gd name="T1" fmla="*/ 6 h 360"/>
                <a:gd name="T2" fmla="*/ 310 w 359"/>
                <a:gd name="T3" fmla="*/ 87 h 360"/>
                <a:gd name="T4" fmla="*/ 353 w 359"/>
                <a:gd name="T5" fmla="*/ 212 h 360"/>
                <a:gd name="T6" fmla="*/ 253 w 359"/>
                <a:gd name="T7" fmla="*/ 352 h 360"/>
                <a:gd name="T8" fmla="*/ 131 w 359"/>
                <a:gd name="T9" fmla="*/ 19 h 360"/>
                <a:gd name="T10" fmla="*/ 174 w 359"/>
                <a:gd name="T11" fmla="*/ 6 h 360"/>
              </a:gdLst>
              <a:ahLst/>
              <a:cxnLst>
                <a:cxn ang="0">
                  <a:pos x="T0" y="T1"/>
                </a:cxn>
                <a:cxn ang="0">
                  <a:pos x="T2" y="T3"/>
                </a:cxn>
                <a:cxn ang="0">
                  <a:pos x="T4" y="T5"/>
                </a:cxn>
                <a:cxn ang="0">
                  <a:pos x="T6" y="T7"/>
                </a:cxn>
                <a:cxn ang="0">
                  <a:pos x="T8" y="T9"/>
                </a:cxn>
                <a:cxn ang="0">
                  <a:pos x="T10" y="T11"/>
                </a:cxn>
              </a:cxnLst>
              <a:rect l="0" t="0" r="r" b="b"/>
              <a:pathLst>
                <a:path w="359" h="360">
                  <a:moveTo>
                    <a:pt x="174" y="6"/>
                  </a:moveTo>
                  <a:cubicBezTo>
                    <a:pt x="238" y="0"/>
                    <a:pt x="286" y="49"/>
                    <a:pt x="310" y="87"/>
                  </a:cubicBezTo>
                  <a:cubicBezTo>
                    <a:pt x="331" y="119"/>
                    <a:pt x="350" y="166"/>
                    <a:pt x="353" y="212"/>
                  </a:cubicBezTo>
                  <a:cubicBezTo>
                    <a:pt x="359" y="285"/>
                    <a:pt x="327" y="348"/>
                    <a:pt x="253" y="352"/>
                  </a:cubicBezTo>
                  <a:cubicBezTo>
                    <a:pt x="104" y="360"/>
                    <a:pt x="0" y="102"/>
                    <a:pt x="131" y="19"/>
                  </a:cubicBezTo>
                  <a:cubicBezTo>
                    <a:pt x="141" y="13"/>
                    <a:pt x="157" y="8"/>
                    <a:pt x="174" y="6"/>
                  </a:cubicBezTo>
                  <a:close/>
                </a:path>
              </a:pathLst>
            </a:custGeom>
            <a:solidFill>
              <a:srgbClr val="EBAC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2465388" y="4341813"/>
              <a:ext cx="1931988" cy="1789113"/>
            </a:xfrm>
            <a:custGeom>
              <a:avLst/>
              <a:gdLst>
                <a:gd name="T0" fmla="*/ 155 w 342"/>
                <a:gd name="T1" fmla="*/ 15 h 316"/>
                <a:gd name="T2" fmla="*/ 337 w 342"/>
                <a:gd name="T3" fmla="*/ 151 h 316"/>
                <a:gd name="T4" fmla="*/ 140 w 342"/>
                <a:gd name="T5" fmla="*/ 307 h 316"/>
                <a:gd name="T6" fmla="*/ 10 w 342"/>
                <a:gd name="T7" fmla="*/ 155 h 316"/>
                <a:gd name="T8" fmla="*/ 55 w 342"/>
                <a:gd name="T9" fmla="*/ 65 h 316"/>
                <a:gd name="T10" fmla="*/ 155 w 342"/>
                <a:gd name="T11" fmla="*/ 15 h 316"/>
              </a:gdLst>
              <a:ahLst/>
              <a:cxnLst>
                <a:cxn ang="0">
                  <a:pos x="T0" y="T1"/>
                </a:cxn>
                <a:cxn ang="0">
                  <a:pos x="T2" y="T3"/>
                </a:cxn>
                <a:cxn ang="0">
                  <a:pos x="T4" y="T5"/>
                </a:cxn>
                <a:cxn ang="0">
                  <a:pos x="T6" y="T7"/>
                </a:cxn>
                <a:cxn ang="0">
                  <a:pos x="T8" y="T9"/>
                </a:cxn>
                <a:cxn ang="0">
                  <a:pos x="T10" y="T11"/>
                </a:cxn>
              </a:cxnLst>
              <a:rect l="0" t="0" r="r" b="b"/>
              <a:pathLst>
                <a:path w="342" h="316">
                  <a:moveTo>
                    <a:pt x="155" y="15"/>
                  </a:moveTo>
                  <a:cubicBezTo>
                    <a:pt x="260" y="0"/>
                    <a:pt x="342" y="67"/>
                    <a:pt x="337" y="151"/>
                  </a:cubicBezTo>
                  <a:cubicBezTo>
                    <a:pt x="332" y="250"/>
                    <a:pt x="240" y="316"/>
                    <a:pt x="140" y="307"/>
                  </a:cubicBezTo>
                  <a:cubicBezTo>
                    <a:pt x="62" y="300"/>
                    <a:pt x="0" y="241"/>
                    <a:pt x="10" y="155"/>
                  </a:cubicBezTo>
                  <a:cubicBezTo>
                    <a:pt x="14" y="114"/>
                    <a:pt x="37" y="83"/>
                    <a:pt x="55" y="65"/>
                  </a:cubicBezTo>
                  <a:cubicBezTo>
                    <a:pt x="78" y="41"/>
                    <a:pt x="116" y="20"/>
                    <a:pt x="155" y="15"/>
                  </a:cubicBezTo>
                  <a:close/>
                </a:path>
              </a:pathLst>
            </a:custGeom>
            <a:solidFill>
              <a:srgbClr val="A2B93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38663" y="4681538"/>
              <a:ext cx="600075" cy="838200"/>
            </a:xfrm>
            <a:custGeom>
              <a:avLst/>
              <a:gdLst>
                <a:gd name="T0" fmla="*/ 69 w 106"/>
                <a:gd name="T1" fmla="*/ 5 h 148"/>
                <a:gd name="T2" fmla="*/ 98 w 106"/>
                <a:gd name="T3" fmla="*/ 59 h 148"/>
                <a:gd name="T4" fmla="*/ 55 w 106"/>
                <a:gd name="T5" fmla="*/ 130 h 148"/>
                <a:gd name="T6" fmla="*/ 4 w 106"/>
                <a:gd name="T7" fmla="*/ 111 h 148"/>
                <a:gd name="T8" fmla="*/ 69 w 106"/>
                <a:gd name="T9" fmla="*/ 5 h 148"/>
              </a:gdLst>
              <a:ahLst/>
              <a:cxnLst>
                <a:cxn ang="0">
                  <a:pos x="T0" y="T1"/>
                </a:cxn>
                <a:cxn ang="0">
                  <a:pos x="T2" y="T3"/>
                </a:cxn>
                <a:cxn ang="0">
                  <a:pos x="T4" y="T5"/>
                </a:cxn>
                <a:cxn ang="0">
                  <a:pos x="T6" y="T7"/>
                </a:cxn>
                <a:cxn ang="0">
                  <a:pos x="T8" y="T9"/>
                </a:cxn>
              </a:cxnLst>
              <a:rect l="0" t="0" r="r" b="b"/>
              <a:pathLst>
                <a:path w="106" h="148">
                  <a:moveTo>
                    <a:pt x="69" y="5"/>
                  </a:moveTo>
                  <a:cubicBezTo>
                    <a:pt x="97" y="0"/>
                    <a:pt x="106" y="25"/>
                    <a:pt x="98" y="59"/>
                  </a:cubicBezTo>
                  <a:cubicBezTo>
                    <a:pt x="92" y="82"/>
                    <a:pt x="69" y="119"/>
                    <a:pt x="55" y="130"/>
                  </a:cubicBezTo>
                  <a:cubicBezTo>
                    <a:pt x="33" y="148"/>
                    <a:pt x="7" y="142"/>
                    <a:pt x="4" y="111"/>
                  </a:cubicBezTo>
                  <a:cubicBezTo>
                    <a:pt x="0" y="62"/>
                    <a:pt x="34" y="12"/>
                    <a:pt x="69" y="5"/>
                  </a:cubicBezTo>
                  <a:close/>
                </a:path>
              </a:pathLst>
            </a:custGeom>
            <a:solidFill>
              <a:srgbClr val="4C606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
            <p:cNvSpPr>
              <a:spLocks/>
            </p:cNvSpPr>
            <p:nvPr/>
          </p:nvSpPr>
          <p:spPr bwMode="auto">
            <a:xfrm>
              <a:off x="1177926" y="4935538"/>
              <a:ext cx="1203325" cy="1274763"/>
            </a:xfrm>
            <a:custGeom>
              <a:avLst/>
              <a:gdLst>
                <a:gd name="T0" fmla="*/ 57 w 213"/>
                <a:gd name="T1" fmla="*/ 3 h 225"/>
                <a:gd name="T2" fmla="*/ 163 w 213"/>
                <a:gd name="T3" fmla="*/ 50 h 225"/>
                <a:gd name="T4" fmla="*/ 207 w 213"/>
                <a:gd name="T5" fmla="*/ 155 h 225"/>
                <a:gd name="T6" fmla="*/ 77 w 213"/>
                <a:gd name="T7" fmla="*/ 161 h 225"/>
                <a:gd name="T8" fmla="*/ 19 w 213"/>
                <a:gd name="T9" fmla="*/ 91 h 225"/>
                <a:gd name="T10" fmla="*/ 57 w 213"/>
                <a:gd name="T11" fmla="*/ 3 h 225"/>
              </a:gdLst>
              <a:ahLst/>
              <a:cxnLst>
                <a:cxn ang="0">
                  <a:pos x="T0" y="T1"/>
                </a:cxn>
                <a:cxn ang="0">
                  <a:pos x="T2" y="T3"/>
                </a:cxn>
                <a:cxn ang="0">
                  <a:pos x="T4" y="T5"/>
                </a:cxn>
                <a:cxn ang="0">
                  <a:pos x="T6" y="T7"/>
                </a:cxn>
                <a:cxn ang="0">
                  <a:pos x="T8" y="T9"/>
                </a:cxn>
                <a:cxn ang="0">
                  <a:pos x="T10" y="T11"/>
                </a:cxn>
              </a:cxnLst>
              <a:rect l="0" t="0" r="r" b="b"/>
              <a:pathLst>
                <a:path w="213" h="225">
                  <a:moveTo>
                    <a:pt x="57" y="3"/>
                  </a:moveTo>
                  <a:cubicBezTo>
                    <a:pt x="93" y="0"/>
                    <a:pt x="136" y="23"/>
                    <a:pt x="163" y="50"/>
                  </a:cubicBezTo>
                  <a:cubicBezTo>
                    <a:pt x="185" y="72"/>
                    <a:pt x="213" y="112"/>
                    <a:pt x="207" y="155"/>
                  </a:cubicBezTo>
                  <a:cubicBezTo>
                    <a:pt x="199" y="225"/>
                    <a:pt x="115" y="194"/>
                    <a:pt x="77" y="161"/>
                  </a:cubicBezTo>
                  <a:cubicBezTo>
                    <a:pt x="52" y="140"/>
                    <a:pt x="30" y="112"/>
                    <a:pt x="19" y="91"/>
                  </a:cubicBezTo>
                  <a:cubicBezTo>
                    <a:pt x="0" y="51"/>
                    <a:pt x="8" y="7"/>
                    <a:pt x="57" y="3"/>
                  </a:cubicBezTo>
                  <a:close/>
                </a:path>
              </a:pathLst>
            </a:custGeom>
            <a:solidFill>
              <a:srgbClr val="4C606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2425701" y="6062663"/>
              <a:ext cx="576263" cy="379413"/>
            </a:xfrm>
            <a:custGeom>
              <a:avLst/>
              <a:gdLst>
                <a:gd name="T0" fmla="*/ 6 w 102"/>
                <a:gd name="T1" fmla="*/ 24 h 67"/>
                <a:gd name="T2" fmla="*/ 99 w 102"/>
                <a:gd name="T3" fmla="*/ 40 h 67"/>
                <a:gd name="T4" fmla="*/ 6 w 102"/>
                <a:gd name="T5" fmla="*/ 24 h 67"/>
              </a:gdLst>
              <a:ahLst/>
              <a:cxnLst>
                <a:cxn ang="0">
                  <a:pos x="T0" y="T1"/>
                </a:cxn>
                <a:cxn ang="0">
                  <a:pos x="T2" y="T3"/>
                </a:cxn>
                <a:cxn ang="0">
                  <a:pos x="T4" y="T5"/>
                </a:cxn>
              </a:cxnLst>
              <a:rect l="0" t="0" r="r" b="b"/>
              <a:pathLst>
                <a:path w="102" h="67">
                  <a:moveTo>
                    <a:pt x="6" y="24"/>
                  </a:moveTo>
                  <a:cubicBezTo>
                    <a:pt x="19" y="0"/>
                    <a:pt x="102" y="14"/>
                    <a:pt x="99" y="40"/>
                  </a:cubicBezTo>
                  <a:cubicBezTo>
                    <a:pt x="96" y="67"/>
                    <a:pt x="0" y="50"/>
                    <a:pt x="6" y="24"/>
                  </a:cubicBezTo>
                  <a:close/>
                </a:path>
              </a:pathLst>
            </a:custGeom>
            <a:solidFill>
              <a:srgbClr val="A2B93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Oval 12"/>
            <p:cNvSpPr>
              <a:spLocks noChangeArrowheads="1"/>
            </p:cNvSpPr>
            <p:nvPr/>
          </p:nvSpPr>
          <p:spPr bwMode="auto">
            <a:xfrm>
              <a:off x="2719388" y="1981200"/>
              <a:ext cx="752475" cy="328613"/>
            </a:xfrm>
            <a:prstGeom prst="ellipse">
              <a:avLst/>
            </a:prstGeom>
            <a:solidFill>
              <a:srgbClr val="4C606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2178051" y="2111375"/>
              <a:ext cx="269875" cy="136525"/>
            </a:xfrm>
            <a:custGeom>
              <a:avLst/>
              <a:gdLst>
                <a:gd name="T0" fmla="*/ 46 w 48"/>
                <a:gd name="T1" fmla="*/ 4 h 24"/>
                <a:gd name="T2" fmla="*/ 26 w 48"/>
                <a:gd name="T3" fmla="*/ 19 h 24"/>
                <a:gd name="T4" fmla="*/ 1 w 48"/>
                <a:gd name="T5" fmla="*/ 19 h 24"/>
                <a:gd name="T6" fmla="*/ 21 w 48"/>
                <a:gd name="T7" fmla="*/ 4 h 24"/>
                <a:gd name="T8" fmla="*/ 46 w 48"/>
                <a:gd name="T9" fmla="*/ 4 h 24"/>
              </a:gdLst>
              <a:ahLst/>
              <a:cxnLst>
                <a:cxn ang="0">
                  <a:pos x="T0" y="T1"/>
                </a:cxn>
                <a:cxn ang="0">
                  <a:pos x="T2" y="T3"/>
                </a:cxn>
                <a:cxn ang="0">
                  <a:pos x="T4" y="T5"/>
                </a:cxn>
                <a:cxn ang="0">
                  <a:pos x="T6" y="T7"/>
                </a:cxn>
                <a:cxn ang="0">
                  <a:pos x="T8" y="T9"/>
                </a:cxn>
              </a:cxnLst>
              <a:rect l="0" t="0" r="r" b="b"/>
              <a:pathLst>
                <a:path w="48" h="24">
                  <a:moveTo>
                    <a:pt x="46" y="4"/>
                  </a:moveTo>
                  <a:cubicBezTo>
                    <a:pt x="48" y="8"/>
                    <a:pt x="39" y="15"/>
                    <a:pt x="26" y="19"/>
                  </a:cubicBezTo>
                  <a:cubicBezTo>
                    <a:pt x="14" y="24"/>
                    <a:pt x="3" y="24"/>
                    <a:pt x="1" y="19"/>
                  </a:cubicBezTo>
                  <a:cubicBezTo>
                    <a:pt x="0" y="15"/>
                    <a:pt x="9" y="8"/>
                    <a:pt x="21" y="4"/>
                  </a:cubicBezTo>
                  <a:cubicBezTo>
                    <a:pt x="33" y="0"/>
                    <a:pt x="45" y="0"/>
                    <a:pt x="46" y="4"/>
                  </a:cubicBezTo>
                  <a:close/>
                </a:path>
              </a:pathLst>
            </a:custGeom>
            <a:solidFill>
              <a:srgbClr val="F8300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3657601" y="2128838"/>
              <a:ext cx="587375" cy="327025"/>
            </a:xfrm>
            <a:custGeom>
              <a:avLst/>
              <a:gdLst>
                <a:gd name="T0" fmla="*/ 101 w 104"/>
                <a:gd name="T1" fmla="*/ 50 h 58"/>
                <a:gd name="T2" fmla="*/ 46 w 104"/>
                <a:gd name="T3" fmla="*/ 45 h 58"/>
                <a:gd name="T4" fmla="*/ 4 w 104"/>
                <a:gd name="T5" fmla="*/ 8 h 58"/>
                <a:gd name="T6" fmla="*/ 59 w 104"/>
                <a:gd name="T7" fmla="*/ 14 h 58"/>
                <a:gd name="T8" fmla="*/ 101 w 104"/>
                <a:gd name="T9" fmla="*/ 50 h 58"/>
              </a:gdLst>
              <a:ahLst/>
              <a:cxnLst>
                <a:cxn ang="0">
                  <a:pos x="T0" y="T1"/>
                </a:cxn>
                <a:cxn ang="0">
                  <a:pos x="T2" y="T3"/>
                </a:cxn>
                <a:cxn ang="0">
                  <a:pos x="T4" y="T5"/>
                </a:cxn>
                <a:cxn ang="0">
                  <a:pos x="T6" y="T7"/>
                </a:cxn>
                <a:cxn ang="0">
                  <a:pos x="T8" y="T9"/>
                </a:cxn>
              </a:cxnLst>
              <a:rect l="0" t="0" r="r" b="b"/>
              <a:pathLst>
                <a:path w="104" h="58">
                  <a:moveTo>
                    <a:pt x="101" y="50"/>
                  </a:moveTo>
                  <a:cubicBezTo>
                    <a:pt x="97" y="58"/>
                    <a:pt x="72" y="56"/>
                    <a:pt x="46" y="45"/>
                  </a:cubicBezTo>
                  <a:cubicBezTo>
                    <a:pt x="19" y="33"/>
                    <a:pt x="0" y="17"/>
                    <a:pt x="4" y="8"/>
                  </a:cubicBezTo>
                  <a:cubicBezTo>
                    <a:pt x="8" y="0"/>
                    <a:pt x="32" y="2"/>
                    <a:pt x="59" y="14"/>
                  </a:cubicBezTo>
                  <a:cubicBezTo>
                    <a:pt x="86" y="25"/>
                    <a:pt x="104" y="41"/>
                    <a:pt x="101" y="50"/>
                  </a:cubicBezTo>
                  <a:close/>
                </a:path>
              </a:pathLst>
            </a:custGeom>
            <a:solidFill>
              <a:srgbClr val="2D886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p:nvSpPr>
          <p:spPr bwMode="auto">
            <a:xfrm>
              <a:off x="4319588" y="2428875"/>
              <a:ext cx="247650" cy="209550"/>
            </a:xfrm>
            <a:custGeom>
              <a:avLst/>
              <a:gdLst>
                <a:gd name="T0" fmla="*/ 42 w 44"/>
                <a:gd name="T1" fmla="*/ 33 h 37"/>
                <a:gd name="T2" fmla="*/ 17 w 44"/>
                <a:gd name="T3" fmla="*/ 25 h 37"/>
                <a:gd name="T4" fmla="*/ 2 w 44"/>
                <a:gd name="T5" fmla="*/ 3 h 37"/>
                <a:gd name="T6" fmla="*/ 27 w 44"/>
                <a:gd name="T7" fmla="*/ 12 h 37"/>
                <a:gd name="T8" fmla="*/ 42 w 44"/>
                <a:gd name="T9" fmla="*/ 33 h 37"/>
              </a:gdLst>
              <a:ahLst/>
              <a:cxnLst>
                <a:cxn ang="0">
                  <a:pos x="T0" y="T1"/>
                </a:cxn>
                <a:cxn ang="0">
                  <a:pos x="T2" y="T3"/>
                </a:cxn>
                <a:cxn ang="0">
                  <a:pos x="T4" y="T5"/>
                </a:cxn>
                <a:cxn ang="0">
                  <a:pos x="T6" y="T7"/>
                </a:cxn>
                <a:cxn ang="0">
                  <a:pos x="T8" y="T9"/>
                </a:cxn>
              </a:cxnLst>
              <a:rect l="0" t="0" r="r" b="b"/>
              <a:pathLst>
                <a:path w="44" h="37">
                  <a:moveTo>
                    <a:pt x="42" y="33"/>
                  </a:moveTo>
                  <a:cubicBezTo>
                    <a:pt x="39" y="37"/>
                    <a:pt x="28" y="33"/>
                    <a:pt x="17" y="25"/>
                  </a:cubicBezTo>
                  <a:cubicBezTo>
                    <a:pt x="6" y="16"/>
                    <a:pt x="0" y="7"/>
                    <a:pt x="2" y="3"/>
                  </a:cubicBezTo>
                  <a:cubicBezTo>
                    <a:pt x="5" y="0"/>
                    <a:pt x="16" y="4"/>
                    <a:pt x="27" y="12"/>
                  </a:cubicBezTo>
                  <a:cubicBezTo>
                    <a:pt x="38" y="20"/>
                    <a:pt x="44" y="30"/>
                    <a:pt x="42" y="33"/>
                  </a:cubicBezTo>
                  <a:close/>
                </a:path>
              </a:pathLst>
            </a:custGeom>
            <a:solidFill>
              <a:srgbClr val="2D886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871538" y="3770313"/>
              <a:ext cx="101600" cy="242888"/>
            </a:xfrm>
            <a:custGeom>
              <a:avLst/>
              <a:gdLst>
                <a:gd name="T0" fmla="*/ 17 w 18"/>
                <a:gd name="T1" fmla="*/ 22 h 43"/>
                <a:gd name="T2" fmla="*/ 6 w 18"/>
                <a:gd name="T3" fmla="*/ 42 h 43"/>
                <a:gd name="T4" fmla="*/ 1 w 18"/>
                <a:gd name="T5" fmla="*/ 20 h 43"/>
                <a:gd name="T6" fmla="*/ 12 w 18"/>
                <a:gd name="T7" fmla="*/ 0 h 43"/>
                <a:gd name="T8" fmla="*/ 17 w 18"/>
                <a:gd name="T9" fmla="*/ 22 h 43"/>
              </a:gdLst>
              <a:ahLst/>
              <a:cxnLst>
                <a:cxn ang="0">
                  <a:pos x="T0" y="T1"/>
                </a:cxn>
                <a:cxn ang="0">
                  <a:pos x="T2" y="T3"/>
                </a:cxn>
                <a:cxn ang="0">
                  <a:pos x="T4" y="T5"/>
                </a:cxn>
                <a:cxn ang="0">
                  <a:pos x="T6" y="T7"/>
                </a:cxn>
                <a:cxn ang="0">
                  <a:pos x="T8" y="T9"/>
                </a:cxn>
              </a:cxnLst>
              <a:rect l="0" t="0" r="r" b="b"/>
              <a:pathLst>
                <a:path w="18" h="43">
                  <a:moveTo>
                    <a:pt x="17" y="22"/>
                  </a:moveTo>
                  <a:cubicBezTo>
                    <a:pt x="15" y="34"/>
                    <a:pt x="10" y="43"/>
                    <a:pt x="6" y="42"/>
                  </a:cubicBezTo>
                  <a:cubicBezTo>
                    <a:pt x="2" y="42"/>
                    <a:pt x="0" y="32"/>
                    <a:pt x="1" y="20"/>
                  </a:cubicBezTo>
                  <a:cubicBezTo>
                    <a:pt x="3" y="9"/>
                    <a:pt x="7" y="0"/>
                    <a:pt x="12" y="0"/>
                  </a:cubicBezTo>
                  <a:cubicBezTo>
                    <a:pt x="16" y="1"/>
                    <a:pt x="18" y="11"/>
                    <a:pt x="17" y="22"/>
                  </a:cubicBezTo>
                  <a:close/>
                </a:path>
              </a:pathLst>
            </a:custGeom>
            <a:solidFill>
              <a:srgbClr val="EBAC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889001" y="4359275"/>
              <a:ext cx="311150" cy="639763"/>
            </a:xfrm>
            <a:custGeom>
              <a:avLst/>
              <a:gdLst>
                <a:gd name="T0" fmla="*/ 47 w 55"/>
                <a:gd name="T1" fmla="*/ 51 h 113"/>
                <a:gd name="T2" fmla="*/ 42 w 55"/>
                <a:gd name="T3" fmla="*/ 110 h 113"/>
                <a:gd name="T4" fmla="*/ 8 w 55"/>
                <a:gd name="T5" fmla="*/ 62 h 113"/>
                <a:gd name="T6" fmla="*/ 13 w 55"/>
                <a:gd name="T7" fmla="*/ 3 h 113"/>
                <a:gd name="T8" fmla="*/ 47 w 55"/>
                <a:gd name="T9" fmla="*/ 51 h 113"/>
              </a:gdLst>
              <a:ahLst/>
              <a:cxnLst>
                <a:cxn ang="0">
                  <a:pos x="T0" y="T1"/>
                </a:cxn>
                <a:cxn ang="0">
                  <a:pos x="T2" y="T3"/>
                </a:cxn>
                <a:cxn ang="0">
                  <a:pos x="T4" y="T5"/>
                </a:cxn>
                <a:cxn ang="0">
                  <a:pos x="T6" y="T7"/>
                </a:cxn>
                <a:cxn ang="0">
                  <a:pos x="T8" y="T9"/>
                </a:cxn>
              </a:cxnLst>
              <a:rect l="0" t="0" r="r" b="b"/>
              <a:pathLst>
                <a:path w="55" h="113">
                  <a:moveTo>
                    <a:pt x="47" y="51"/>
                  </a:moveTo>
                  <a:cubicBezTo>
                    <a:pt x="55" y="81"/>
                    <a:pt x="53" y="107"/>
                    <a:pt x="42" y="110"/>
                  </a:cubicBezTo>
                  <a:cubicBezTo>
                    <a:pt x="31" y="113"/>
                    <a:pt x="16" y="91"/>
                    <a:pt x="8" y="62"/>
                  </a:cubicBezTo>
                  <a:cubicBezTo>
                    <a:pt x="0" y="32"/>
                    <a:pt x="2" y="6"/>
                    <a:pt x="13" y="3"/>
                  </a:cubicBezTo>
                  <a:cubicBezTo>
                    <a:pt x="23" y="0"/>
                    <a:pt x="39" y="21"/>
                    <a:pt x="47" y="51"/>
                  </a:cubicBezTo>
                  <a:close/>
                </a:path>
              </a:pathLst>
            </a:custGeom>
            <a:solidFill>
              <a:srgbClr val="F8300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8"/>
            <p:cNvSpPr>
              <a:spLocks/>
            </p:cNvSpPr>
            <p:nvPr/>
          </p:nvSpPr>
          <p:spPr bwMode="auto">
            <a:xfrm>
              <a:off x="5064126" y="4359275"/>
              <a:ext cx="176213" cy="293688"/>
            </a:xfrm>
            <a:custGeom>
              <a:avLst/>
              <a:gdLst>
                <a:gd name="T0" fmla="*/ 17 w 31"/>
                <a:gd name="T1" fmla="*/ 4 h 52"/>
                <a:gd name="T2" fmla="*/ 31 w 31"/>
                <a:gd name="T3" fmla="*/ 18 h 52"/>
                <a:gd name="T4" fmla="*/ 23 w 31"/>
                <a:gd name="T5" fmla="*/ 45 h 52"/>
                <a:gd name="T6" fmla="*/ 5 w 31"/>
                <a:gd name="T7" fmla="*/ 42 h 52"/>
                <a:gd name="T8" fmla="*/ 17 w 31"/>
                <a:gd name="T9" fmla="*/ 4 h 52"/>
              </a:gdLst>
              <a:ahLst/>
              <a:cxnLst>
                <a:cxn ang="0">
                  <a:pos x="T0" y="T1"/>
                </a:cxn>
                <a:cxn ang="0">
                  <a:pos x="T2" y="T3"/>
                </a:cxn>
                <a:cxn ang="0">
                  <a:pos x="T4" y="T5"/>
                </a:cxn>
                <a:cxn ang="0">
                  <a:pos x="T6" y="T7"/>
                </a:cxn>
                <a:cxn ang="0">
                  <a:pos x="T8" y="T9"/>
                </a:cxn>
              </a:cxnLst>
              <a:rect l="0" t="0" r="r" b="b"/>
              <a:pathLst>
                <a:path w="31" h="52">
                  <a:moveTo>
                    <a:pt x="17" y="4"/>
                  </a:moveTo>
                  <a:cubicBezTo>
                    <a:pt x="26" y="0"/>
                    <a:pt x="31" y="7"/>
                    <a:pt x="31" y="18"/>
                  </a:cubicBezTo>
                  <a:cubicBezTo>
                    <a:pt x="31" y="26"/>
                    <a:pt x="26" y="40"/>
                    <a:pt x="23" y="45"/>
                  </a:cubicBezTo>
                  <a:cubicBezTo>
                    <a:pt x="17" y="52"/>
                    <a:pt x="9" y="52"/>
                    <a:pt x="5" y="42"/>
                  </a:cubicBezTo>
                  <a:cubicBezTo>
                    <a:pt x="0" y="27"/>
                    <a:pt x="7" y="8"/>
                    <a:pt x="17" y="4"/>
                  </a:cubicBezTo>
                  <a:close/>
                </a:path>
              </a:pathLst>
            </a:custGeom>
            <a:solidFill>
              <a:srgbClr val="EBAC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9"/>
            <p:cNvSpPr>
              <a:spLocks/>
            </p:cNvSpPr>
            <p:nvPr/>
          </p:nvSpPr>
          <p:spPr bwMode="auto">
            <a:xfrm>
              <a:off x="3143251" y="6102350"/>
              <a:ext cx="604838" cy="322263"/>
            </a:xfrm>
            <a:custGeom>
              <a:avLst/>
              <a:gdLst>
                <a:gd name="T0" fmla="*/ 1 w 107"/>
                <a:gd name="T1" fmla="*/ 36 h 57"/>
                <a:gd name="T2" fmla="*/ 105 w 107"/>
                <a:gd name="T3" fmla="*/ 20 h 57"/>
                <a:gd name="T4" fmla="*/ 1 w 107"/>
                <a:gd name="T5" fmla="*/ 36 h 57"/>
              </a:gdLst>
              <a:ahLst/>
              <a:cxnLst>
                <a:cxn ang="0">
                  <a:pos x="T0" y="T1"/>
                </a:cxn>
                <a:cxn ang="0">
                  <a:pos x="T2" y="T3"/>
                </a:cxn>
                <a:cxn ang="0">
                  <a:pos x="T4" y="T5"/>
                </a:cxn>
              </a:cxnLst>
              <a:rect l="0" t="0" r="r" b="b"/>
              <a:pathLst>
                <a:path w="107" h="57">
                  <a:moveTo>
                    <a:pt x="1" y="36"/>
                  </a:moveTo>
                  <a:cubicBezTo>
                    <a:pt x="10" y="14"/>
                    <a:pt x="103" y="0"/>
                    <a:pt x="105" y="20"/>
                  </a:cubicBezTo>
                  <a:cubicBezTo>
                    <a:pt x="107" y="41"/>
                    <a:pt x="0" y="57"/>
                    <a:pt x="1" y="36"/>
                  </a:cubicBezTo>
                  <a:close/>
                </a:path>
              </a:pathLst>
            </a:custGeom>
            <a:solidFill>
              <a:srgbClr val="A2B93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0"/>
            <p:cNvSpPr>
              <a:spLocks/>
            </p:cNvSpPr>
            <p:nvPr/>
          </p:nvSpPr>
          <p:spPr bwMode="auto">
            <a:xfrm>
              <a:off x="3860801" y="6051550"/>
              <a:ext cx="260350" cy="220663"/>
            </a:xfrm>
            <a:custGeom>
              <a:avLst/>
              <a:gdLst>
                <a:gd name="T0" fmla="*/ 0 w 46"/>
                <a:gd name="T1" fmla="*/ 30 h 39"/>
                <a:gd name="T2" fmla="*/ 42 w 46"/>
                <a:gd name="T3" fmla="*/ 8 h 39"/>
                <a:gd name="T4" fmla="*/ 0 w 46"/>
                <a:gd name="T5" fmla="*/ 30 h 39"/>
              </a:gdLst>
              <a:ahLst/>
              <a:cxnLst>
                <a:cxn ang="0">
                  <a:pos x="T0" y="T1"/>
                </a:cxn>
                <a:cxn ang="0">
                  <a:pos x="T2" y="T3"/>
                </a:cxn>
                <a:cxn ang="0">
                  <a:pos x="T4" y="T5"/>
                </a:cxn>
              </a:cxnLst>
              <a:rect l="0" t="0" r="r" b="b"/>
              <a:pathLst>
                <a:path w="46" h="39">
                  <a:moveTo>
                    <a:pt x="0" y="30"/>
                  </a:moveTo>
                  <a:cubicBezTo>
                    <a:pt x="0" y="19"/>
                    <a:pt x="38" y="0"/>
                    <a:pt x="42" y="8"/>
                  </a:cubicBezTo>
                  <a:cubicBezTo>
                    <a:pt x="46" y="17"/>
                    <a:pt x="2" y="39"/>
                    <a:pt x="0" y="30"/>
                  </a:cubicBezTo>
                  <a:close/>
                </a:path>
              </a:pathLst>
            </a:custGeom>
            <a:solidFill>
              <a:srgbClr val="EBAC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1"/>
            <p:cNvSpPr>
              <a:spLocks/>
            </p:cNvSpPr>
            <p:nvPr/>
          </p:nvSpPr>
          <p:spPr bwMode="auto">
            <a:xfrm>
              <a:off x="4178301" y="5626100"/>
              <a:ext cx="417513" cy="374650"/>
            </a:xfrm>
            <a:custGeom>
              <a:avLst/>
              <a:gdLst>
                <a:gd name="T0" fmla="*/ 50 w 74"/>
                <a:gd name="T1" fmla="*/ 48 h 66"/>
                <a:gd name="T2" fmla="*/ 7 w 74"/>
                <a:gd name="T3" fmla="*/ 57 h 66"/>
                <a:gd name="T4" fmla="*/ 24 w 74"/>
                <a:gd name="T5" fmla="*/ 17 h 66"/>
                <a:gd name="T6" fmla="*/ 67 w 74"/>
                <a:gd name="T7" fmla="*/ 8 h 66"/>
                <a:gd name="T8" fmla="*/ 50 w 74"/>
                <a:gd name="T9" fmla="*/ 48 h 66"/>
              </a:gdLst>
              <a:ahLst/>
              <a:cxnLst>
                <a:cxn ang="0">
                  <a:pos x="T0" y="T1"/>
                </a:cxn>
                <a:cxn ang="0">
                  <a:pos x="T2" y="T3"/>
                </a:cxn>
                <a:cxn ang="0">
                  <a:pos x="T4" y="T5"/>
                </a:cxn>
                <a:cxn ang="0">
                  <a:pos x="T6" y="T7"/>
                </a:cxn>
                <a:cxn ang="0">
                  <a:pos x="T8" y="T9"/>
                </a:cxn>
              </a:cxnLst>
              <a:rect l="0" t="0" r="r" b="b"/>
              <a:pathLst>
                <a:path w="74" h="66">
                  <a:moveTo>
                    <a:pt x="50" y="48"/>
                  </a:moveTo>
                  <a:cubicBezTo>
                    <a:pt x="33" y="61"/>
                    <a:pt x="14" y="66"/>
                    <a:pt x="7" y="57"/>
                  </a:cubicBezTo>
                  <a:cubicBezTo>
                    <a:pt x="0" y="49"/>
                    <a:pt x="8" y="31"/>
                    <a:pt x="24" y="17"/>
                  </a:cubicBezTo>
                  <a:cubicBezTo>
                    <a:pt x="41" y="4"/>
                    <a:pt x="60" y="0"/>
                    <a:pt x="67" y="8"/>
                  </a:cubicBezTo>
                  <a:cubicBezTo>
                    <a:pt x="74" y="16"/>
                    <a:pt x="66" y="34"/>
                    <a:pt x="50" y="48"/>
                  </a:cubicBezTo>
                  <a:close/>
                </a:path>
              </a:pathLst>
            </a:custGeom>
            <a:solidFill>
              <a:srgbClr val="EBAC07"/>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4" name="Freeform 705"/>
          <p:cNvSpPr>
            <a:spLocks/>
          </p:cNvSpPr>
          <p:nvPr/>
        </p:nvSpPr>
        <p:spPr bwMode="auto">
          <a:xfrm>
            <a:off x="4080550" y="1600994"/>
            <a:ext cx="875626" cy="4591845"/>
          </a:xfrm>
          <a:custGeom>
            <a:avLst/>
            <a:gdLst>
              <a:gd name="T0" fmla="*/ 134 w 153"/>
              <a:gd name="T1" fmla="*/ 437 h 714"/>
              <a:gd name="T2" fmla="*/ 135 w 153"/>
              <a:gd name="T3" fmla="*/ 435 h 714"/>
              <a:gd name="T4" fmla="*/ 135 w 153"/>
              <a:gd name="T5" fmla="*/ 433 h 714"/>
              <a:gd name="T6" fmla="*/ 120 w 153"/>
              <a:gd name="T7" fmla="*/ 360 h 714"/>
              <a:gd name="T8" fmla="*/ 116 w 153"/>
              <a:gd name="T9" fmla="*/ 356 h 714"/>
              <a:gd name="T10" fmla="*/ 118 w 153"/>
              <a:gd name="T11" fmla="*/ 354 h 714"/>
              <a:gd name="T12" fmla="*/ 134 w 153"/>
              <a:gd name="T13" fmla="*/ 281 h 714"/>
              <a:gd name="T14" fmla="*/ 133 w 153"/>
              <a:gd name="T15" fmla="*/ 279 h 714"/>
              <a:gd name="T16" fmla="*/ 132 w 153"/>
              <a:gd name="T17" fmla="*/ 276 h 714"/>
              <a:gd name="T18" fmla="*/ 151 w 153"/>
              <a:gd name="T19" fmla="*/ 31 h 714"/>
              <a:gd name="T20" fmla="*/ 143 w 153"/>
              <a:gd name="T21" fmla="*/ 16 h 714"/>
              <a:gd name="T22" fmla="*/ 135 w 153"/>
              <a:gd name="T23" fmla="*/ 0 h 714"/>
              <a:gd name="T24" fmla="*/ 100 w 153"/>
              <a:gd name="T25" fmla="*/ 289 h 714"/>
              <a:gd name="T26" fmla="*/ 91 w 153"/>
              <a:gd name="T27" fmla="*/ 331 h 714"/>
              <a:gd name="T28" fmla="*/ 76 w 153"/>
              <a:gd name="T29" fmla="*/ 339 h 714"/>
              <a:gd name="T30" fmla="*/ 68 w 153"/>
              <a:gd name="T31" fmla="*/ 339 h 714"/>
              <a:gd name="T32" fmla="*/ 68 w 153"/>
              <a:gd name="T33" fmla="*/ 340 h 714"/>
              <a:gd name="T34" fmla="*/ 67 w 153"/>
              <a:gd name="T35" fmla="*/ 340 h 714"/>
              <a:gd name="T36" fmla="*/ 66 w 153"/>
              <a:gd name="T37" fmla="*/ 375 h 714"/>
              <a:gd name="T38" fmla="*/ 68 w 153"/>
              <a:gd name="T39" fmla="*/ 375 h 714"/>
              <a:gd name="T40" fmla="*/ 77 w 153"/>
              <a:gd name="T41" fmla="*/ 374 h 714"/>
              <a:gd name="T42" fmla="*/ 93 w 153"/>
              <a:gd name="T43" fmla="*/ 383 h 714"/>
              <a:gd name="T44" fmla="*/ 101 w 153"/>
              <a:gd name="T45" fmla="*/ 425 h 714"/>
              <a:gd name="T46" fmla="*/ 137 w 153"/>
              <a:gd name="T47" fmla="*/ 714 h 714"/>
              <a:gd name="T48" fmla="*/ 153 w 153"/>
              <a:gd name="T49" fmla="*/ 682 h 714"/>
              <a:gd name="T50" fmla="*/ 134 w 153"/>
              <a:gd name="T51" fmla="*/ 437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714">
                <a:moveTo>
                  <a:pt x="134" y="437"/>
                </a:moveTo>
                <a:cubicBezTo>
                  <a:pt x="135" y="435"/>
                  <a:pt x="135" y="435"/>
                  <a:pt x="135" y="435"/>
                </a:cubicBezTo>
                <a:cubicBezTo>
                  <a:pt x="135" y="433"/>
                  <a:pt x="135" y="433"/>
                  <a:pt x="135" y="433"/>
                </a:cubicBezTo>
                <a:cubicBezTo>
                  <a:pt x="136" y="428"/>
                  <a:pt x="143" y="387"/>
                  <a:pt x="120" y="360"/>
                </a:cubicBezTo>
                <a:cubicBezTo>
                  <a:pt x="118" y="359"/>
                  <a:pt x="117" y="358"/>
                  <a:pt x="116" y="356"/>
                </a:cubicBezTo>
                <a:cubicBezTo>
                  <a:pt x="117" y="355"/>
                  <a:pt x="117" y="355"/>
                  <a:pt x="118" y="354"/>
                </a:cubicBezTo>
                <a:cubicBezTo>
                  <a:pt x="141" y="327"/>
                  <a:pt x="135" y="285"/>
                  <a:pt x="134" y="281"/>
                </a:cubicBezTo>
                <a:cubicBezTo>
                  <a:pt x="133" y="279"/>
                  <a:pt x="133" y="279"/>
                  <a:pt x="133" y="279"/>
                </a:cubicBezTo>
                <a:cubicBezTo>
                  <a:pt x="132" y="276"/>
                  <a:pt x="132" y="276"/>
                  <a:pt x="132" y="276"/>
                </a:cubicBezTo>
                <a:cubicBezTo>
                  <a:pt x="46" y="90"/>
                  <a:pt x="147" y="34"/>
                  <a:pt x="151" y="31"/>
                </a:cubicBezTo>
                <a:cubicBezTo>
                  <a:pt x="143" y="16"/>
                  <a:pt x="143" y="16"/>
                  <a:pt x="143" y="16"/>
                </a:cubicBezTo>
                <a:cubicBezTo>
                  <a:pt x="135" y="0"/>
                  <a:pt x="135" y="0"/>
                  <a:pt x="135" y="0"/>
                </a:cubicBezTo>
                <a:cubicBezTo>
                  <a:pt x="134" y="1"/>
                  <a:pt x="0" y="72"/>
                  <a:pt x="100" y="289"/>
                </a:cubicBezTo>
                <a:cubicBezTo>
                  <a:pt x="101" y="298"/>
                  <a:pt x="101" y="320"/>
                  <a:pt x="91" y="331"/>
                </a:cubicBezTo>
                <a:cubicBezTo>
                  <a:pt x="88" y="336"/>
                  <a:pt x="82" y="338"/>
                  <a:pt x="76" y="339"/>
                </a:cubicBezTo>
                <a:cubicBezTo>
                  <a:pt x="73" y="339"/>
                  <a:pt x="70" y="339"/>
                  <a:pt x="68" y="339"/>
                </a:cubicBezTo>
                <a:cubicBezTo>
                  <a:pt x="68" y="340"/>
                  <a:pt x="68" y="340"/>
                  <a:pt x="68" y="340"/>
                </a:cubicBezTo>
                <a:cubicBezTo>
                  <a:pt x="67" y="340"/>
                  <a:pt x="67" y="340"/>
                  <a:pt x="67" y="340"/>
                </a:cubicBezTo>
                <a:cubicBezTo>
                  <a:pt x="66" y="375"/>
                  <a:pt x="66" y="375"/>
                  <a:pt x="66" y="375"/>
                </a:cubicBezTo>
                <a:cubicBezTo>
                  <a:pt x="67" y="375"/>
                  <a:pt x="67" y="375"/>
                  <a:pt x="68" y="375"/>
                </a:cubicBezTo>
                <a:cubicBezTo>
                  <a:pt x="71" y="375"/>
                  <a:pt x="74" y="375"/>
                  <a:pt x="77" y="374"/>
                </a:cubicBezTo>
                <a:cubicBezTo>
                  <a:pt x="84" y="375"/>
                  <a:pt x="89" y="378"/>
                  <a:pt x="93" y="383"/>
                </a:cubicBezTo>
                <a:cubicBezTo>
                  <a:pt x="103" y="394"/>
                  <a:pt x="102" y="415"/>
                  <a:pt x="101" y="425"/>
                </a:cubicBezTo>
                <a:cubicBezTo>
                  <a:pt x="2" y="642"/>
                  <a:pt x="135" y="713"/>
                  <a:pt x="137" y="714"/>
                </a:cubicBezTo>
                <a:cubicBezTo>
                  <a:pt x="153" y="682"/>
                  <a:pt x="153" y="682"/>
                  <a:pt x="153" y="682"/>
                </a:cubicBezTo>
                <a:cubicBezTo>
                  <a:pt x="151" y="682"/>
                  <a:pt x="46" y="626"/>
                  <a:pt x="134" y="437"/>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06"/>
          <p:cNvSpPr>
            <a:spLocks/>
          </p:cNvSpPr>
          <p:nvPr/>
        </p:nvSpPr>
        <p:spPr bwMode="auto">
          <a:xfrm>
            <a:off x="5184775" y="1448594"/>
            <a:ext cx="1056238" cy="582613"/>
          </a:xfrm>
          <a:custGeom>
            <a:avLst/>
            <a:gdLst>
              <a:gd name="T0" fmla="*/ 187 w 187"/>
              <a:gd name="T1" fmla="*/ 61 h 103"/>
              <a:gd name="T2" fmla="*/ 145 w 187"/>
              <a:gd name="T3" fmla="*/ 103 h 103"/>
              <a:gd name="T4" fmla="*/ 43 w 187"/>
              <a:gd name="T5" fmla="*/ 103 h 103"/>
              <a:gd name="T6" fmla="*/ 0 w 187"/>
              <a:gd name="T7" fmla="*/ 61 h 103"/>
              <a:gd name="T8" fmla="*/ 0 w 187"/>
              <a:gd name="T9" fmla="*/ 43 h 103"/>
              <a:gd name="T10" fmla="*/ 43 w 187"/>
              <a:gd name="T11" fmla="*/ 0 h 103"/>
              <a:gd name="T12" fmla="*/ 145 w 187"/>
              <a:gd name="T13" fmla="*/ 0 h 103"/>
              <a:gd name="T14" fmla="*/ 187 w 187"/>
              <a:gd name="T15" fmla="*/ 43 h 103"/>
              <a:gd name="T16" fmla="*/ 187 w 187"/>
              <a:gd name="T17" fmla="*/ 6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3">
                <a:moveTo>
                  <a:pt x="187" y="61"/>
                </a:moveTo>
                <a:cubicBezTo>
                  <a:pt x="187" y="84"/>
                  <a:pt x="168" y="103"/>
                  <a:pt x="145" y="103"/>
                </a:cubicBezTo>
                <a:cubicBezTo>
                  <a:pt x="43" y="103"/>
                  <a:pt x="43" y="103"/>
                  <a:pt x="43" y="103"/>
                </a:cubicBezTo>
                <a:cubicBezTo>
                  <a:pt x="20" y="103"/>
                  <a:pt x="0" y="84"/>
                  <a:pt x="0" y="61"/>
                </a:cubicBezTo>
                <a:cubicBezTo>
                  <a:pt x="0" y="43"/>
                  <a:pt x="0" y="43"/>
                  <a:pt x="0" y="43"/>
                </a:cubicBezTo>
                <a:cubicBezTo>
                  <a:pt x="0" y="19"/>
                  <a:pt x="20" y="0"/>
                  <a:pt x="43" y="0"/>
                </a:cubicBezTo>
                <a:cubicBezTo>
                  <a:pt x="145" y="0"/>
                  <a:pt x="145" y="0"/>
                  <a:pt x="145" y="0"/>
                </a:cubicBezTo>
                <a:cubicBezTo>
                  <a:pt x="168" y="0"/>
                  <a:pt x="187" y="19"/>
                  <a:pt x="187" y="43"/>
                </a:cubicBezTo>
                <a:lnTo>
                  <a:pt x="187" y="61"/>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07"/>
          <p:cNvSpPr>
            <a:spLocks/>
          </p:cNvSpPr>
          <p:nvPr/>
        </p:nvSpPr>
        <p:spPr bwMode="auto">
          <a:xfrm>
            <a:off x="5184775" y="2439296"/>
            <a:ext cx="1056238" cy="582613"/>
          </a:xfrm>
          <a:custGeom>
            <a:avLst/>
            <a:gdLst>
              <a:gd name="T0" fmla="*/ 187 w 187"/>
              <a:gd name="T1" fmla="*/ 61 h 103"/>
              <a:gd name="T2" fmla="*/ 145 w 187"/>
              <a:gd name="T3" fmla="*/ 103 h 103"/>
              <a:gd name="T4" fmla="*/ 43 w 187"/>
              <a:gd name="T5" fmla="*/ 103 h 103"/>
              <a:gd name="T6" fmla="*/ 0 w 187"/>
              <a:gd name="T7" fmla="*/ 61 h 103"/>
              <a:gd name="T8" fmla="*/ 0 w 187"/>
              <a:gd name="T9" fmla="*/ 43 h 103"/>
              <a:gd name="T10" fmla="*/ 43 w 187"/>
              <a:gd name="T11" fmla="*/ 0 h 103"/>
              <a:gd name="T12" fmla="*/ 145 w 187"/>
              <a:gd name="T13" fmla="*/ 0 h 103"/>
              <a:gd name="T14" fmla="*/ 187 w 187"/>
              <a:gd name="T15" fmla="*/ 43 h 103"/>
              <a:gd name="T16" fmla="*/ 187 w 187"/>
              <a:gd name="T17" fmla="*/ 6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3">
                <a:moveTo>
                  <a:pt x="187" y="61"/>
                </a:moveTo>
                <a:cubicBezTo>
                  <a:pt x="187" y="84"/>
                  <a:pt x="168" y="103"/>
                  <a:pt x="145" y="103"/>
                </a:cubicBezTo>
                <a:cubicBezTo>
                  <a:pt x="43" y="103"/>
                  <a:pt x="43" y="103"/>
                  <a:pt x="43" y="103"/>
                </a:cubicBezTo>
                <a:cubicBezTo>
                  <a:pt x="20" y="103"/>
                  <a:pt x="0" y="84"/>
                  <a:pt x="0" y="61"/>
                </a:cubicBezTo>
                <a:cubicBezTo>
                  <a:pt x="0" y="43"/>
                  <a:pt x="0" y="43"/>
                  <a:pt x="0" y="43"/>
                </a:cubicBezTo>
                <a:cubicBezTo>
                  <a:pt x="0" y="19"/>
                  <a:pt x="20" y="0"/>
                  <a:pt x="43" y="0"/>
                </a:cubicBezTo>
                <a:cubicBezTo>
                  <a:pt x="145" y="0"/>
                  <a:pt x="145" y="0"/>
                  <a:pt x="145" y="0"/>
                </a:cubicBezTo>
                <a:cubicBezTo>
                  <a:pt x="168" y="0"/>
                  <a:pt x="187" y="19"/>
                  <a:pt x="187" y="43"/>
                </a:cubicBezTo>
                <a:lnTo>
                  <a:pt x="187" y="61"/>
                </a:lnTo>
                <a:close/>
              </a:path>
            </a:pathLst>
          </a:custGeom>
          <a:solidFill>
            <a:srgbClr val="EBAC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708"/>
          <p:cNvSpPr>
            <a:spLocks/>
          </p:cNvSpPr>
          <p:nvPr/>
        </p:nvSpPr>
        <p:spPr bwMode="auto">
          <a:xfrm>
            <a:off x="5184775" y="3429794"/>
            <a:ext cx="1056238" cy="582613"/>
          </a:xfrm>
          <a:custGeom>
            <a:avLst/>
            <a:gdLst>
              <a:gd name="T0" fmla="*/ 187 w 187"/>
              <a:gd name="T1" fmla="*/ 60 h 103"/>
              <a:gd name="T2" fmla="*/ 145 w 187"/>
              <a:gd name="T3" fmla="*/ 103 h 103"/>
              <a:gd name="T4" fmla="*/ 43 w 187"/>
              <a:gd name="T5" fmla="*/ 103 h 103"/>
              <a:gd name="T6" fmla="*/ 0 w 187"/>
              <a:gd name="T7" fmla="*/ 60 h 103"/>
              <a:gd name="T8" fmla="*/ 0 w 187"/>
              <a:gd name="T9" fmla="*/ 42 h 103"/>
              <a:gd name="T10" fmla="*/ 43 w 187"/>
              <a:gd name="T11" fmla="*/ 0 h 103"/>
              <a:gd name="T12" fmla="*/ 145 w 187"/>
              <a:gd name="T13" fmla="*/ 0 h 103"/>
              <a:gd name="T14" fmla="*/ 187 w 187"/>
              <a:gd name="T15" fmla="*/ 42 h 103"/>
              <a:gd name="T16" fmla="*/ 187 w 187"/>
              <a:gd name="T17" fmla="*/ 6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3">
                <a:moveTo>
                  <a:pt x="187" y="60"/>
                </a:moveTo>
                <a:cubicBezTo>
                  <a:pt x="187" y="84"/>
                  <a:pt x="168" y="103"/>
                  <a:pt x="145" y="103"/>
                </a:cubicBezTo>
                <a:cubicBezTo>
                  <a:pt x="43" y="103"/>
                  <a:pt x="43" y="103"/>
                  <a:pt x="43" y="103"/>
                </a:cubicBezTo>
                <a:cubicBezTo>
                  <a:pt x="20" y="103"/>
                  <a:pt x="0" y="84"/>
                  <a:pt x="0" y="60"/>
                </a:cubicBezTo>
                <a:cubicBezTo>
                  <a:pt x="0" y="42"/>
                  <a:pt x="0" y="42"/>
                  <a:pt x="0" y="42"/>
                </a:cubicBezTo>
                <a:cubicBezTo>
                  <a:pt x="0" y="19"/>
                  <a:pt x="20" y="0"/>
                  <a:pt x="43" y="0"/>
                </a:cubicBezTo>
                <a:cubicBezTo>
                  <a:pt x="145" y="0"/>
                  <a:pt x="145" y="0"/>
                  <a:pt x="145" y="0"/>
                </a:cubicBezTo>
                <a:cubicBezTo>
                  <a:pt x="168" y="0"/>
                  <a:pt x="187" y="19"/>
                  <a:pt x="187" y="42"/>
                </a:cubicBezTo>
                <a:lnTo>
                  <a:pt x="187" y="60"/>
                </a:lnTo>
                <a:close/>
              </a:path>
            </a:pathLst>
          </a:custGeom>
          <a:solidFill>
            <a:srgbClr val="A2B93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709"/>
          <p:cNvSpPr>
            <a:spLocks/>
          </p:cNvSpPr>
          <p:nvPr/>
        </p:nvSpPr>
        <p:spPr bwMode="auto">
          <a:xfrm>
            <a:off x="5184775" y="4484551"/>
            <a:ext cx="1056238" cy="582613"/>
          </a:xfrm>
          <a:custGeom>
            <a:avLst/>
            <a:gdLst>
              <a:gd name="T0" fmla="*/ 187 w 187"/>
              <a:gd name="T1" fmla="*/ 60 h 103"/>
              <a:gd name="T2" fmla="*/ 145 w 187"/>
              <a:gd name="T3" fmla="*/ 103 h 103"/>
              <a:gd name="T4" fmla="*/ 43 w 187"/>
              <a:gd name="T5" fmla="*/ 103 h 103"/>
              <a:gd name="T6" fmla="*/ 0 w 187"/>
              <a:gd name="T7" fmla="*/ 60 h 103"/>
              <a:gd name="T8" fmla="*/ 0 w 187"/>
              <a:gd name="T9" fmla="*/ 43 h 103"/>
              <a:gd name="T10" fmla="*/ 43 w 187"/>
              <a:gd name="T11" fmla="*/ 0 h 103"/>
              <a:gd name="T12" fmla="*/ 145 w 187"/>
              <a:gd name="T13" fmla="*/ 0 h 103"/>
              <a:gd name="T14" fmla="*/ 187 w 187"/>
              <a:gd name="T15" fmla="*/ 43 h 103"/>
              <a:gd name="T16" fmla="*/ 187 w 187"/>
              <a:gd name="T17" fmla="*/ 6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3">
                <a:moveTo>
                  <a:pt x="187" y="60"/>
                </a:moveTo>
                <a:cubicBezTo>
                  <a:pt x="187" y="84"/>
                  <a:pt x="168" y="103"/>
                  <a:pt x="145" y="103"/>
                </a:cubicBezTo>
                <a:cubicBezTo>
                  <a:pt x="43" y="103"/>
                  <a:pt x="43" y="103"/>
                  <a:pt x="43" y="103"/>
                </a:cubicBezTo>
                <a:cubicBezTo>
                  <a:pt x="20" y="103"/>
                  <a:pt x="0" y="84"/>
                  <a:pt x="0" y="60"/>
                </a:cubicBezTo>
                <a:cubicBezTo>
                  <a:pt x="0" y="43"/>
                  <a:pt x="0" y="43"/>
                  <a:pt x="0" y="43"/>
                </a:cubicBezTo>
                <a:cubicBezTo>
                  <a:pt x="0" y="19"/>
                  <a:pt x="20" y="0"/>
                  <a:pt x="43" y="0"/>
                </a:cubicBezTo>
                <a:cubicBezTo>
                  <a:pt x="145" y="0"/>
                  <a:pt x="145" y="0"/>
                  <a:pt x="145" y="0"/>
                </a:cubicBezTo>
                <a:cubicBezTo>
                  <a:pt x="168" y="0"/>
                  <a:pt x="187" y="19"/>
                  <a:pt x="187" y="43"/>
                </a:cubicBezTo>
                <a:lnTo>
                  <a:pt x="187" y="60"/>
                </a:lnTo>
                <a:close/>
              </a:path>
            </a:pathLst>
          </a:custGeom>
          <a:solidFill>
            <a:srgbClr val="4C606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710"/>
          <p:cNvSpPr>
            <a:spLocks/>
          </p:cNvSpPr>
          <p:nvPr/>
        </p:nvSpPr>
        <p:spPr bwMode="auto">
          <a:xfrm>
            <a:off x="5184775" y="5700714"/>
            <a:ext cx="1056238" cy="582613"/>
          </a:xfrm>
          <a:custGeom>
            <a:avLst/>
            <a:gdLst>
              <a:gd name="T0" fmla="*/ 187 w 187"/>
              <a:gd name="T1" fmla="*/ 60 h 103"/>
              <a:gd name="T2" fmla="*/ 145 w 187"/>
              <a:gd name="T3" fmla="*/ 103 h 103"/>
              <a:gd name="T4" fmla="*/ 43 w 187"/>
              <a:gd name="T5" fmla="*/ 103 h 103"/>
              <a:gd name="T6" fmla="*/ 0 w 187"/>
              <a:gd name="T7" fmla="*/ 60 h 103"/>
              <a:gd name="T8" fmla="*/ 0 w 187"/>
              <a:gd name="T9" fmla="*/ 43 h 103"/>
              <a:gd name="T10" fmla="*/ 43 w 187"/>
              <a:gd name="T11" fmla="*/ 0 h 103"/>
              <a:gd name="T12" fmla="*/ 145 w 187"/>
              <a:gd name="T13" fmla="*/ 0 h 103"/>
              <a:gd name="T14" fmla="*/ 187 w 187"/>
              <a:gd name="T15" fmla="*/ 43 h 103"/>
              <a:gd name="T16" fmla="*/ 187 w 187"/>
              <a:gd name="T17" fmla="*/ 6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3">
                <a:moveTo>
                  <a:pt x="187" y="60"/>
                </a:moveTo>
                <a:cubicBezTo>
                  <a:pt x="187" y="84"/>
                  <a:pt x="168" y="103"/>
                  <a:pt x="145" y="103"/>
                </a:cubicBezTo>
                <a:cubicBezTo>
                  <a:pt x="43" y="103"/>
                  <a:pt x="43" y="103"/>
                  <a:pt x="43" y="103"/>
                </a:cubicBezTo>
                <a:cubicBezTo>
                  <a:pt x="20" y="103"/>
                  <a:pt x="0" y="84"/>
                  <a:pt x="0" y="60"/>
                </a:cubicBezTo>
                <a:cubicBezTo>
                  <a:pt x="0" y="43"/>
                  <a:pt x="0" y="43"/>
                  <a:pt x="0" y="43"/>
                </a:cubicBezTo>
                <a:cubicBezTo>
                  <a:pt x="0" y="19"/>
                  <a:pt x="20" y="0"/>
                  <a:pt x="43" y="0"/>
                </a:cubicBezTo>
                <a:cubicBezTo>
                  <a:pt x="145" y="0"/>
                  <a:pt x="145" y="0"/>
                  <a:pt x="145" y="0"/>
                </a:cubicBezTo>
                <a:cubicBezTo>
                  <a:pt x="168" y="0"/>
                  <a:pt x="187" y="19"/>
                  <a:pt x="187" y="43"/>
                </a:cubicBezTo>
                <a:lnTo>
                  <a:pt x="187" y="60"/>
                </a:lnTo>
                <a:close/>
              </a:path>
            </a:pathLst>
          </a:custGeom>
          <a:solidFill>
            <a:srgbClr val="2D886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文本框 710"/>
          <p:cNvSpPr txBox="1"/>
          <p:nvPr/>
        </p:nvSpPr>
        <p:spPr>
          <a:xfrm>
            <a:off x="6327775" y="1296194"/>
            <a:ext cx="5323454" cy="830997"/>
          </a:xfrm>
          <a:prstGeom prst="rect">
            <a:avLst/>
          </a:prstGeom>
          <a:noFill/>
        </p:spPr>
        <p:txBody>
          <a:bodyPr wrap="square" rtlCol="0">
            <a:spAutoFit/>
          </a:bodyPr>
          <a:lstStyle/>
          <a:p>
            <a:pPr>
              <a:lnSpc>
                <a:spcPct val="120000"/>
              </a:lnSpc>
            </a:pP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强大的定制功能：不仅</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UI</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能够定制，而且诸如</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Workflow</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和表格等也能被定制。</a:t>
            </a:r>
          </a:p>
        </p:txBody>
      </p:sp>
      <p:sp>
        <p:nvSpPr>
          <p:cNvPr id="31" name="文本框 711"/>
          <p:cNvSpPr txBox="1"/>
          <p:nvPr/>
        </p:nvSpPr>
        <p:spPr>
          <a:xfrm>
            <a:off x="6327775" y="2362994"/>
            <a:ext cx="5533790" cy="830997"/>
          </a:xfrm>
          <a:prstGeom prst="rect">
            <a:avLst/>
          </a:prstGeom>
          <a:noFill/>
        </p:spPr>
        <p:txBody>
          <a:bodyPr wrap="square" rtlCol="0">
            <a:spAutoFit/>
          </a:bodyPr>
          <a:lstStyle/>
          <a:p>
            <a:pPr>
              <a:lnSpc>
                <a:spcPct val="120000"/>
              </a:lnSpc>
            </a:pP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提供完善的开发环境：如通过</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Visualforce</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能方便地使用“</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Drag&amp; Drop</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”的方式来设计页面等。</a:t>
            </a:r>
          </a:p>
        </p:txBody>
      </p:sp>
      <p:sp>
        <p:nvSpPr>
          <p:cNvPr id="32" name="文本框 712"/>
          <p:cNvSpPr txBox="1"/>
          <p:nvPr/>
        </p:nvSpPr>
        <p:spPr>
          <a:xfrm>
            <a:off x="6327775" y="3353594"/>
            <a:ext cx="5533790" cy="830997"/>
          </a:xfrm>
          <a:prstGeom prst="rect">
            <a:avLst/>
          </a:prstGeom>
          <a:noFill/>
        </p:spPr>
        <p:txBody>
          <a:bodyPr wrap="square" rtlCol="0">
            <a:spAutoFit/>
          </a:bodyPr>
          <a:lstStyle/>
          <a:p>
            <a:pPr>
              <a:lnSpc>
                <a:spcPct val="120000"/>
              </a:lnSpc>
            </a:pP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支持复杂的事务和流程：能方便地设计和开发复杂的事务和流程。</a:t>
            </a:r>
          </a:p>
        </p:txBody>
      </p:sp>
      <p:sp>
        <p:nvSpPr>
          <p:cNvPr id="33" name="文本框 713"/>
          <p:cNvSpPr txBox="1"/>
          <p:nvPr/>
        </p:nvSpPr>
        <p:spPr>
          <a:xfrm>
            <a:off x="6327775" y="4420394"/>
            <a:ext cx="5533790" cy="830997"/>
          </a:xfrm>
          <a:prstGeom prst="rect">
            <a:avLst/>
          </a:prstGeom>
          <a:noFill/>
        </p:spPr>
        <p:txBody>
          <a:bodyPr wrap="square" rtlCol="0">
            <a:spAutoFit/>
          </a:bodyPr>
          <a:lstStyle/>
          <a:p>
            <a:pPr>
              <a:lnSpc>
                <a:spcPct val="120000"/>
              </a:lnSpc>
            </a:pP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多优秀的整合功能：用户可以在</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AppExchange</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购买其所需的功能和应用。</a:t>
            </a:r>
          </a:p>
        </p:txBody>
      </p:sp>
      <p:sp>
        <p:nvSpPr>
          <p:cNvPr id="34" name="文本框 714"/>
          <p:cNvSpPr txBox="1"/>
          <p:nvPr/>
        </p:nvSpPr>
        <p:spPr>
          <a:xfrm>
            <a:off x="6327775" y="5570597"/>
            <a:ext cx="5533790" cy="830997"/>
          </a:xfrm>
          <a:prstGeom prst="rect">
            <a:avLst/>
          </a:prstGeom>
          <a:noFill/>
        </p:spPr>
        <p:txBody>
          <a:bodyPr wrap="square" rtlCol="0">
            <a:spAutoFit/>
          </a:bodyPr>
          <a:lstStyle/>
          <a:p>
            <a:pPr>
              <a:lnSpc>
                <a:spcPct val="120000"/>
              </a:lnSpc>
            </a:pP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久经考验的基础设施：</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Salesforce</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能长时间地支持众多服务的正常运行。</a:t>
            </a:r>
          </a:p>
        </p:txBody>
      </p:sp>
      <p:sp>
        <p:nvSpPr>
          <p:cNvPr id="36" name="文本框 35"/>
          <p:cNvSpPr txBox="1"/>
          <p:nvPr/>
        </p:nvSpPr>
        <p:spPr>
          <a:xfrm>
            <a:off x="606712" y="1142722"/>
            <a:ext cx="388112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Salesforce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37" name="组合 36"/>
          <p:cNvGrpSpPr/>
          <p:nvPr/>
        </p:nvGrpSpPr>
        <p:grpSpPr>
          <a:xfrm>
            <a:off x="131974" y="28247"/>
            <a:ext cx="11520000" cy="1016152"/>
            <a:chOff x="131974" y="-1"/>
            <a:chExt cx="11520000" cy="1016152"/>
          </a:xfrm>
        </p:grpSpPr>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39" name="矩形 3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Salesforce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41" name="文本框 40"/>
          <p:cNvSpPr txBox="1"/>
          <p:nvPr/>
        </p:nvSpPr>
        <p:spPr>
          <a:xfrm>
            <a:off x="631223" y="1594275"/>
            <a:ext cx="183736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Force.com</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86038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3"/>
          <p:cNvSpPr>
            <a:spLocks noGrp="1"/>
          </p:cNvSpPr>
          <p:nvPr>
            <p:ph idx="4294967295"/>
          </p:nvPr>
        </p:nvSpPr>
        <p:spPr>
          <a:xfrm>
            <a:off x="592709" y="2053134"/>
            <a:ext cx="4953000" cy="695191"/>
          </a:xfrm>
          <a:prstGeom prst="rect">
            <a:avLst/>
          </a:prstGeom>
          <a:noFill/>
          <a:ln w="57150">
            <a:noFill/>
          </a:ln>
        </p:spPr>
        <p:style>
          <a:lnRef idx="2">
            <a:schemeClr val="accent3"/>
          </a:lnRef>
          <a:fillRef idx="1">
            <a:schemeClr val="lt1"/>
          </a:fillRef>
          <a:effectRef idx="0">
            <a:schemeClr val="accent3"/>
          </a:effectRef>
          <a:fontRef idx="minor">
            <a:schemeClr val="dk1"/>
          </a:fontRef>
        </p:style>
        <p:txBody>
          <a:bodyPr>
            <a:normAutofit fontScale="85000" lnSpcReduction="10000"/>
          </a:bodyPr>
          <a:lstStyle/>
          <a:p>
            <a:pPr marL="0" indent="0">
              <a:buNone/>
            </a:pPr>
            <a:r>
              <a:rPr lang="en-US" altLang="zh-CN" sz="1800" dirty="0">
                <a:solidFill>
                  <a:schemeClr val="tx1"/>
                </a:solidFill>
                <a:latin typeface="Times New Roman" panose="02020603050405020304" pitchFamily="18" charset="0"/>
                <a:cs typeface="Times New Roman" panose="02020603050405020304" pitchFamily="18" charset="0"/>
              </a:rPr>
              <a:t>       Force.com</a:t>
            </a:r>
            <a:r>
              <a:rPr lang="zh-CN" altLang="en-US" sz="1800" dirty="0">
                <a:solidFill>
                  <a:schemeClr val="tx1"/>
                </a:solidFill>
                <a:latin typeface="Times New Roman" panose="02020603050405020304" pitchFamily="18" charset="0"/>
                <a:cs typeface="Times New Roman" panose="02020603050405020304" pitchFamily="18" charset="0"/>
              </a:rPr>
              <a:t>基础服务为上层服务和应用提供了安全、可靠的支撑环境。基础服务主要包含键</a:t>
            </a:r>
            <a:r>
              <a:rPr lang="zh-CN" altLang="en-US" sz="1800" b="1" dirty="0">
                <a:solidFill>
                  <a:srgbClr val="FF0000"/>
                </a:solidFill>
                <a:latin typeface="Times New Roman" panose="02020603050405020304" pitchFamily="18" charset="0"/>
                <a:cs typeface="Times New Roman" panose="02020603050405020304" pitchFamily="18" charset="0"/>
              </a:rPr>
              <a:t>三个关技术</a:t>
            </a:r>
            <a:r>
              <a:rPr lang="zh-CN" altLang="en-US" sz="1800" dirty="0">
                <a:solidFill>
                  <a:schemeClr val="tx1"/>
                </a:solidFill>
                <a:latin typeface="Times New Roman" panose="02020603050405020304" pitchFamily="18" charset="0"/>
                <a:cs typeface="Times New Roman" panose="02020603050405020304" pitchFamily="18" charset="0"/>
              </a:rPr>
              <a:t>：</a:t>
            </a:r>
          </a:p>
        </p:txBody>
      </p:sp>
      <p:sp>
        <p:nvSpPr>
          <p:cNvPr id="17" name="内容占位符 2"/>
          <p:cNvSpPr>
            <a:spLocks noGrp="1"/>
          </p:cNvSpPr>
          <p:nvPr>
            <p:ph idx="4294967295"/>
          </p:nvPr>
        </p:nvSpPr>
        <p:spPr>
          <a:xfrm>
            <a:off x="606712" y="3300704"/>
            <a:ext cx="5219700" cy="1441450"/>
          </a:xfrm>
          <a:prstGeom prst="rect">
            <a:avLst/>
          </a:prstGeom>
        </p:spPr>
        <p:txBody>
          <a:bodyPr>
            <a:normAutofit/>
          </a:bodyPr>
          <a:lstStyle/>
          <a:p>
            <a:pPr marL="0" indent="0">
              <a:buNone/>
            </a:pPr>
            <a:r>
              <a:rPr lang="zh-CN" altLang="en-US" sz="1600" dirty="0">
                <a:solidFill>
                  <a:schemeClr val="tx1"/>
                </a:solidFill>
                <a:latin typeface="Times New Roman" panose="02020603050405020304" pitchFamily="18" charset="0"/>
                <a:cs typeface="Times New Roman" panose="02020603050405020304" pitchFamily="18" charset="0"/>
              </a:rPr>
              <a:t>       多租户技术是一种共享软硬件的技术，通过虚拟划分技术将软、硬件资源以服务的方式提供，从而可以同时支持多个客户，所有的用户都共享底层的软、硬件基础设施。</a:t>
            </a:r>
          </a:p>
        </p:txBody>
      </p:sp>
      <p:sp>
        <p:nvSpPr>
          <p:cNvPr id="13" name="矩形 12"/>
          <p:cNvSpPr/>
          <p:nvPr/>
        </p:nvSpPr>
        <p:spPr>
          <a:xfrm>
            <a:off x="692150" y="6736941"/>
            <a:ext cx="11023697" cy="76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内容占位符 3"/>
          <p:cNvSpPr txBox="1">
            <a:spLocks/>
          </p:cNvSpPr>
          <p:nvPr/>
        </p:nvSpPr>
        <p:spPr>
          <a:xfrm>
            <a:off x="539406" y="2745518"/>
            <a:ext cx="5105400" cy="464457"/>
          </a:xfrm>
          <a:prstGeom prst="rect">
            <a:avLst/>
          </a:prstGeom>
          <a:solidFill>
            <a:schemeClr val="accent5"/>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多租户</a:t>
            </a:r>
          </a:p>
        </p:txBody>
      </p:sp>
      <p:sp>
        <p:nvSpPr>
          <p:cNvPr id="29" name="内容占位符 3"/>
          <p:cNvSpPr txBox="1">
            <a:spLocks/>
          </p:cNvSpPr>
          <p:nvPr/>
        </p:nvSpPr>
        <p:spPr>
          <a:xfrm>
            <a:off x="516509" y="4648994"/>
            <a:ext cx="5105400" cy="464457"/>
          </a:xfrm>
          <a:prstGeom prst="rect">
            <a:avLst/>
          </a:prstGeom>
          <a:solidFill>
            <a:schemeClr val="accent6"/>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元数据</a:t>
            </a:r>
          </a:p>
        </p:txBody>
      </p:sp>
      <p:sp>
        <p:nvSpPr>
          <p:cNvPr id="32" name="内容占位符 2"/>
          <p:cNvSpPr txBox="1">
            <a:spLocks/>
          </p:cNvSpPr>
          <p:nvPr/>
        </p:nvSpPr>
        <p:spPr>
          <a:xfrm>
            <a:off x="539406" y="5189651"/>
            <a:ext cx="5220215" cy="1669143"/>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zh-CN" altLang="en-US" sz="1600" dirty="0">
                <a:solidFill>
                  <a:schemeClr val="tx1"/>
                </a:solidFill>
                <a:latin typeface="Times New Roman" panose="02020603050405020304" pitchFamily="18" charset="0"/>
                <a:cs typeface="Times New Roman" panose="02020603050405020304" pitchFamily="18" charset="0"/>
              </a:rPr>
              <a:t>      元数据是</a:t>
            </a:r>
            <a:r>
              <a:rPr lang="en-US" altLang="zh-CN" sz="1600" dirty="0">
                <a:solidFill>
                  <a:schemeClr val="tx1"/>
                </a:solidFill>
                <a:latin typeface="Times New Roman" panose="02020603050405020304" pitchFamily="18" charset="0"/>
                <a:cs typeface="Times New Roman" panose="02020603050405020304" pitchFamily="18" charset="0"/>
              </a:rPr>
              <a:t>Force.com</a:t>
            </a:r>
            <a:r>
              <a:rPr lang="zh-CN" altLang="en-US" sz="1600" dirty="0">
                <a:solidFill>
                  <a:schemeClr val="tx1"/>
                </a:solidFill>
                <a:latin typeface="Times New Roman" panose="02020603050405020304" pitchFamily="18" charset="0"/>
                <a:cs typeface="Times New Roman" panose="02020603050405020304" pitchFamily="18" charset="0"/>
              </a:rPr>
              <a:t>的第二个关键技术。该技术简化了应用开发的复杂度。开发者不仅可以利用代码，而且可以采用元数据构建复杂的应用程序。</a:t>
            </a:r>
            <a:r>
              <a:rPr lang="en-US" altLang="zh-CN" sz="1600" dirty="0">
                <a:solidFill>
                  <a:schemeClr val="tx1"/>
                </a:solidFill>
                <a:latin typeface="Times New Roman" panose="02020603050405020304" pitchFamily="18" charset="0"/>
                <a:cs typeface="Times New Roman" panose="02020603050405020304" pitchFamily="18" charset="0"/>
              </a:rPr>
              <a:t>Force.com</a:t>
            </a:r>
            <a:r>
              <a:rPr lang="zh-CN" altLang="en-US" sz="1600" dirty="0">
                <a:solidFill>
                  <a:schemeClr val="tx1"/>
                </a:solidFill>
                <a:latin typeface="Times New Roman" panose="02020603050405020304" pitchFamily="18" charset="0"/>
                <a:cs typeface="Times New Roman" panose="02020603050405020304" pitchFamily="18" charset="0"/>
              </a:rPr>
              <a:t>通过元数据来描述应用的每个组件。在这个基础上，开发者可以方便地通过组合来创建更复杂的应用。</a:t>
            </a:r>
          </a:p>
        </p:txBody>
      </p:sp>
      <p:sp>
        <p:nvSpPr>
          <p:cNvPr id="12" name="内容占位符 2"/>
          <p:cNvSpPr txBox="1">
            <a:spLocks/>
          </p:cNvSpPr>
          <p:nvPr/>
        </p:nvSpPr>
        <p:spPr>
          <a:xfrm>
            <a:off x="6403975" y="2053134"/>
            <a:ext cx="5220215" cy="3825237"/>
          </a:xfrm>
          <a:prstGeom prst="rect">
            <a:avLst/>
          </a:prstGeom>
        </p:spPr>
        <p:txBody>
          <a:bodyPr vert="horz" lIns="121917" tIns="60958" rIns="121917" bIns="60958" rtlCol="0">
            <a:normAutofit/>
          </a:bodyPr>
          <a:lstStyle>
            <a:lvl1pPr marL="457360" indent="-457360" algn="l" defTabSz="1219627" rtl="0" eaLnBrk="1" latinLnBrk="0" hangingPunct="1">
              <a:lnSpc>
                <a:spcPct val="13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en-US" altLang="zh-CN" sz="1600" dirty="0">
                <a:solidFill>
                  <a:schemeClr val="tx1"/>
                </a:solidFill>
                <a:latin typeface="Times New Roman" panose="02020603050405020304" pitchFamily="18" charset="0"/>
                <a:cs typeface="Times New Roman" panose="02020603050405020304" pitchFamily="18" charset="0"/>
              </a:rPr>
              <a:t>        Force.com</a:t>
            </a:r>
            <a:r>
              <a:rPr lang="zh-CN" altLang="en-US" sz="1600" dirty="0">
                <a:solidFill>
                  <a:schemeClr val="tx1"/>
                </a:solidFill>
                <a:latin typeface="Times New Roman" panose="02020603050405020304" pitchFamily="18" charset="0"/>
                <a:cs typeface="Times New Roman" panose="02020603050405020304" pitchFamily="18" charset="0"/>
              </a:rPr>
              <a:t>提供了一个健壮且灵活的安全架构，能够管理用户、网络及数据。</a:t>
            </a:r>
            <a:r>
              <a:rPr lang="en-US" altLang="zh-CN" sz="1600" dirty="0">
                <a:solidFill>
                  <a:schemeClr val="tx1"/>
                </a:solidFill>
                <a:latin typeface="Times New Roman" panose="02020603050405020304" pitchFamily="18" charset="0"/>
                <a:cs typeface="Times New Roman" panose="02020603050405020304" pitchFamily="18" charset="0"/>
              </a:rPr>
              <a:t>Force.com</a:t>
            </a:r>
            <a:r>
              <a:rPr lang="zh-CN" altLang="en-US" sz="1600" dirty="0">
                <a:solidFill>
                  <a:schemeClr val="tx1"/>
                </a:solidFill>
                <a:latin typeface="Times New Roman" panose="02020603050405020304" pitchFamily="18" charset="0"/>
                <a:cs typeface="Times New Roman" panose="02020603050405020304" pitchFamily="18" charset="0"/>
              </a:rPr>
              <a:t>的安全架构主要包括三个方面：用户认证及授权、编程安全和平台安全框架。用户认证及授权提供了对应用、数据逻辑访问的安全控制，保证数据和逻辑不会被未授权的用户非法访问，它主要是通过检验用户的身份及限定用户操作来实现的，如限定用户访问系统的时间，或者限定访问系统的用户</a:t>
            </a:r>
            <a:r>
              <a:rPr lang="en-US" altLang="zh-CN" sz="1600" dirty="0">
                <a:solidFill>
                  <a:schemeClr val="tx1"/>
                </a:solidFill>
                <a:latin typeface="Times New Roman" panose="02020603050405020304" pitchFamily="18" charset="0"/>
                <a:cs typeface="Times New Roman" panose="02020603050405020304" pitchFamily="18" charset="0"/>
              </a:rPr>
              <a:t>IP</a:t>
            </a:r>
            <a:r>
              <a:rPr lang="zh-CN" altLang="en-US" sz="1600" dirty="0">
                <a:solidFill>
                  <a:schemeClr val="tx1"/>
                </a:solidFill>
                <a:latin typeface="Times New Roman" panose="02020603050405020304" pitchFamily="18" charset="0"/>
                <a:cs typeface="Times New Roman" panose="02020603050405020304" pitchFamily="18" charset="0"/>
              </a:rPr>
              <a:t>。由于</a:t>
            </a:r>
            <a:r>
              <a:rPr lang="en-US" altLang="zh-CN" sz="1600" dirty="0">
                <a:solidFill>
                  <a:schemeClr val="tx1"/>
                </a:solidFill>
                <a:latin typeface="Times New Roman" panose="02020603050405020304" pitchFamily="18" charset="0"/>
                <a:cs typeface="Times New Roman" panose="02020603050405020304" pitchFamily="18" charset="0"/>
              </a:rPr>
              <a:t>Force.com</a:t>
            </a:r>
            <a:r>
              <a:rPr lang="zh-CN" altLang="en-US" sz="1600" dirty="0">
                <a:solidFill>
                  <a:schemeClr val="tx1"/>
                </a:solidFill>
                <a:latin typeface="Times New Roman" panose="02020603050405020304" pitchFamily="18" charset="0"/>
                <a:cs typeface="Times New Roman" panose="02020603050405020304" pitchFamily="18" charset="0"/>
              </a:rPr>
              <a:t>给用户提供了丰富的</a:t>
            </a:r>
            <a:r>
              <a:rPr lang="en-US" altLang="zh-CN" sz="1600" dirty="0">
                <a:solidFill>
                  <a:schemeClr val="tx1"/>
                </a:solidFill>
                <a:latin typeface="Times New Roman" panose="02020603050405020304" pitchFamily="18" charset="0"/>
                <a:cs typeface="Times New Roman" panose="02020603050405020304" pitchFamily="18" charset="0"/>
              </a:rPr>
              <a:t>Web Service API</a:t>
            </a:r>
            <a:r>
              <a:rPr lang="zh-CN" altLang="en-US" sz="1600" dirty="0">
                <a:solidFill>
                  <a:schemeClr val="tx1"/>
                </a:solidFill>
                <a:latin typeface="Times New Roman" panose="02020603050405020304" pitchFamily="18" charset="0"/>
                <a:cs typeface="Times New Roman" panose="02020603050405020304" pitchFamily="18" charset="0"/>
              </a:rPr>
              <a:t>，所以需要对这些</a:t>
            </a:r>
            <a:r>
              <a:rPr lang="en-US" altLang="zh-CN" sz="1600" dirty="0">
                <a:solidFill>
                  <a:schemeClr val="tx1"/>
                </a:solidFill>
                <a:latin typeface="Times New Roman" panose="02020603050405020304" pitchFamily="18" charset="0"/>
                <a:cs typeface="Times New Roman" panose="02020603050405020304" pitchFamily="18" charset="0"/>
              </a:rPr>
              <a:t>API</a:t>
            </a:r>
            <a:r>
              <a:rPr lang="zh-CN" altLang="en-US" sz="1600" dirty="0">
                <a:solidFill>
                  <a:schemeClr val="tx1"/>
                </a:solidFill>
                <a:latin typeface="Times New Roman" panose="02020603050405020304" pitchFamily="18" charset="0"/>
                <a:cs typeface="Times New Roman" panose="02020603050405020304" pitchFamily="18" charset="0"/>
              </a:rPr>
              <a:t>的调用进行安全认证，编程安全主要负责对用户调用</a:t>
            </a:r>
            <a:r>
              <a:rPr lang="en-US" altLang="zh-CN" sz="1600" dirty="0">
                <a:solidFill>
                  <a:schemeClr val="tx1"/>
                </a:solidFill>
                <a:latin typeface="Times New Roman" panose="02020603050405020304" pitchFamily="18" charset="0"/>
                <a:cs typeface="Times New Roman" panose="02020603050405020304" pitchFamily="18" charset="0"/>
              </a:rPr>
              <a:t>Force.com</a:t>
            </a:r>
            <a:r>
              <a:rPr lang="zh-CN" altLang="en-US" sz="1600" dirty="0">
                <a:solidFill>
                  <a:schemeClr val="tx1"/>
                </a:solidFill>
                <a:latin typeface="Times New Roman" panose="02020603050405020304" pitchFamily="18" charset="0"/>
                <a:cs typeface="Times New Roman" panose="02020603050405020304" pitchFamily="18" charset="0"/>
              </a:rPr>
              <a:t>平台的服务进行安全控制。</a:t>
            </a:r>
          </a:p>
        </p:txBody>
      </p:sp>
      <p:sp>
        <p:nvSpPr>
          <p:cNvPr id="14" name="内容占位符 3"/>
          <p:cNvSpPr txBox="1">
            <a:spLocks/>
          </p:cNvSpPr>
          <p:nvPr/>
        </p:nvSpPr>
        <p:spPr>
          <a:xfrm>
            <a:off x="6403975" y="1545854"/>
            <a:ext cx="5105400" cy="464457"/>
          </a:xfrm>
          <a:prstGeom prst="rect">
            <a:avLst/>
          </a:prstGeom>
          <a:solidFill>
            <a:schemeClr val="accent5"/>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安全架构</a:t>
            </a:r>
          </a:p>
        </p:txBody>
      </p:sp>
      <p:sp>
        <p:nvSpPr>
          <p:cNvPr id="15" name="文本框 14"/>
          <p:cNvSpPr txBox="1"/>
          <p:nvPr/>
        </p:nvSpPr>
        <p:spPr>
          <a:xfrm>
            <a:off x="606712" y="1142722"/>
            <a:ext cx="388112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Salesforce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16" name="组合 15"/>
          <p:cNvGrpSpPr/>
          <p:nvPr/>
        </p:nvGrpSpPr>
        <p:grpSpPr>
          <a:xfrm>
            <a:off x="131974" y="28247"/>
            <a:ext cx="11520000" cy="1016152"/>
            <a:chOff x="131974" y="-1"/>
            <a:chExt cx="11520000" cy="1016152"/>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20" name="矩形 19"/>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Salesforce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22" name="文本框 21"/>
          <p:cNvSpPr txBox="1"/>
          <p:nvPr/>
        </p:nvSpPr>
        <p:spPr>
          <a:xfrm>
            <a:off x="631223" y="1594275"/>
            <a:ext cx="176202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基础服务</a:t>
            </a:r>
          </a:p>
        </p:txBody>
      </p:sp>
    </p:spTree>
    <p:extLst>
      <p:ext uri="{BB962C8B-B14F-4D97-AF65-F5344CB8AC3E}">
        <p14:creationId xmlns:p14="http://schemas.microsoft.com/office/powerpoint/2010/main" val="4151513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3"/>
          <p:cNvSpPr>
            <a:spLocks noGrp="1"/>
          </p:cNvSpPr>
          <p:nvPr>
            <p:ph idx="4294967295"/>
          </p:nvPr>
        </p:nvSpPr>
        <p:spPr>
          <a:xfrm>
            <a:off x="0" y="1981994"/>
            <a:ext cx="11669712" cy="838200"/>
          </a:xfrm>
          <a:prstGeom prst="rect">
            <a:avLst/>
          </a:prstGeom>
          <a:noFill/>
          <a:ln w="57150">
            <a:noFill/>
          </a:ln>
        </p:spPr>
        <p:style>
          <a:lnRef idx="2">
            <a:schemeClr val="accent3"/>
          </a:lnRef>
          <a:fillRef idx="1">
            <a:schemeClr val="lt1"/>
          </a:fillRef>
          <a:effectRef idx="0">
            <a:schemeClr val="accent3"/>
          </a:effectRef>
          <a:fontRef idx="minor">
            <a:schemeClr val="dk1"/>
          </a:fontRef>
        </p:style>
        <p:txBody>
          <a:bodyPr>
            <a:normAutofit/>
          </a:bodyPr>
          <a:lstStyle/>
          <a:p>
            <a:pPr indent="0">
              <a:buNone/>
            </a:pPr>
            <a:r>
              <a:rPr lang="zh-CN" altLang="en-US" sz="1600" dirty="0">
                <a:solidFill>
                  <a:schemeClr val="tx1"/>
                </a:solidFill>
              </a:rPr>
              <a:t>      </a:t>
            </a:r>
            <a:r>
              <a:rPr lang="zh-CN" altLang="en-US" sz="1600" dirty="0">
                <a:solidFill>
                  <a:schemeClr val="tx1"/>
                </a:solidFill>
                <a:latin typeface="Times New Roman" panose="02020603050405020304" pitchFamily="18" charset="0"/>
                <a:cs typeface="Times New Roman" panose="02020603050405020304" pitchFamily="18" charset="0"/>
              </a:rPr>
              <a:t>数据库服务是</a:t>
            </a:r>
            <a:r>
              <a:rPr lang="en-US" altLang="zh-CN" sz="1600" dirty="0">
                <a:solidFill>
                  <a:schemeClr val="tx1"/>
                </a:solidFill>
                <a:latin typeface="Times New Roman" panose="02020603050405020304" pitchFamily="18" charset="0"/>
                <a:cs typeface="Times New Roman" panose="02020603050405020304" pitchFamily="18" charset="0"/>
              </a:rPr>
              <a:t>Force.com</a:t>
            </a:r>
            <a:r>
              <a:rPr lang="zh-CN" altLang="en-US" sz="1600" dirty="0">
                <a:solidFill>
                  <a:schemeClr val="tx1"/>
                </a:solidFill>
                <a:latin typeface="Times New Roman" panose="02020603050405020304" pitchFamily="18" charset="0"/>
                <a:cs typeface="Times New Roman" panose="02020603050405020304" pitchFamily="18" charset="0"/>
              </a:rPr>
              <a:t>平台的重要组成部分，它不仅负责应用数据的持久化，还能够通过数据对象构建相应的用户界面，本节主要介绍</a:t>
            </a:r>
            <a:r>
              <a:rPr lang="en-US" altLang="zh-CN" sz="1600" dirty="0">
                <a:solidFill>
                  <a:schemeClr val="tx1"/>
                </a:solidFill>
                <a:latin typeface="Times New Roman" panose="02020603050405020304" pitchFamily="18" charset="0"/>
                <a:cs typeface="Times New Roman" panose="02020603050405020304" pitchFamily="18" charset="0"/>
              </a:rPr>
              <a:t>Force.com</a:t>
            </a:r>
            <a:r>
              <a:rPr lang="zh-CN" altLang="en-US" sz="1600" dirty="0">
                <a:solidFill>
                  <a:schemeClr val="tx1"/>
                </a:solidFill>
                <a:latin typeface="Times New Roman" panose="02020603050405020304" pitchFamily="18" charset="0"/>
                <a:cs typeface="Times New Roman" panose="02020603050405020304" pitchFamily="18" charset="0"/>
              </a:rPr>
              <a:t>数据库服务</a:t>
            </a:r>
            <a:r>
              <a:rPr lang="zh-CN" altLang="en-US" sz="1600" dirty="0">
                <a:solidFill>
                  <a:srgbClr val="FF0000"/>
                </a:solidFill>
                <a:latin typeface="Times New Roman" panose="02020603050405020304" pitchFamily="18" charset="0"/>
                <a:cs typeface="Times New Roman" panose="02020603050405020304" pitchFamily="18" charset="0"/>
              </a:rPr>
              <a:t>三个主要方面</a:t>
            </a:r>
            <a:r>
              <a:rPr lang="zh-CN" altLang="en-US" sz="1600" dirty="0">
                <a:solidFill>
                  <a:schemeClr val="tx1"/>
                </a:solidFill>
                <a:latin typeface="Times New Roman" panose="02020603050405020304" pitchFamily="18" charset="0"/>
                <a:cs typeface="Times New Roman" panose="02020603050405020304" pitchFamily="18" charset="0"/>
              </a:rPr>
              <a:t>：数据模型、数据操作和访问控制。</a:t>
            </a:r>
          </a:p>
        </p:txBody>
      </p:sp>
      <p:sp>
        <p:nvSpPr>
          <p:cNvPr id="17" name="内容占位符 2"/>
          <p:cNvSpPr>
            <a:spLocks noGrp="1"/>
          </p:cNvSpPr>
          <p:nvPr>
            <p:ph idx="4294967295"/>
          </p:nvPr>
        </p:nvSpPr>
        <p:spPr>
          <a:xfrm>
            <a:off x="694275" y="3283744"/>
            <a:ext cx="5404900" cy="1441450"/>
          </a:xfrm>
          <a:prstGeom prst="rect">
            <a:avLst/>
          </a:prstGeom>
        </p:spPr>
        <p:txBody>
          <a:bodyPr>
            <a:normAutofit/>
          </a:bodyPr>
          <a:lstStyle/>
          <a:p>
            <a:pPr marL="0" indent="0">
              <a:buNone/>
            </a:pPr>
            <a:r>
              <a:rPr lang="en-US" altLang="zh-CN" sz="1600" dirty="0">
                <a:solidFill>
                  <a:schemeClr val="tx1"/>
                </a:solidFill>
                <a:latin typeface="Times New Roman" panose="02020603050405020304" pitchFamily="18" charset="0"/>
                <a:cs typeface="Times New Roman" panose="02020603050405020304" pitchFamily="18" charset="0"/>
              </a:rPr>
              <a:t>      Force.com</a:t>
            </a:r>
            <a:r>
              <a:rPr lang="zh-CN" altLang="en-US" sz="1600" dirty="0">
                <a:solidFill>
                  <a:schemeClr val="tx1"/>
                </a:solidFill>
                <a:latin typeface="Times New Roman" panose="02020603050405020304" pitchFamily="18" charset="0"/>
                <a:cs typeface="Times New Roman" panose="02020603050405020304" pitchFamily="18" charset="0"/>
              </a:rPr>
              <a:t>数据库服务的数据模型有两大特点。第一，数据对象持久化。第二，采用关系属性定义数据对象间的关系，并且对象间的关系只能有查找关系和父子关系两种。</a:t>
            </a:r>
          </a:p>
        </p:txBody>
      </p:sp>
      <p:sp>
        <p:nvSpPr>
          <p:cNvPr id="13" name="矩形 12"/>
          <p:cNvSpPr/>
          <p:nvPr/>
        </p:nvSpPr>
        <p:spPr>
          <a:xfrm>
            <a:off x="729417" y="6630194"/>
            <a:ext cx="11023697" cy="76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内容占位符 3"/>
          <p:cNvSpPr txBox="1">
            <a:spLocks/>
          </p:cNvSpPr>
          <p:nvPr/>
        </p:nvSpPr>
        <p:spPr>
          <a:xfrm>
            <a:off x="729417" y="2750457"/>
            <a:ext cx="5105400" cy="464457"/>
          </a:xfrm>
          <a:prstGeom prst="rect">
            <a:avLst/>
          </a:prstGeom>
          <a:solidFill>
            <a:schemeClr val="accent5"/>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数据模型</a:t>
            </a:r>
          </a:p>
        </p:txBody>
      </p:sp>
      <p:sp>
        <p:nvSpPr>
          <p:cNvPr id="29" name="内容占位符 3"/>
          <p:cNvSpPr txBox="1">
            <a:spLocks/>
          </p:cNvSpPr>
          <p:nvPr/>
        </p:nvSpPr>
        <p:spPr>
          <a:xfrm>
            <a:off x="723448" y="4329567"/>
            <a:ext cx="5105400" cy="464457"/>
          </a:xfrm>
          <a:prstGeom prst="rect">
            <a:avLst/>
          </a:prstGeom>
          <a:solidFill>
            <a:schemeClr val="accent6"/>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数据操作</a:t>
            </a:r>
          </a:p>
        </p:txBody>
      </p:sp>
      <p:sp>
        <p:nvSpPr>
          <p:cNvPr id="32" name="内容占位符 2"/>
          <p:cNvSpPr txBox="1">
            <a:spLocks/>
          </p:cNvSpPr>
          <p:nvPr/>
        </p:nvSpPr>
        <p:spPr>
          <a:xfrm>
            <a:off x="693633" y="4732451"/>
            <a:ext cx="5220215" cy="2050143"/>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zh-CN" altLang="en-US" sz="1600" dirty="0">
                <a:solidFill>
                  <a:schemeClr val="tx1"/>
                </a:solidFill>
                <a:latin typeface="Times New Roman" panose="02020603050405020304" pitchFamily="18" charset="0"/>
                <a:cs typeface="Times New Roman" panose="02020603050405020304" pitchFamily="18" charset="0"/>
              </a:rPr>
              <a:t>      为了方便用户进行数据操作，</a:t>
            </a:r>
            <a:r>
              <a:rPr lang="en-US" altLang="zh-CN" sz="1600" dirty="0">
                <a:solidFill>
                  <a:schemeClr val="tx1"/>
                </a:solidFill>
                <a:latin typeface="Times New Roman" panose="02020603050405020304" pitchFamily="18" charset="0"/>
                <a:cs typeface="Times New Roman" panose="02020603050405020304" pitchFamily="18" charset="0"/>
              </a:rPr>
              <a:t>Force.com</a:t>
            </a:r>
            <a:r>
              <a:rPr lang="zh-CN" altLang="en-US" sz="1600" dirty="0">
                <a:solidFill>
                  <a:schemeClr val="tx1"/>
                </a:solidFill>
                <a:latin typeface="Times New Roman" panose="02020603050405020304" pitchFamily="18" charset="0"/>
                <a:cs typeface="Times New Roman" panose="02020603050405020304" pitchFamily="18" charset="0"/>
              </a:rPr>
              <a:t>数据库服务提供了两种交互方式：</a:t>
            </a:r>
            <a:r>
              <a:rPr lang="en-US" altLang="zh-CN" sz="1600" dirty="0">
                <a:solidFill>
                  <a:schemeClr val="tx1"/>
                </a:solidFill>
                <a:latin typeface="Times New Roman" panose="02020603050405020304" pitchFamily="18" charset="0"/>
                <a:cs typeface="Times New Roman" panose="02020603050405020304" pitchFamily="18" charset="0"/>
              </a:rPr>
              <a:t>Web</a:t>
            </a:r>
            <a:r>
              <a:rPr lang="zh-CN" altLang="en-US" sz="1600" dirty="0">
                <a:solidFill>
                  <a:schemeClr val="tx1"/>
                </a:solidFill>
                <a:latin typeface="Times New Roman" panose="02020603050405020304" pitchFamily="18" charset="0"/>
                <a:cs typeface="Times New Roman" panose="02020603050405020304" pitchFamily="18" charset="0"/>
              </a:rPr>
              <a:t>页面和编程接口。通过友好的</a:t>
            </a:r>
            <a:r>
              <a:rPr lang="en-US" altLang="zh-CN" sz="1600" dirty="0">
                <a:solidFill>
                  <a:schemeClr val="tx1"/>
                </a:solidFill>
                <a:latin typeface="Times New Roman" panose="02020603050405020304" pitchFamily="18" charset="0"/>
                <a:cs typeface="Times New Roman" panose="02020603050405020304" pitchFamily="18" charset="0"/>
              </a:rPr>
              <a:t>Web</a:t>
            </a:r>
            <a:r>
              <a:rPr lang="zh-CN" altLang="en-US" sz="1600" dirty="0">
                <a:solidFill>
                  <a:schemeClr val="tx1"/>
                </a:solidFill>
                <a:latin typeface="Times New Roman" panose="02020603050405020304" pitchFamily="18" charset="0"/>
                <a:cs typeface="Times New Roman" panose="02020603050405020304" pitchFamily="18" charset="0"/>
              </a:rPr>
              <a:t>用户界面，用户可以对存储的数据对象进行添加、删除、查询、修改和其他管理操作，从而给用户提供较好的体验。另外，用户也可以使用应用编程语言来访问数据库所提供的各种数据管理服务。</a:t>
            </a:r>
          </a:p>
        </p:txBody>
      </p:sp>
      <p:sp>
        <p:nvSpPr>
          <p:cNvPr id="12" name="内容占位符 2"/>
          <p:cNvSpPr txBox="1">
            <a:spLocks/>
          </p:cNvSpPr>
          <p:nvPr/>
        </p:nvSpPr>
        <p:spPr>
          <a:xfrm>
            <a:off x="6517760" y="3201194"/>
            <a:ext cx="5220215" cy="3505200"/>
          </a:xfrm>
          <a:prstGeom prst="rect">
            <a:avLst/>
          </a:prstGeom>
        </p:spPr>
        <p:txBody>
          <a:bodyPr vert="horz" lIns="121917" tIns="60958" rIns="121917" bIns="60958" rtlCol="0">
            <a:normAutofit/>
          </a:bodyPr>
          <a:lstStyle>
            <a:lvl1pPr marL="457360" indent="-457360" algn="l" defTabSz="1219627" rtl="0" eaLnBrk="1" latinLnBrk="0" hangingPunct="1">
              <a:lnSpc>
                <a:spcPct val="13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en-US" altLang="zh-CN" sz="1600" dirty="0">
                <a:solidFill>
                  <a:schemeClr val="tx1"/>
                </a:solidFill>
                <a:latin typeface="Times New Roman" panose="02020603050405020304" pitchFamily="18" charset="0"/>
                <a:cs typeface="Times New Roman" panose="02020603050405020304" pitchFamily="18" charset="0"/>
              </a:rPr>
              <a:t>        Force.com</a:t>
            </a:r>
            <a:r>
              <a:rPr lang="zh-CN" altLang="en-US" sz="1600" dirty="0">
                <a:solidFill>
                  <a:schemeClr val="tx1"/>
                </a:solidFill>
                <a:latin typeface="Times New Roman" panose="02020603050405020304" pitchFamily="18" charset="0"/>
                <a:cs typeface="Times New Roman" panose="02020603050405020304" pitchFamily="18" charset="0"/>
              </a:rPr>
              <a:t>提供了一系列的安全机制来保护用户数据的安全。在访问控制方面，提供了两种安全级别：管理安全（</a:t>
            </a:r>
            <a:r>
              <a:rPr lang="en-US" altLang="zh-CN" sz="1600" dirty="0">
                <a:solidFill>
                  <a:schemeClr val="tx1"/>
                </a:solidFill>
                <a:latin typeface="Times New Roman" panose="02020603050405020304" pitchFamily="18" charset="0"/>
                <a:cs typeface="Times New Roman" panose="02020603050405020304" pitchFamily="18" charset="0"/>
              </a:rPr>
              <a:t>Administrative Security</a:t>
            </a:r>
            <a:r>
              <a:rPr lang="zh-CN" altLang="en-US" sz="1600" dirty="0">
                <a:solidFill>
                  <a:schemeClr val="tx1"/>
                </a:solidFill>
                <a:latin typeface="Times New Roman" panose="02020603050405020304" pitchFamily="18" charset="0"/>
                <a:cs typeface="Times New Roman" panose="02020603050405020304" pitchFamily="18" charset="0"/>
              </a:rPr>
              <a:t>）和记录安全（</a:t>
            </a:r>
            <a:r>
              <a:rPr lang="en-US" altLang="zh-CN" sz="1600" dirty="0">
                <a:solidFill>
                  <a:schemeClr val="tx1"/>
                </a:solidFill>
                <a:latin typeface="Times New Roman" panose="02020603050405020304" pitchFamily="18" charset="0"/>
                <a:cs typeface="Times New Roman" panose="02020603050405020304" pitchFamily="18" charset="0"/>
              </a:rPr>
              <a:t>Record Security</a:t>
            </a:r>
            <a:r>
              <a:rPr lang="zh-CN" altLang="en-US" sz="1600" dirty="0">
                <a:solidFill>
                  <a:schemeClr val="tx1"/>
                </a:solidFill>
                <a:latin typeface="Times New Roman" panose="02020603050405020304" pitchFamily="18" charset="0"/>
                <a:cs typeface="Times New Roman" panose="02020603050405020304" pitchFamily="18" charset="0"/>
              </a:rPr>
              <a:t>）。在管理安全中，为了方便对数据进行访问控制，</a:t>
            </a:r>
            <a:r>
              <a:rPr lang="en-US" altLang="zh-CN" sz="1600" dirty="0">
                <a:solidFill>
                  <a:schemeClr val="tx1"/>
                </a:solidFill>
                <a:latin typeface="Times New Roman" panose="02020603050405020304" pitchFamily="18" charset="0"/>
                <a:cs typeface="Times New Roman" panose="02020603050405020304" pitchFamily="18" charset="0"/>
              </a:rPr>
              <a:t>Force.com</a:t>
            </a:r>
            <a:r>
              <a:rPr lang="zh-CN" altLang="en-US" sz="1600" dirty="0">
                <a:solidFill>
                  <a:schemeClr val="tx1"/>
                </a:solidFill>
                <a:latin typeface="Times New Roman" panose="02020603050405020304" pitchFamily="18" charset="0"/>
                <a:cs typeface="Times New Roman" panose="02020603050405020304" pitchFamily="18" charset="0"/>
              </a:rPr>
              <a:t>定义了一个类似于用户组的概念</a:t>
            </a:r>
            <a:r>
              <a:rPr lang="en-US" altLang="zh-CN" sz="1600" dirty="0">
                <a:solidFill>
                  <a:schemeClr val="tx1"/>
                </a:solidFill>
                <a:latin typeface="Times New Roman" panose="02020603050405020304" pitchFamily="18" charset="0"/>
                <a:cs typeface="Times New Roman" panose="02020603050405020304" pitchFamily="18" charset="0"/>
              </a:rPr>
              <a:t>——</a:t>
            </a:r>
            <a:r>
              <a:rPr lang="zh-CN" altLang="en-US" sz="1600" dirty="0">
                <a:solidFill>
                  <a:schemeClr val="tx1"/>
                </a:solidFill>
                <a:latin typeface="Times New Roman" panose="02020603050405020304" pitchFamily="18" charset="0"/>
                <a:cs typeface="Times New Roman" panose="02020603050405020304" pitchFamily="18" charset="0"/>
              </a:rPr>
              <a:t>概要（</a:t>
            </a:r>
            <a:r>
              <a:rPr lang="en-US" altLang="zh-CN" sz="1600" dirty="0">
                <a:solidFill>
                  <a:schemeClr val="tx1"/>
                </a:solidFill>
                <a:latin typeface="Times New Roman" panose="02020603050405020304" pitchFamily="18" charset="0"/>
                <a:cs typeface="Times New Roman" panose="02020603050405020304" pitchFamily="18" charset="0"/>
              </a:rPr>
              <a:t>Profiles</a:t>
            </a:r>
            <a:r>
              <a:rPr lang="zh-CN" altLang="en-US" sz="1600" dirty="0">
                <a:solidFill>
                  <a:schemeClr val="tx1"/>
                </a:solidFill>
                <a:latin typeface="Times New Roman" panose="02020603050405020304" pitchFamily="18" charset="0"/>
                <a:cs typeface="Times New Roman" panose="02020603050405020304" pitchFamily="18" charset="0"/>
              </a:rPr>
              <a:t>）。每个用户只能隶属于一个概要，然后对概要设定访问数据对象的添加、删除、查询、修改权限，这些设定只能由管理员完成。记录安全提供了更细粒度的访问控制，它能精确到对数据对象某个属性的操作权限的设置。</a:t>
            </a:r>
          </a:p>
        </p:txBody>
      </p:sp>
      <p:sp>
        <p:nvSpPr>
          <p:cNvPr id="14" name="内容占位符 3"/>
          <p:cNvSpPr txBox="1">
            <a:spLocks/>
          </p:cNvSpPr>
          <p:nvPr/>
        </p:nvSpPr>
        <p:spPr>
          <a:xfrm>
            <a:off x="6558202" y="2743993"/>
            <a:ext cx="5105400" cy="464457"/>
          </a:xfrm>
          <a:prstGeom prst="rect">
            <a:avLst/>
          </a:prstGeom>
          <a:solidFill>
            <a:schemeClr val="accent5"/>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访问控制</a:t>
            </a:r>
          </a:p>
        </p:txBody>
      </p:sp>
      <p:sp>
        <p:nvSpPr>
          <p:cNvPr id="11" name="文本框 10"/>
          <p:cNvSpPr txBox="1"/>
          <p:nvPr/>
        </p:nvSpPr>
        <p:spPr>
          <a:xfrm>
            <a:off x="606712" y="1142722"/>
            <a:ext cx="388112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Salesforce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15" name="组合 14"/>
          <p:cNvGrpSpPr/>
          <p:nvPr/>
        </p:nvGrpSpPr>
        <p:grpSpPr>
          <a:xfrm>
            <a:off x="131974" y="28247"/>
            <a:ext cx="11520000" cy="1016152"/>
            <a:chOff x="131974" y="-1"/>
            <a:chExt cx="11520000" cy="1016152"/>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8" name="矩形 17"/>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Salesforce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21" name="文本框 20"/>
          <p:cNvSpPr txBox="1"/>
          <p:nvPr/>
        </p:nvSpPr>
        <p:spPr>
          <a:xfrm>
            <a:off x="631223" y="1594275"/>
            <a:ext cx="176202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基础服务</a:t>
            </a:r>
          </a:p>
        </p:txBody>
      </p:sp>
    </p:spTree>
    <p:extLst>
      <p:ext uri="{BB962C8B-B14F-4D97-AF65-F5344CB8AC3E}">
        <p14:creationId xmlns:p14="http://schemas.microsoft.com/office/powerpoint/2010/main" val="521376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0375" y="2827451"/>
            <a:ext cx="11658599" cy="28121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3"/>
          <p:cNvSpPr>
            <a:spLocks noGrp="1"/>
          </p:cNvSpPr>
          <p:nvPr>
            <p:ph idx="4294967295"/>
          </p:nvPr>
        </p:nvSpPr>
        <p:spPr>
          <a:xfrm>
            <a:off x="917575" y="2820194"/>
            <a:ext cx="11280775" cy="2971800"/>
          </a:xfrm>
          <a:prstGeom prst="rect">
            <a:avLst/>
          </a:prstGeom>
        </p:spPr>
        <p:txBody>
          <a:bodyPr>
            <a:normAutofit fontScale="92500" lnSpcReduction="10000"/>
          </a:bodyPr>
          <a:lstStyle/>
          <a:p>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开发者一方面可以利用</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Force.com</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提供的多租户技术的优势，包括内置的安全性、可靠性、可升级性及易用性等，另一方面可以充分利用</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Force.com</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的开发和交流平台，将发布在</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AppExchange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上的应用服务集成到自己的项目中。</a:t>
            </a:r>
          </a:p>
          <a:p>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对于大多数定制功能，用户只需要通过</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Force.com</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提供的工具“单击”等按钮就可以完成，不需要编程。另外，</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Force.com</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提供了新的编程语言</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Apex</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和完善的开发工具</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Visualforce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来满足开发者更灵活的定制需求，并且支持分析、离线访问和移动开发。</a:t>
            </a: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Apex</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是为</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Force.com</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平台而设计的编程语言，它为开发者提供了一个新的构建商业应用的工具，采用</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Apex</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能够简化复杂的流程和商业逻辑，摆脱传统软件的束缚。</a:t>
            </a:r>
            <a:endParaRPr lang="zh-CN" altLang="en-US" dirty="0">
              <a:latin typeface="Times New Roman" panose="02020603050405020304" pitchFamily="18" charset="0"/>
              <a:cs typeface="Times New Roman" panose="02020603050405020304" pitchFamily="18" charset="0"/>
            </a:endParaRPr>
          </a:p>
        </p:txBody>
      </p:sp>
      <p:cxnSp>
        <p:nvCxnSpPr>
          <p:cNvPr id="6" name="直接连接符 5"/>
          <p:cNvCxnSpPr/>
          <p:nvPr/>
        </p:nvCxnSpPr>
        <p:spPr>
          <a:xfrm>
            <a:off x="460375" y="2820194"/>
            <a:ext cx="112776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36575" y="2035314"/>
            <a:ext cx="11353800" cy="707886"/>
          </a:xfrm>
          <a:prstGeom prst="rect">
            <a:avLst/>
          </a:prstGeom>
        </p:spPr>
        <p:txBody>
          <a:bodyPr wrap="square">
            <a:spAutoFit/>
          </a:bodyPr>
          <a:lstStyle/>
          <a:p>
            <a:pPr indent="457200">
              <a:spcBef>
                <a:spcPct val="50000"/>
              </a:spcBef>
            </a:pPr>
            <a:r>
              <a:rPr lang="zh-CN" altLang="en-US" sz="2000" dirty="0">
                <a:latin typeface="Times New Roman" panose="02020603050405020304" pitchFamily="18" charset="0"/>
                <a:cs typeface="Times New Roman" panose="02020603050405020304" pitchFamily="18" charset="0"/>
              </a:rPr>
              <a:t>开发平台是</a:t>
            </a:r>
            <a:r>
              <a:rPr lang="en-US" altLang="zh-CN" sz="2000" dirty="0">
                <a:latin typeface="Times New Roman" panose="02020603050405020304" pitchFamily="18" charset="0"/>
                <a:cs typeface="Times New Roman" panose="02020603050405020304" pitchFamily="18" charset="0"/>
              </a:rPr>
              <a:t>Force.com</a:t>
            </a:r>
            <a:r>
              <a:rPr lang="zh-CN" altLang="en-US" sz="2000" dirty="0">
                <a:latin typeface="Times New Roman" panose="02020603050405020304" pitchFamily="18" charset="0"/>
                <a:cs typeface="Times New Roman" panose="02020603050405020304" pitchFamily="18" charset="0"/>
              </a:rPr>
              <a:t>提供的在线开发平台。通过平台提供的应用开发服务和用户界面服务，开发者可以快速地创建企业级应用。</a:t>
            </a:r>
            <a:endParaRPr lang="zh-CN" altLang="en-US" sz="19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1" y="5723051"/>
            <a:ext cx="12198350" cy="11357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5639594"/>
            <a:ext cx="1219835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06712" y="1142722"/>
            <a:ext cx="388112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Salesforce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11" name="组合 10"/>
          <p:cNvGrpSpPr/>
          <p:nvPr/>
        </p:nvGrpSpPr>
        <p:grpSpPr>
          <a:xfrm>
            <a:off x="131974" y="28247"/>
            <a:ext cx="11520000" cy="1016152"/>
            <a:chOff x="131974" y="-1"/>
            <a:chExt cx="11520000" cy="1016152"/>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6" name="矩形 15"/>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Salesforce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18" name="文本框 17"/>
          <p:cNvSpPr txBox="1"/>
          <p:nvPr/>
        </p:nvSpPr>
        <p:spPr>
          <a:xfrm>
            <a:off x="631223" y="1594275"/>
            <a:ext cx="238719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应用开发服务</a:t>
            </a:r>
          </a:p>
        </p:txBody>
      </p:sp>
    </p:spTree>
    <p:extLst>
      <p:ext uri="{BB962C8B-B14F-4D97-AF65-F5344CB8AC3E}">
        <p14:creationId xmlns:p14="http://schemas.microsoft.com/office/powerpoint/2010/main" val="2994218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17575" y="3230876"/>
            <a:ext cx="11201400" cy="28121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3"/>
          <p:cNvSpPr>
            <a:spLocks noGrp="1"/>
          </p:cNvSpPr>
          <p:nvPr>
            <p:ph idx="4294967295"/>
          </p:nvPr>
        </p:nvSpPr>
        <p:spPr>
          <a:xfrm>
            <a:off x="917575" y="3201988"/>
            <a:ext cx="11280775" cy="2971800"/>
          </a:xfrm>
          <a:prstGeom prst="rect">
            <a:avLst/>
          </a:prstGeom>
        </p:spPr>
        <p:txBody>
          <a:bodyPr>
            <a:normAutofit fontScale="92500"/>
          </a:bodyPr>
          <a:lstStyle/>
          <a:p>
            <a:pPr>
              <a:buClr>
                <a:srgbClr val="0070C0"/>
              </a:buClr>
              <a:buFont typeface="Wingdings" panose="05000000000000000000" pitchFamily="2" charset="2"/>
              <a:buChar char="Ø"/>
            </a:pP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Force.com</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有两种格式的包：非受控包（</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Unmanaged Package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）和受控包（</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Managed Package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）。在</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Force.com</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平台上，通过应用打包服务打包并发布应用的步骤大致分为三步：创建、上传和注册。</a:t>
            </a:r>
          </a:p>
          <a:p>
            <a:pPr>
              <a:buClr>
                <a:srgbClr val="0070C0"/>
              </a:buClr>
              <a:buFont typeface="Wingdings" panose="05000000000000000000" pitchFamily="2" charset="2"/>
              <a:buChar char="Ø"/>
            </a:pP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在创建阶段，开发者需要将自己的代码、功能组件或者应用进行打包。不过，非受控包和受控包的创建过程有所不同。创建非受控包的流程比较简单，而且所有身份的开发者都可以创建。对于受控包的创建，</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Force.com</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提出了严格的要求。</a:t>
            </a:r>
          </a:p>
          <a:p>
            <a:pPr>
              <a:buClr>
                <a:srgbClr val="0070C0"/>
              </a:buClr>
              <a:buFont typeface="Wingdings" panose="05000000000000000000" pitchFamily="2" charset="2"/>
              <a:buChar char="Ø"/>
            </a:pP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通过注册，开发者可以将自己的应用发布到</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AppExchange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中和其他用户分享。根据共享的范围不同，分为私有包和公有包。</a:t>
            </a:r>
          </a:p>
        </p:txBody>
      </p:sp>
      <p:cxnSp>
        <p:nvCxnSpPr>
          <p:cNvPr id="6" name="直接连接符 5"/>
          <p:cNvCxnSpPr/>
          <p:nvPr/>
        </p:nvCxnSpPr>
        <p:spPr>
          <a:xfrm>
            <a:off x="460375" y="3124994"/>
            <a:ext cx="112776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36575" y="2109331"/>
            <a:ext cx="11353800" cy="1015663"/>
          </a:xfrm>
          <a:prstGeom prst="rect">
            <a:avLst/>
          </a:prstGeom>
        </p:spPr>
        <p:txBody>
          <a:bodyPr wrap="square">
            <a:spAutoFit/>
          </a:bodyPr>
          <a:lstStyle/>
          <a:p>
            <a:pPr indent="457200">
              <a:spcBef>
                <a:spcPct val="50000"/>
              </a:spcBef>
            </a:pPr>
            <a:r>
              <a:rPr lang="en-US" altLang="zh-CN" sz="2000" dirty="0">
                <a:latin typeface="Times New Roman" panose="02020603050405020304" pitchFamily="18" charset="0"/>
                <a:cs typeface="Times New Roman" panose="02020603050405020304" pitchFamily="18" charset="0"/>
              </a:rPr>
              <a:t>Force.com</a:t>
            </a:r>
            <a:r>
              <a:rPr lang="zh-CN" altLang="en-US" sz="2000" dirty="0">
                <a:latin typeface="Times New Roman" panose="02020603050405020304" pitchFamily="18" charset="0"/>
                <a:cs typeface="Times New Roman" panose="02020603050405020304" pitchFamily="18" charset="0"/>
              </a:rPr>
              <a:t>提供的应用打包（</a:t>
            </a:r>
            <a:r>
              <a:rPr lang="en-US" altLang="zh-CN" sz="2000" dirty="0">
                <a:latin typeface="Times New Roman" panose="02020603050405020304" pitchFamily="18" charset="0"/>
                <a:cs typeface="Times New Roman" panose="02020603050405020304" pitchFamily="18" charset="0"/>
              </a:rPr>
              <a:t>Packaging</a:t>
            </a:r>
            <a:r>
              <a:rPr lang="zh-CN" altLang="en-US" sz="2000" dirty="0">
                <a:latin typeface="Times New Roman" panose="02020603050405020304" pitchFamily="18" charset="0"/>
                <a:cs typeface="Times New Roman" panose="02020603050405020304" pitchFamily="18" charset="0"/>
              </a:rPr>
              <a:t>）服务能够将开发者创建的应用发布出去。</a:t>
            </a:r>
            <a:r>
              <a:rPr lang="en-US" altLang="zh-CN" sz="2000" dirty="0">
                <a:latin typeface="Times New Roman" panose="02020603050405020304" pitchFamily="18" charset="0"/>
                <a:cs typeface="Times New Roman" panose="02020603050405020304" pitchFamily="18" charset="0"/>
              </a:rPr>
              <a:t>Force.com</a:t>
            </a:r>
            <a:r>
              <a:rPr lang="zh-CN" altLang="en-US" sz="2000" dirty="0">
                <a:latin typeface="Times New Roman" panose="02020603050405020304" pitchFamily="18" charset="0"/>
                <a:cs typeface="Times New Roman" panose="02020603050405020304" pitchFamily="18" charset="0"/>
              </a:rPr>
              <a:t>所定义的包（</a:t>
            </a:r>
            <a:r>
              <a:rPr lang="en-US" altLang="zh-CN" sz="2000" dirty="0">
                <a:latin typeface="Times New Roman" panose="02020603050405020304" pitchFamily="18" charset="0"/>
                <a:cs typeface="Times New Roman" panose="02020603050405020304" pitchFamily="18" charset="0"/>
              </a:rPr>
              <a:t>Package</a:t>
            </a:r>
            <a:r>
              <a:rPr lang="zh-CN" altLang="en-US" sz="2000" dirty="0">
                <a:latin typeface="Times New Roman" panose="02020603050405020304" pitchFamily="18" charset="0"/>
                <a:cs typeface="Times New Roman" panose="02020603050405020304" pitchFamily="18" charset="0"/>
              </a:rPr>
              <a:t>）是代码、功能组件或者应用的集合，它向外界提供的可能是一个单一的功能组件，也可能是一系列应用组成的整体解决方案</a:t>
            </a:r>
            <a:r>
              <a:rPr lang="zh-CN" altLang="en-US" sz="2000" dirty="0"/>
              <a:t>。</a:t>
            </a:r>
            <a:endParaRPr lang="zh-CN" altLang="en-US" sz="1900" dirty="0">
              <a:solidFill>
                <a:schemeClr val="bg2">
                  <a:lumMod val="25000"/>
                </a:schemeClr>
              </a:solidFill>
            </a:endParaRPr>
          </a:p>
        </p:txBody>
      </p:sp>
      <p:sp>
        <p:nvSpPr>
          <p:cNvPr id="14" name="矩形 13"/>
          <p:cNvSpPr/>
          <p:nvPr/>
        </p:nvSpPr>
        <p:spPr>
          <a:xfrm>
            <a:off x="1" y="6325394"/>
            <a:ext cx="12198350" cy="5334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6172994"/>
            <a:ext cx="1219835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06712" y="1142722"/>
            <a:ext cx="388112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Salesforce</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nvGrpSpPr>
          <p:cNvPr id="11" name="组合 10"/>
          <p:cNvGrpSpPr/>
          <p:nvPr/>
        </p:nvGrpSpPr>
        <p:grpSpPr>
          <a:xfrm>
            <a:off x="131974" y="28247"/>
            <a:ext cx="11520000" cy="1016152"/>
            <a:chOff x="131974" y="-1"/>
            <a:chExt cx="11520000" cy="1016152"/>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6" name="矩形 15"/>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Salesforce</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云计算平台</a:t>
              </a:r>
            </a:p>
          </p:txBody>
        </p:sp>
      </p:grpSp>
      <p:sp>
        <p:nvSpPr>
          <p:cNvPr id="18" name="文本框 17"/>
          <p:cNvSpPr txBox="1"/>
          <p:nvPr/>
        </p:nvSpPr>
        <p:spPr>
          <a:xfrm>
            <a:off x="631223" y="1594275"/>
            <a:ext cx="238719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应用打包服务</a:t>
            </a:r>
          </a:p>
        </p:txBody>
      </p:sp>
    </p:spTree>
    <p:extLst>
      <p:ext uri="{BB962C8B-B14F-4D97-AF65-F5344CB8AC3E}">
        <p14:creationId xmlns:p14="http://schemas.microsoft.com/office/powerpoint/2010/main" val="3398037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8" name="组合 5"/>
          <p:cNvGrpSpPr>
            <a:grpSpLocks/>
          </p:cNvGrpSpPr>
          <p:nvPr/>
        </p:nvGrpSpPr>
        <p:grpSpPr bwMode="auto">
          <a:xfrm rot="-5400000">
            <a:off x="361215" y="3712321"/>
            <a:ext cx="5363320" cy="167626"/>
            <a:chOff x="0" y="3259138"/>
            <a:chExt cx="9144000" cy="195262"/>
          </a:xfrm>
        </p:grpSpPr>
        <p:sp>
          <p:nvSpPr>
            <p:cNvPr id="76"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Rectangle 4"/>
            <p:cNvSpPr>
              <a:spLocks noChangeArrowheads="1"/>
            </p:cNvSpPr>
            <p:nvPr/>
          </p:nvSpPr>
          <p:spPr bwMode="gray">
            <a:xfrm>
              <a:off x="1" y="3312022"/>
              <a:ext cx="9144000" cy="142379"/>
            </a:xfrm>
            <a:prstGeom prst="rect">
              <a:avLst/>
            </a:prstGeom>
            <a:gradFill rotWithShape="1">
              <a:gsLst>
                <a:gs pos="0">
                  <a:srgbClr val="CFCFCF"/>
                </a:gs>
                <a:gs pos="100000">
                  <a:srgbClr val="5F5F5F"/>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3" name="组合 2"/>
          <p:cNvGrpSpPr/>
          <p:nvPr/>
        </p:nvGrpSpPr>
        <p:grpSpPr>
          <a:xfrm>
            <a:off x="2593164" y="991394"/>
            <a:ext cx="6326064" cy="861638"/>
            <a:chOff x="2593164" y="1657734"/>
            <a:chExt cx="6326064" cy="922552"/>
          </a:xfrm>
        </p:grpSpPr>
        <p:grpSp>
          <p:nvGrpSpPr>
            <p:cNvPr id="8197" name="组合 62"/>
            <p:cNvGrpSpPr>
              <a:grpSpLocks/>
            </p:cNvGrpSpPr>
            <p:nvPr/>
          </p:nvGrpSpPr>
          <p:grpSpPr bwMode="auto">
            <a:xfrm>
              <a:off x="2974252" y="1810168"/>
              <a:ext cx="5944976" cy="626254"/>
              <a:chOff x="1752601" y="2209800"/>
              <a:chExt cx="6934200" cy="625705"/>
            </a:xfrm>
          </p:grpSpPr>
          <p:sp>
            <p:nvSpPr>
              <p:cNvPr id="73"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4" name="Text Box 9"/>
              <p:cNvSpPr txBox="1">
                <a:spLocks noChangeArrowheads="1"/>
              </p:cNvSpPr>
              <p:nvPr/>
            </p:nvSpPr>
            <p:spPr bwMode="gray">
              <a:xfrm>
                <a:off x="2513808" y="2209800"/>
                <a:ext cx="5700713" cy="62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Amazon</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199" name="Group 65"/>
            <p:cNvGrpSpPr>
              <a:grpSpLocks/>
            </p:cNvGrpSpPr>
            <p:nvPr/>
          </p:nvGrpSpPr>
          <p:grpSpPr bwMode="auto">
            <a:xfrm>
              <a:off x="2593164" y="1657734"/>
              <a:ext cx="854273" cy="922552"/>
              <a:chOff x="2789" y="1625"/>
              <a:chExt cx="847" cy="915"/>
            </a:xfrm>
          </p:grpSpPr>
          <p:sp>
            <p:nvSpPr>
              <p:cNvPr id="79"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46" name="Group 71"/>
              <p:cNvGrpSpPr>
                <a:grpSpLocks/>
              </p:cNvGrpSpPr>
              <p:nvPr/>
            </p:nvGrpSpPr>
            <p:grpSpPr bwMode="auto">
              <a:xfrm>
                <a:off x="2899" y="1735"/>
                <a:ext cx="687" cy="688"/>
                <a:chOff x="4166" y="1706"/>
                <a:chExt cx="1252" cy="1252"/>
              </a:xfrm>
            </p:grpSpPr>
            <p:sp>
              <p:nvSpPr>
                <p:cNvPr id="8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2" name="矩形 61"/>
            <p:cNvSpPr/>
            <p:nvPr/>
          </p:nvSpPr>
          <p:spPr>
            <a:xfrm>
              <a:off x="2740836" y="184510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一</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4" name="组合 3"/>
          <p:cNvGrpSpPr/>
          <p:nvPr/>
        </p:nvGrpSpPr>
        <p:grpSpPr>
          <a:xfrm>
            <a:off x="2606936" y="1790336"/>
            <a:ext cx="6326064" cy="877458"/>
            <a:chOff x="2593164" y="2724781"/>
            <a:chExt cx="6326064" cy="922552"/>
          </a:xfrm>
        </p:grpSpPr>
        <p:grpSp>
          <p:nvGrpSpPr>
            <p:cNvPr id="8194" name="组合 63"/>
            <p:cNvGrpSpPr>
              <a:grpSpLocks/>
            </p:cNvGrpSpPr>
            <p:nvPr/>
          </p:nvGrpSpPr>
          <p:grpSpPr bwMode="auto">
            <a:xfrm>
              <a:off x="2974252" y="2877217"/>
              <a:ext cx="5944976" cy="614964"/>
              <a:chOff x="1752601" y="2209798"/>
              <a:chExt cx="6934200" cy="614424"/>
            </a:xfrm>
          </p:grpSpPr>
          <p:sp>
            <p:nvSpPr>
              <p:cNvPr id="6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60" name="Text Box 9"/>
              <p:cNvSpPr txBox="1">
                <a:spLocks noChangeArrowheads="1"/>
              </p:cNvSpPr>
              <p:nvPr/>
            </p:nvSpPr>
            <p:spPr bwMode="gray">
              <a:xfrm>
                <a:off x="2513808" y="2209798"/>
                <a:ext cx="5700713" cy="61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Google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0" name="Group 65"/>
            <p:cNvGrpSpPr>
              <a:grpSpLocks/>
            </p:cNvGrpSpPr>
            <p:nvPr/>
          </p:nvGrpSpPr>
          <p:grpSpPr bwMode="auto">
            <a:xfrm>
              <a:off x="2593164" y="2724781"/>
              <a:ext cx="854273" cy="922552"/>
              <a:chOff x="2789" y="1625"/>
              <a:chExt cx="847" cy="915"/>
            </a:xfrm>
          </p:grpSpPr>
          <p:sp>
            <p:nvSpPr>
              <p:cNvPr id="90"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36" name="Group 71"/>
              <p:cNvGrpSpPr>
                <a:grpSpLocks/>
              </p:cNvGrpSpPr>
              <p:nvPr/>
            </p:nvGrpSpPr>
            <p:grpSpPr bwMode="auto">
              <a:xfrm>
                <a:off x="2899" y="1735"/>
                <a:ext cx="687" cy="688"/>
                <a:chOff x="4166" y="1706"/>
                <a:chExt cx="1252" cy="1252"/>
              </a:xfrm>
            </p:grpSpPr>
            <p:sp>
              <p:nvSpPr>
                <p:cNvPr id="96"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7"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8"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9"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3" name="矩形 62"/>
            <p:cNvSpPr/>
            <p:nvPr/>
          </p:nvSpPr>
          <p:spPr>
            <a:xfrm>
              <a:off x="2740836" y="285816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二</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5" name="组合 4"/>
          <p:cNvGrpSpPr/>
          <p:nvPr/>
        </p:nvGrpSpPr>
        <p:grpSpPr>
          <a:xfrm>
            <a:off x="2601103" y="2591594"/>
            <a:ext cx="6318125" cy="876206"/>
            <a:chOff x="2593164" y="3791828"/>
            <a:chExt cx="6318125" cy="922552"/>
          </a:xfrm>
        </p:grpSpPr>
        <p:grpSp>
          <p:nvGrpSpPr>
            <p:cNvPr id="8195" name="组合 66"/>
            <p:cNvGrpSpPr>
              <a:grpSpLocks/>
            </p:cNvGrpSpPr>
            <p:nvPr/>
          </p:nvGrpSpPr>
          <p:grpSpPr bwMode="auto">
            <a:xfrm>
              <a:off x="2966313" y="3934734"/>
              <a:ext cx="5944976" cy="615841"/>
              <a:chOff x="1752601" y="2209798"/>
              <a:chExt cx="6934200" cy="615301"/>
            </a:xfrm>
          </p:grpSpPr>
          <p:sp>
            <p:nvSpPr>
              <p:cNvPr id="67"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8" name="Text Box 9"/>
              <p:cNvSpPr txBox="1">
                <a:spLocks noChangeArrowheads="1"/>
              </p:cNvSpPr>
              <p:nvPr/>
            </p:nvSpPr>
            <p:spPr bwMode="gray">
              <a:xfrm>
                <a:off x="2513807" y="2209798"/>
                <a:ext cx="5700713" cy="61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Salesforce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2" name="Group 65"/>
            <p:cNvGrpSpPr>
              <a:grpSpLocks/>
            </p:cNvGrpSpPr>
            <p:nvPr/>
          </p:nvGrpSpPr>
          <p:grpSpPr bwMode="auto">
            <a:xfrm>
              <a:off x="2593164" y="3791828"/>
              <a:ext cx="854273" cy="922552"/>
              <a:chOff x="2789" y="1625"/>
              <a:chExt cx="847" cy="915"/>
            </a:xfrm>
          </p:grpSpPr>
          <p:sp>
            <p:nvSpPr>
              <p:cNvPr id="11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6"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16" name="Group 71"/>
              <p:cNvGrpSpPr>
                <a:grpSpLocks/>
              </p:cNvGrpSpPr>
              <p:nvPr/>
            </p:nvGrpSpPr>
            <p:grpSpPr bwMode="auto">
              <a:xfrm>
                <a:off x="2899" y="1735"/>
                <a:ext cx="687" cy="688"/>
                <a:chOff x="4166" y="1706"/>
                <a:chExt cx="1252" cy="1252"/>
              </a:xfrm>
            </p:grpSpPr>
            <p:sp>
              <p:nvSpPr>
                <p:cNvPr id="11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6" name="矩形 65"/>
            <p:cNvSpPr/>
            <p:nvPr/>
          </p:nvSpPr>
          <p:spPr>
            <a:xfrm>
              <a:off x="2715430" y="3968082"/>
              <a:ext cx="597038" cy="585923"/>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三</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2" name="组合 1"/>
          <p:cNvGrpSpPr/>
          <p:nvPr/>
        </p:nvGrpSpPr>
        <p:grpSpPr>
          <a:xfrm>
            <a:off x="2593164" y="3429794"/>
            <a:ext cx="6326064" cy="873389"/>
            <a:chOff x="2593164" y="4858874"/>
            <a:chExt cx="6326064" cy="922552"/>
          </a:xfrm>
        </p:grpSpPr>
        <p:grpSp>
          <p:nvGrpSpPr>
            <p:cNvPr id="8196" name="组合 69"/>
            <p:cNvGrpSpPr>
              <a:grpSpLocks/>
            </p:cNvGrpSpPr>
            <p:nvPr/>
          </p:nvGrpSpPr>
          <p:grpSpPr bwMode="auto">
            <a:xfrm>
              <a:off x="2974252" y="5011310"/>
              <a:ext cx="5944976" cy="617828"/>
              <a:chOff x="1752601" y="2209798"/>
              <a:chExt cx="6934200" cy="617286"/>
            </a:xfrm>
          </p:grpSpPr>
          <p:sp>
            <p:nvSpPr>
              <p:cNvPr id="70"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6" name="Text Box 9"/>
              <p:cNvSpPr txBox="1">
                <a:spLocks noChangeArrowheads="1"/>
              </p:cNvSpPr>
              <p:nvPr/>
            </p:nvSpPr>
            <p:spPr bwMode="gray">
              <a:xfrm>
                <a:off x="2513808" y="2209798"/>
                <a:ext cx="5700713" cy="61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grpSp>
          <p:nvGrpSpPr>
            <p:cNvPr id="8201" name="Group 65"/>
            <p:cNvGrpSpPr>
              <a:grpSpLocks/>
            </p:cNvGrpSpPr>
            <p:nvPr/>
          </p:nvGrpSpPr>
          <p:grpSpPr bwMode="auto">
            <a:xfrm>
              <a:off x="2593164" y="4858874"/>
              <a:ext cx="854273" cy="922552"/>
              <a:chOff x="2789" y="1625"/>
              <a:chExt cx="847" cy="915"/>
            </a:xfrm>
          </p:grpSpPr>
          <p:sp>
            <p:nvSpPr>
              <p:cNvPr id="10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26" name="Group 71"/>
              <p:cNvGrpSpPr>
                <a:grpSpLocks/>
              </p:cNvGrpSpPr>
              <p:nvPr/>
            </p:nvGrpSpPr>
            <p:grpSpPr bwMode="auto">
              <a:xfrm>
                <a:off x="2899" y="1735"/>
                <a:ext cx="687" cy="688"/>
                <a:chOff x="4166" y="1706"/>
                <a:chExt cx="1252" cy="1252"/>
              </a:xfrm>
            </p:grpSpPr>
            <p:sp>
              <p:nvSpPr>
                <p:cNvPr id="10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9" name="矩形 68"/>
            <p:cNvSpPr/>
            <p:nvPr/>
          </p:nvSpPr>
          <p:spPr>
            <a:xfrm>
              <a:off x="2740836" y="5039891"/>
              <a:ext cx="597038" cy="585924"/>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四</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74" name="矩形 7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标题 1"/>
          <p:cNvSpPr>
            <a:spLocks/>
          </p:cNvSpPr>
          <p:nvPr/>
        </p:nvSpPr>
        <p:spPr bwMode="auto">
          <a:xfrm>
            <a:off x="5865536" y="312428"/>
            <a:ext cx="5786438" cy="533400"/>
          </a:xfrm>
          <a:prstGeom prst="rect">
            <a:avLst/>
          </a:prstGeom>
          <a:noFill/>
          <a:ln>
            <a:noFill/>
          </a:ln>
        </p:spPr>
        <p:txBody>
          <a:bodyPr anchor="b"/>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Tahoma" pitchFamily="34" charset="0"/>
                <a:ea typeface="黑体" pitchFamily="2" charset="-122"/>
                <a:cs typeface="+mn-cs"/>
              </a:rPr>
              <a:t>目录</a:t>
            </a:r>
          </a:p>
        </p:txBody>
      </p:sp>
      <p:grpSp>
        <p:nvGrpSpPr>
          <p:cNvPr id="84" name="组合 83"/>
          <p:cNvGrpSpPr/>
          <p:nvPr/>
        </p:nvGrpSpPr>
        <p:grpSpPr>
          <a:xfrm>
            <a:off x="2593164" y="4267994"/>
            <a:ext cx="6326064" cy="810873"/>
            <a:chOff x="2593164" y="4858874"/>
            <a:chExt cx="6326064" cy="922552"/>
          </a:xfrm>
        </p:grpSpPr>
        <p:grpSp>
          <p:nvGrpSpPr>
            <p:cNvPr id="89" name="组合 69"/>
            <p:cNvGrpSpPr>
              <a:grpSpLocks/>
            </p:cNvGrpSpPr>
            <p:nvPr/>
          </p:nvGrpSpPr>
          <p:grpSpPr bwMode="auto">
            <a:xfrm>
              <a:off x="2974252" y="5011310"/>
              <a:ext cx="5944976" cy="665461"/>
              <a:chOff x="1752601" y="2209798"/>
              <a:chExt cx="6934200" cy="664877"/>
            </a:xfrm>
          </p:grpSpPr>
          <p:sp>
            <p:nvSpPr>
              <p:cNvPr id="129"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0" name="Text Box 9"/>
              <p:cNvSpPr txBox="1">
                <a:spLocks noChangeArrowheads="1"/>
              </p:cNvSpPr>
              <p:nvPr/>
            </p:nvSpPr>
            <p:spPr bwMode="gray">
              <a:xfrm>
                <a:off x="2513808" y="2209798"/>
                <a:ext cx="5700713" cy="66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95" name="Group 65"/>
            <p:cNvGrpSpPr>
              <a:grpSpLocks/>
            </p:cNvGrpSpPr>
            <p:nvPr/>
          </p:nvGrpSpPr>
          <p:grpSpPr bwMode="auto">
            <a:xfrm>
              <a:off x="2593164" y="4858874"/>
              <a:ext cx="854273" cy="922552"/>
              <a:chOff x="2789" y="1625"/>
              <a:chExt cx="847" cy="915"/>
            </a:xfrm>
          </p:grpSpPr>
          <p:sp>
            <p:nvSpPr>
              <p:cNvPr id="10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24" name="Group 71"/>
              <p:cNvGrpSpPr>
                <a:grpSpLocks/>
              </p:cNvGrpSpPr>
              <p:nvPr/>
            </p:nvGrpSpPr>
            <p:grpSpPr bwMode="auto">
              <a:xfrm>
                <a:off x="2899" y="1735"/>
                <a:ext cx="687" cy="688"/>
                <a:chOff x="4166" y="1706"/>
                <a:chExt cx="1252" cy="1252"/>
              </a:xfrm>
            </p:grpSpPr>
            <p:sp>
              <p:nvSpPr>
                <p:cNvPr id="12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00" name="矩形 99"/>
            <p:cNvSpPr/>
            <p:nvPr/>
          </p:nvSpPr>
          <p:spPr>
            <a:xfrm>
              <a:off x="2740836" y="5039891"/>
              <a:ext cx="595035" cy="665461"/>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rPr>
                <a:t>五</a:t>
              </a:r>
            </a:p>
          </p:txBody>
        </p:sp>
      </p:grpSp>
      <p:grpSp>
        <p:nvGrpSpPr>
          <p:cNvPr id="131" name="组合 130"/>
          <p:cNvGrpSpPr/>
          <p:nvPr/>
        </p:nvGrpSpPr>
        <p:grpSpPr>
          <a:xfrm>
            <a:off x="2593164" y="5029994"/>
            <a:ext cx="6326064" cy="812891"/>
            <a:chOff x="2593164" y="4858874"/>
            <a:chExt cx="6326064" cy="922552"/>
          </a:xfrm>
        </p:grpSpPr>
        <p:grpSp>
          <p:nvGrpSpPr>
            <p:cNvPr id="132" name="组合 69"/>
            <p:cNvGrpSpPr>
              <a:grpSpLocks/>
            </p:cNvGrpSpPr>
            <p:nvPr/>
          </p:nvGrpSpPr>
          <p:grpSpPr bwMode="auto">
            <a:xfrm>
              <a:off x="2974252" y="5011309"/>
              <a:ext cx="5944976" cy="663808"/>
              <a:chOff x="1752601" y="2209798"/>
              <a:chExt cx="6934200" cy="663226"/>
            </a:xfrm>
          </p:grpSpPr>
          <p:sp>
            <p:nvSpPr>
              <p:cNvPr id="145"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6"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133" name="Group 65"/>
            <p:cNvGrpSpPr>
              <a:grpSpLocks/>
            </p:cNvGrpSpPr>
            <p:nvPr/>
          </p:nvGrpSpPr>
          <p:grpSpPr bwMode="auto">
            <a:xfrm>
              <a:off x="2593164" y="4858874"/>
              <a:ext cx="854273" cy="922552"/>
              <a:chOff x="2789" y="1625"/>
              <a:chExt cx="847" cy="915"/>
            </a:xfrm>
          </p:grpSpPr>
          <p:sp>
            <p:nvSpPr>
              <p:cNvPr id="135"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6"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8"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9"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40" name="Group 71"/>
              <p:cNvGrpSpPr>
                <a:grpSpLocks/>
              </p:cNvGrpSpPr>
              <p:nvPr/>
            </p:nvGrpSpPr>
            <p:grpSpPr bwMode="auto">
              <a:xfrm>
                <a:off x="2899" y="1735"/>
                <a:ext cx="687" cy="688"/>
                <a:chOff x="4166" y="1706"/>
                <a:chExt cx="1252" cy="1252"/>
              </a:xfrm>
            </p:grpSpPr>
            <p:sp>
              <p:nvSpPr>
                <p:cNvPr id="141"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2"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3"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4"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34" name="矩形 133"/>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六</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147" name="组合 146"/>
          <p:cNvGrpSpPr/>
          <p:nvPr/>
        </p:nvGrpSpPr>
        <p:grpSpPr>
          <a:xfrm>
            <a:off x="2581962" y="5798740"/>
            <a:ext cx="6326064" cy="812891"/>
            <a:chOff x="2593164" y="4858874"/>
            <a:chExt cx="6326064" cy="922552"/>
          </a:xfrm>
        </p:grpSpPr>
        <p:grpSp>
          <p:nvGrpSpPr>
            <p:cNvPr id="148" name="组合 69"/>
            <p:cNvGrpSpPr>
              <a:grpSpLocks/>
            </p:cNvGrpSpPr>
            <p:nvPr/>
          </p:nvGrpSpPr>
          <p:grpSpPr bwMode="auto">
            <a:xfrm>
              <a:off x="2974252" y="5011309"/>
              <a:ext cx="5944976" cy="663808"/>
              <a:chOff x="1752601" y="2209798"/>
              <a:chExt cx="6934200" cy="663226"/>
            </a:xfrm>
          </p:grpSpPr>
          <p:sp>
            <p:nvSpPr>
              <p:cNvPr id="161"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2"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其他云计算公司</a:t>
                </a:r>
              </a:p>
            </p:txBody>
          </p:sp>
        </p:grpSp>
        <p:grpSp>
          <p:nvGrpSpPr>
            <p:cNvPr id="149" name="Group 65"/>
            <p:cNvGrpSpPr>
              <a:grpSpLocks/>
            </p:cNvGrpSpPr>
            <p:nvPr/>
          </p:nvGrpSpPr>
          <p:grpSpPr bwMode="auto">
            <a:xfrm>
              <a:off x="2593164" y="4858874"/>
              <a:ext cx="854273" cy="922552"/>
              <a:chOff x="2789" y="1625"/>
              <a:chExt cx="847" cy="915"/>
            </a:xfrm>
          </p:grpSpPr>
          <p:sp>
            <p:nvSpPr>
              <p:cNvPr id="15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56" name="Group 71"/>
              <p:cNvGrpSpPr>
                <a:grpSpLocks/>
              </p:cNvGrpSpPr>
              <p:nvPr/>
            </p:nvGrpSpPr>
            <p:grpSpPr bwMode="auto">
              <a:xfrm>
                <a:off x="2899" y="1735"/>
                <a:ext cx="687" cy="688"/>
                <a:chOff x="4166" y="1706"/>
                <a:chExt cx="1252" cy="1252"/>
              </a:xfrm>
            </p:grpSpPr>
            <p:sp>
              <p:nvSpPr>
                <p:cNvPr id="15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50" name="矩形 149"/>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七</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8210"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1045856"/>
            <a:ext cx="8291844" cy="23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Rectangle 35"/>
          <p:cNvSpPr>
            <a:spLocks noChangeArrowheads="1"/>
          </p:cNvSpPr>
          <p:nvPr/>
        </p:nvSpPr>
        <p:spPr bwMode="blackWhite">
          <a:xfrm>
            <a:off x="1747640" y="4234296"/>
            <a:ext cx="8288668" cy="2504437"/>
          </a:xfrm>
          <a:prstGeom prst="rect">
            <a:avLst/>
          </a:prstGeom>
          <a:solidFill>
            <a:schemeClr val="bg1">
              <a:alpha val="74901"/>
            </a:scheme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386297765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307975" y="2143597"/>
            <a:ext cx="10820400" cy="2444750"/>
          </a:xfrm>
          <a:prstGeom prst="rect">
            <a:avLst/>
          </a:prstGeom>
          <a:noFill/>
        </p:spPr>
        <p:txBody>
          <a:bodyPr>
            <a:normAutofit lnSpcReduction="10000"/>
          </a:bodyPr>
          <a:lstStyle/>
          <a:p>
            <a:pPr marL="0" indent="457200">
              <a:buNone/>
            </a:pPr>
            <a:r>
              <a:rPr lang="en-US" altLang="zh-CN" dirty="0">
                <a:solidFill>
                  <a:schemeClr val="tx1"/>
                </a:solidFill>
                <a:latin typeface="Times New Roman" panose="02020603050405020304" pitchFamily="18" charset="0"/>
                <a:cs typeface="Times New Roman" panose="02020603050405020304" pitchFamily="18" charset="0"/>
              </a:rPr>
              <a:t>Amazon</a:t>
            </a:r>
            <a:r>
              <a:rPr lang="zh-CN" altLang="en-US" dirty="0">
                <a:solidFill>
                  <a:schemeClr val="tx1"/>
                </a:solidFill>
                <a:latin typeface="Times New Roman" panose="02020603050405020304" pitchFamily="18" charset="0"/>
                <a:cs typeface="Times New Roman" panose="02020603050405020304" pitchFamily="18" charset="0"/>
              </a:rPr>
              <a:t>公司成立于</a:t>
            </a:r>
            <a:r>
              <a:rPr lang="en-US" altLang="zh-CN" dirty="0">
                <a:solidFill>
                  <a:schemeClr val="tx1"/>
                </a:solidFill>
                <a:latin typeface="Times New Roman" panose="02020603050405020304" pitchFamily="18" charset="0"/>
                <a:cs typeface="Times New Roman" panose="02020603050405020304" pitchFamily="18" charset="0"/>
              </a:rPr>
              <a:t>1995</a:t>
            </a:r>
            <a:r>
              <a:rPr lang="zh-CN" altLang="en-US" dirty="0">
                <a:solidFill>
                  <a:schemeClr val="tx1"/>
                </a:solidFill>
                <a:latin typeface="Times New Roman" panose="02020603050405020304" pitchFamily="18" charset="0"/>
                <a:cs typeface="Times New Roman" panose="02020603050405020304" pitchFamily="18" charset="0"/>
              </a:rPr>
              <a:t>年，是一家业务遍布全球的电子商务企业，也是美国最大的在线零售商。在运营网上交易平台的过程中，</a:t>
            </a:r>
            <a:r>
              <a:rPr lang="en-US" altLang="zh-CN" dirty="0">
                <a:solidFill>
                  <a:schemeClr val="tx1"/>
                </a:solidFill>
                <a:latin typeface="Times New Roman" panose="02020603050405020304" pitchFamily="18" charset="0"/>
                <a:cs typeface="Times New Roman" panose="02020603050405020304" pitchFamily="18" charset="0"/>
              </a:rPr>
              <a:t>Amazon</a:t>
            </a:r>
            <a:r>
              <a:rPr lang="zh-CN" altLang="en-US" dirty="0">
                <a:solidFill>
                  <a:schemeClr val="tx1"/>
                </a:solidFill>
                <a:latin typeface="Times New Roman" panose="02020603050405020304" pitchFamily="18" charset="0"/>
                <a:cs typeface="Times New Roman" panose="02020603050405020304" pitchFamily="18" charset="0"/>
              </a:rPr>
              <a:t>公司积累了丰富的大规模</a:t>
            </a:r>
            <a:r>
              <a:rPr lang="en-US" altLang="zh-CN" dirty="0">
                <a:solidFill>
                  <a:schemeClr val="tx1"/>
                </a:solidFill>
                <a:latin typeface="Times New Roman" panose="02020603050405020304" pitchFamily="18" charset="0"/>
                <a:cs typeface="Times New Roman" panose="02020603050405020304" pitchFamily="18" charset="0"/>
              </a:rPr>
              <a:t>IT</a:t>
            </a:r>
            <a:r>
              <a:rPr lang="zh-CN" altLang="en-US" dirty="0">
                <a:solidFill>
                  <a:schemeClr val="tx1"/>
                </a:solidFill>
                <a:latin typeface="Times New Roman" panose="02020603050405020304" pitchFamily="18" charset="0"/>
                <a:cs typeface="Times New Roman" panose="02020603050405020304" pitchFamily="18" charset="0"/>
              </a:rPr>
              <a:t>基础设施管理和维护经验。为了利用这些经验更好地为用户服务同时增加公司的收入，</a:t>
            </a:r>
            <a:r>
              <a:rPr lang="en-US" altLang="zh-CN" dirty="0">
                <a:solidFill>
                  <a:schemeClr val="tx1"/>
                </a:solidFill>
                <a:latin typeface="Times New Roman" panose="02020603050405020304" pitchFamily="18" charset="0"/>
                <a:cs typeface="Times New Roman" panose="02020603050405020304" pitchFamily="18" charset="0"/>
              </a:rPr>
              <a:t>Amazon</a:t>
            </a:r>
            <a:r>
              <a:rPr lang="zh-CN" altLang="en-US" dirty="0">
                <a:solidFill>
                  <a:schemeClr val="tx1"/>
                </a:solidFill>
                <a:latin typeface="Times New Roman" panose="02020603050405020304" pitchFamily="18" charset="0"/>
                <a:cs typeface="Times New Roman" panose="02020603050405020304" pitchFamily="18" charset="0"/>
              </a:rPr>
              <a:t>公司推出了一系列云计算</a:t>
            </a:r>
            <a:r>
              <a:rPr lang="en-US" altLang="zh-CN" dirty="0">
                <a:solidFill>
                  <a:schemeClr val="tx1"/>
                </a:solidFill>
                <a:latin typeface="Times New Roman" panose="02020603050405020304" pitchFamily="18" charset="0"/>
                <a:cs typeface="Times New Roman" panose="02020603050405020304" pitchFamily="18" charset="0"/>
              </a:rPr>
              <a:t>Web</a:t>
            </a:r>
            <a:r>
              <a:rPr lang="zh-CN" altLang="en-US" dirty="0">
                <a:solidFill>
                  <a:schemeClr val="tx1"/>
                </a:solidFill>
                <a:latin typeface="Times New Roman" panose="02020603050405020304" pitchFamily="18" charset="0"/>
                <a:cs typeface="Times New Roman" panose="02020603050405020304" pitchFamily="18" charset="0"/>
              </a:rPr>
              <a:t>服务。</a:t>
            </a:r>
            <a:endParaRPr lang="en-US" altLang="zh-CN" dirty="0">
              <a:solidFill>
                <a:schemeClr val="tx1"/>
              </a:solidFill>
              <a:latin typeface="Times New Roman" panose="02020603050405020304" pitchFamily="18" charset="0"/>
              <a:cs typeface="Times New Roman" panose="02020603050405020304" pitchFamily="18" charset="0"/>
            </a:endParaRPr>
          </a:p>
          <a:p>
            <a:pPr marL="0" indent="457200">
              <a:buNone/>
            </a:pPr>
            <a:r>
              <a:rPr lang="zh-CN" altLang="en-US" dirty="0">
                <a:solidFill>
                  <a:schemeClr val="tx1"/>
                </a:solidFill>
                <a:latin typeface="Times New Roman" panose="02020603050405020304" pitchFamily="18" charset="0"/>
                <a:cs typeface="Times New Roman" panose="02020603050405020304" pitchFamily="18" charset="0"/>
              </a:rPr>
              <a:t>本节首先对</a:t>
            </a:r>
            <a:r>
              <a:rPr lang="en-US" altLang="zh-CN" dirty="0">
                <a:solidFill>
                  <a:schemeClr val="tx1"/>
                </a:solidFill>
                <a:latin typeface="Times New Roman" panose="02020603050405020304" pitchFamily="18" charset="0"/>
                <a:cs typeface="Times New Roman" panose="02020603050405020304" pitchFamily="18" charset="0"/>
              </a:rPr>
              <a:t>Amazon</a:t>
            </a:r>
            <a:r>
              <a:rPr lang="zh-CN" altLang="en-US" dirty="0">
                <a:solidFill>
                  <a:schemeClr val="tx1"/>
                </a:solidFill>
                <a:latin typeface="Times New Roman" panose="02020603050405020304" pitchFamily="18" charset="0"/>
                <a:cs typeface="Times New Roman" panose="02020603050405020304" pitchFamily="18" charset="0"/>
              </a:rPr>
              <a:t>提供的云计算服务进行简单介绍，再对其中几个底层的核心服务做进一步的详细介绍。</a:t>
            </a:r>
          </a:p>
          <a:p>
            <a:pPr marL="0" indent="457200">
              <a:buNone/>
            </a:pPr>
            <a:endParaRPr lang="zh-CN" altLang="en-US" dirty="0">
              <a:solidFill>
                <a:schemeClr val="bg1"/>
              </a:solidFill>
            </a:endParaRPr>
          </a:p>
          <a:p>
            <a:pPr marL="0" indent="0">
              <a:buNone/>
            </a:pPr>
            <a:endParaRPr lang="zh-CN" altLang="en-US" dirty="0">
              <a:solidFill>
                <a:schemeClr val="bg1"/>
              </a:solidFill>
            </a:endParaRPr>
          </a:p>
        </p:txBody>
      </p:sp>
      <p:cxnSp>
        <p:nvCxnSpPr>
          <p:cNvPr id="6" name="直接连接符 5"/>
          <p:cNvCxnSpPr/>
          <p:nvPr/>
        </p:nvCxnSpPr>
        <p:spPr>
          <a:xfrm>
            <a:off x="460375" y="1753394"/>
            <a:ext cx="112776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84175" y="4946537"/>
            <a:ext cx="11277600" cy="0"/>
          </a:xfrm>
          <a:prstGeom prst="line">
            <a:avLst/>
          </a:prstGeom>
          <a:ln w="57150">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1280775" y="5563394"/>
            <a:ext cx="228600" cy="12961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747375" y="5563394"/>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213975" y="5563394"/>
            <a:ext cx="228600" cy="1296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680575" y="5563394"/>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223375" y="5563394"/>
            <a:ext cx="228600" cy="12961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766175" y="5576888"/>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308975" y="5563394"/>
            <a:ext cx="228600" cy="12961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15794"/>
            <a:ext cx="12198350" cy="11437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5" name="矩形 14"/>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标题 1"/>
          <p:cNvSpPr>
            <a:spLocks/>
          </p:cNvSpPr>
          <p:nvPr/>
        </p:nvSpPr>
        <p:spPr bwMode="auto">
          <a:xfrm>
            <a:off x="5865536" y="312428"/>
            <a:ext cx="5786438" cy="533400"/>
          </a:xfrm>
          <a:prstGeom prst="rect">
            <a:avLst/>
          </a:prstGeom>
          <a:noFill/>
          <a:ln>
            <a:noFill/>
          </a:ln>
        </p:spPr>
        <p:txBody>
          <a:bodyPr anchor="b"/>
          <a:lstStyle/>
          <a:p>
            <a:pPr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sp>
        <p:nvSpPr>
          <p:cNvPr id="17" name="文本框 16"/>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Tree>
    <p:extLst>
      <p:ext uri="{BB962C8B-B14F-4D97-AF65-F5344CB8AC3E}">
        <p14:creationId xmlns:p14="http://schemas.microsoft.com/office/powerpoint/2010/main" val="1399738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460375" y="2432391"/>
            <a:ext cx="10820400" cy="2444750"/>
          </a:xfrm>
          <a:prstGeom prst="rect">
            <a:avLst/>
          </a:prstGeom>
          <a:solidFill>
            <a:schemeClr val="accent4"/>
          </a:solidFill>
        </p:spPr>
        <p:txBody>
          <a:bodyPr>
            <a:normAutofit/>
          </a:bodyPr>
          <a:lstStyle/>
          <a:p>
            <a:pPr marL="0" indent="457200">
              <a:buNone/>
            </a:pPr>
            <a:r>
              <a:rPr lang="en-US" altLang="zh-CN" dirty="0">
                <a:solidFill>
                  <a:schemeClr val="bg1"/>
                </a:solidFill>
                <a:latin typeface="Times New Roman" panose="02020603050405020304" pitchFamily="18" charset="0"/>
                <a:cs typeface="Times New Roman" panose="02020603050405020304" pitchFamily="18" charset="0"/>
              </a:rPr>
              <a:t>Microsoft</a:t>
            </a:r>
            <a:r>
              <a:rPr lang="zh-CN" altLang="en-US" dirty="0">
                <a:solidFill>
                  <a:schemeClr val="bg1"/>
                </a:solidFill>
                <a:latin typeface="Times New Roman" panose="02020603050405020304" pitchFamily="18" charset="0"/>
                <a:cs typeface="Times New Roman" panose="02020603050405020304" pitchFamily="18" charset="0"/>
              </a:rPr>
              <a:t>长期以来都是操作系统、软件开发平台、数据库和办公软件的主要提供商。面对云计算这个颠覆</a:t>
            </a:r>
            <a:r>
              <a:rPr lang="en-US" altLang="zh-CN" dirty="0">
                <a:solidFill>
                  <a:schemeClr val="bg1"/>
                </a:solidFill>
                <a:latin typeface="Times New Roman" panose="02020603050405020304" pitchFamily="18" charset="0"/>
                <a:cs typeface="Times New Roman" panose="02020603050405020304" pitchFamily="18" charset="0"/>
              </a:rPr>
              <a:t>IT</a:t>
            </a:r>
            <a:r>
              <a:rPr lang="zh-CN" altLang="en-US" dirty="0">
                <a:solidFill>
                  <a:schemeClr val="bg1"/>
                </a:solidFill>
                <a:latin typeface="Times New Roman" panose="02020603050405020304" pitchFamily="18" charset="0"/>
                <a:cs typeface="Times New Roman" panose="02020603050405020304" pitchFamily="18" charset="0"/>
              </a:rPr>
              <a:t>行业的新技术，</a:t>
            </a:r>
            <a:r>
              <a:rPr lang="en-US" altLang="zh-CN" dirty="0">
                <a:solidFill>
                  <a:schemeClr val="bg1"/>
                </a:solidFill>
                <a:latin typeface="Times New Roman" panose="02020603050405020304" pitchFamily="18" charset="0"/>
                <a:cs typeface="Times New Roman" panose="02020603050405020304" pitchFamily="18" charset="0"/>
              </a:rPr>
              <a:t>Microsoft</a:t>
            </a:r>
            <a:r>
              <a:rPr lang="zh-CN" altLang="en-US" dirty="0">
                <a:solidFill>
                  <a:schemeClr val="bg1"/>
                </a:solidFill>
                <a:latin typeface="Times New Roman" panose="02020603050405020304" pitchFamily="18" charset="0"/>
                <a:cs typeface="Times New Roman" panose="02020603050405020304" pitchFamily="18" charset="0"/>
              </a:rPr>
              <a:t>在</a:t>
            </a:r>
            <a:r>
              <a:rPr lang="en-US" altLang="zh-CN" dirty="0">
                <a:solidFill>
                  <a:schemeClr val="bg1"/>
                </a:solidFill>
                <a:latin typeface="Times New Roman" panose="02020603050405020304" pitchFamily="18" charset="0"/>
                <a:cs typeface="Times New Roman" panose="02020603050405020304" pitchFamily="18" charset="0"/>
              </a:rPr>
              <a:t>2008</a:t>
            </a:r>
            <a:r>
              <a:rPr lang="zh-CN" altLang="en-US" dirty="0">
                <a:solidFill>
                  <a:schemeClr val="bg1"/>
                </a:solidFill>
                <a:latin typeface="Times New Roman" panose="02020603050405020304" pitchFamily="18" charset="0"/>
                <a:cs typeface="Times New Roman" panose="02020603050405020304" pitchFamily="18" charset="0"/>
              </a:rPr>
              <a:t>年</a:t>
            </a:r>
            <a:r>
              <a:rPr lang="en-US" altLang="zh-CN" dirty="0">
                <a:solidFill>
                  <a:schemeClr val="bg1"/>
                </a:solidFill>
                <a:latin typeface="Times New Roman" panose="02020603050405020304" pitchFamily="18" charset="0"/>
                <a:cs typeface="Times New Roman" panose="02020603050405020304" pitchFamily="18" charset="0"/>
              </a:rPr>
              <a:t>10</a:t>
            </a:r>
            <a:r>
              <a:rPr lang="zh-CN" altLang="en-US" dirty="0">
                <a:solidFill>
                  <a:schemeClr val="bg1"/>
                </a:solidFill>
                <a:latin typeface="Times New Roman" panose="02020603050405020304" pitchFamily="18" charset="0"/>
                <a:cs typeface="Times New Roman" panose="02020603050405020304" pitchFamily="18" charset="0"/>
              </a:rPr>
              <a:t>月推出了云计算产品</a:t>
            </a:r>
            <a:r>
              <a:rPr lang="en-US" altLang="zh-CN" dirty="0">
                <a:solidFill>
                  <a:schemeClr val="bg1"/>
                </a:solidFill>
                <a:latin typeface="Times New Roman" panose="02020603050405020304" pitchFamily="18" charset="0"/>
                <a:cs typeface="Times New Roman" panose="02020603050405020304" pitchFamily="18" charset="0"/>
              </a:rPr>
              <a:t>Windows Azure</a:t>
            </a:r>
            <a:r>
              <a:rPr lang="zh-CN" altLang="en-US" dirty="0">
                <a:solidFill>
                  <a:schemeClr val="bg1"/>
                </a:solidFill>
                <a:latin typeface="Times New Roman" panose="02020603050405020304" pitchFamily="18" charset="0"/>
                <a:cs typeface="Times New Roman" panose="02020603050405020304" pitchFamily="18" charset="0"/>
              </a:rPr>
              <a:t>平台。</a:t>
            </a:r>
          </a:p>
          <a:p>
            <a:pPr marL="0" indent="457200">
              <a:buNone/>
            </a:pPr>
            <a:r>
              <a:rPr lang="en-US" altLang="zh-CN" dirty="0">
                <a:solidFill>
                  <a:schemeClr val="bg1"/>
                </a:solidFill>
                <a:latin typeface="Times New Roman" panose="02020603050405020304" pitchFamily="18" charset="0"/>
                <a:cs typeface="Times New Roman" panose="02020603050405020304" pitchFamily="18" charset="0"/>
              </a:rPr>
              <a:t>Windows Azure</a:t>
            </a:r>
            <a:r>
              <a:rPr lang="zh-CN" altLang="en-US" dirty="0">
                <a:solidFill>
                  <a:schemeClr val="bg1"/>
                </a:solidFill>
                <a:latin typeface="Times New Roman" panose="02020603050405020304" pitchFamily="18" charset="0"/>
                <a:cs typeface="Times New Roman" panose="02020603050405020304" pitchFamily="18" charset="0"/>
              </a:rPr>
              <a:t>是</a:t>
            </a:r>
            <a:r>
              <a:rPr lang="en-US" altLang="zh-CN" dirty="0">
                <a:solidFill>
                  <a:schemeClr val="bg1"/>
                </a:solidFill>
                <a:latin typeface="Times New Roman" panose="02020603050405020304" pitchFamily="18" charset="0"/>
                <a:cs typeface="Times New Roman" panose="02020603050405020304" pitchFamily="18" charset="0"/>
              </a:rPr>
              <a:t>Microsoft</a:t>
            </a:r>
            <a:r>
              <a:rPr lang="zh-CN" altLang="en-US" dirty="0">
                <a:solidFill>
                  <a:schemeClr val="bg1"/>
                </a:solidFill>
                <a:latin typeface="Times New Roman" panose="02020603050405020304" pitchFamily="18" charset="0"/>
                <a:cs typeface="Times New Roman" panose="02020603050405020304" pitchFamily="18" charset="0"/>
              </a:rPr>
              <a:t>云平台上的操作系统。</a:t>
            </a:r>
            <a:r>
              <a:rPr lang="en-US" altLang="zh-CN" dirty="0">
                <a:solidFill>
                  <a:schemeClr val="bg1"/>
                </a:solidFill>
                <a:latin typeface="Times New Roman" panose="02020603050405020304" pitchFamily="18" charset="0"/>
                <a:cs typeface="Times New Roman" panose="02020603050405020304" pitchFamily="18" charset="0"/>
              </a:rPr>
              <a:t>Microsoft</a:t>
            </a:r>
            <a:r>
              <a:rPr lang="zh-CN" altLang="en-US" dirty="0">
                <a:solidFill>
                  <a:schemeClr val="bg1"/>
                </a:solidFill>
                <a:latin typeface="Times New Roman" panose="02020603050405020304" pitchFamily="18" charset="0"/>
                <a:cs typeface="Times New Roman" panose="02020603050405020304" pitchFamily="18" charset="0"/>
              </a:rPr>
              <a:t>在云计算的目标不仅仅是提供一个云计算操作系统，而是为开发者提供一个</a:t>
            </a:r>
            <a:r>
              <a:rPr lang="en-US" altLang="zh-CN" dirty="0">
                <a:solidFill>
                  <a:schemeClr val="bg1"/>
                </a:solidFill>
                <a:latin typeface="Times New Roman" panose="02020603050405020304" pitchFamily="18" charset="0"/>
                <a:cs typeface="Times New Roman" panose="02020603050405020304" pitchFamily="18" charset="0"/>
              </a:rPr>
              <a:t>PaaS</a:t>
            </a:r>
            <a:r>
              <a:rPr lang="zh-CN" altLang="en-US" dirty="0">
                <a:solidFill>
                  <a:schemeClr val="bg1"/>
                </a:solidFill>
                <a:latin typeface="Times New Roman" panose="02020603050405020304" pitchFamily="18" charset="0"/>
                <a:cs typeface="Times New Roman" panose="02020603050405020304" pitchFamily="18" charset="0"/>
              </a:rPr>
              <a:t>平台。在本书</a:t>
            </a:r>
            <a:r>
              <a:rPr lang="en-US" altLang="zh-CN" dirty="0">
                <a:solidFill>
                  <a:schemeClr val="bg1"/>
                </a:solidFill>
                <a:latin typeface="Times New Roman" panose="02020603050405020304" pitchFamily="18" charset="0"/>
                <a:cs typeface="Times New Roman" panose="02020603050405020304" pitchFamily="18" charset="0"/>
              </a:rPr>
              <a:t>Microsoft Azure</a:t>
            </a:r>
            <a:r>
              <a:rPr lang="zh-CN" altLang="en-US" dirty="0">
                <a:solidFill>
                  <a:schemeClr val="bg1"/>
                </a:solidFill>
                <a:latin typeface="Times New Roman" panose="02020603050405020304" pitchFamily="18" charset="0"/>
                <a:cs typeface="Times New Roman" panose="02020603050405020304" pitchFamily="18" charset="0"/>
              </a:rPr>
              <a:t>是指</a:t>
            </a:r>
            <a:r>
              <a:rPr lang="en-US" altLang="zh-CN" dirty="0" err="1">
                <a:solidFill>
                  <a:schemeClr val="bg1"/>
                </a:solidFill>
                <a:latin typeface="Times New Roman" panose="02020603050405020304" pitchFamily="18" charset="0"/>
                <a:cs typeface="Times New Roman" panose="02020603050405020304" pitchFamily="18" charset="0"/>
              </a:rPr>
              <a:t>Mircrosof</a:t>
            </a:r>
            <a:r>
              <a:rPr lang="zh-CN" altLang="en-US" dirty="0">
                <a:solidFill>
                  <a:schemeClr val="bg1"/>
                </a:solidFill>
                <a:latin typeface="Times New Roman" panose="02020603050405020304" pitchFamily="18" charset="0"/>
                <a:cs typeface="Times New Roman" panose="02020603050405020304" pitchFamily="18" charset="0"/>
              </a:rPr>
              <a:t>的</a:t>
            </a:r>
            <a:r>
              <a:rPr lang="en-US" altLang="zh-CN" dirty="0">
                <a:solidFill>
                  <a:schemeClr val="bg1"/>
                </a:solidFill>
                <a:latin typeface="Times New Roman" panose="02020603050405020304" pitchFamily="18" charset="0"/>
                <a:cs typeface="Times New Roman" panose="02020603050405020304" pitchFamily="18" charset="0"/>
              </a:rPr>
              <a:t>Azure</a:t>
            </a:r>
            <a:r>
              <a:rPr lang="zh-CN" altLang="en-US" dirty="0">
                <a:solidFill>
                  <a:schemeClr val="bg1"/>
                </a:solidFill>
                <a:latin typeface="Times New Roman" panose="02020603050405020304" pitchFamily="18" charset="0"/>
                <a:cs typeface="Times New Roman" panose="02020603050405020304" pitchFamily="18" charset="0"/>
              </a:rPr>
              <a:t>服务平台，</a:t>
            </a:r>
            <a:r>
              <a:rPr lang="en-US" altLang="zh-CN" dirty="0">
                <a:solidFill>
                  <a:schemeClr val="bg1"/>
                </a:solidFill>
                <a:latin typeface="Times New Roman" panose="02020603050405020304" pitchFamily="18" charset="0"/>
                <a:cs typeface="Times New Roman" panose="02020603050405020304" pitchFamily="18" charset="0"/>
              </a:rPr>
              <a:t>Windows Azure</a:t>
            </a:r>
            <a:r>
              <a:rPr lang="zh-CN" altLang="en-US" dirty="0">
                <a:solidFill>
                  <a:schemeClr val="bg1"/>
                </a:solidFill>
                <a:latin typeface="Times New Roman" panose="02020603050405020304" pitchFamily="18" charset="0"/>
                <a:cs typeface="Times New Roman" panose="02020603050405020304" pitchFamily="18" charset="0"/>
              </a:rPr>
              <a:t>是指</a:t>
            </a:r>
            <a:r>
              <a:rPr lang="en-US" altLang="zh-CN" dirty="0">
                <a:solidFill>
                  <a:schemeClr val="bg1"/>
                </a:solidFill>
                <a:latin typeface="Times New Roman" panose="02020603050405020304" pitchFamily="18" charset="0"/>
                <a:cs typeface="Times New Roman" panose="02020603050405020304" pitchFamily="18" charset="0"/>
              </a:rPr>
              <a:t>Microsoft</a:t>
            </a:r>
            <a:r>
              <a:rPr lang="zh-CN" altLang="en-US" dirty="0">
                <a:solidFill>
                  <a:schemeClr val="bg1"/>
                </a:solidFill>
                <a:latin typeface="Times New Roman" panose="02020603050405020304" pitchFamily="18" charset="0"/>
                <a:cs typeface="Times New Roman" panose="02020603050405020304" pitchFamily="18" charset="0"/>
              </a:rPr>
              <a:t>的</a:t>
            </a:r>
            <a:r>
              <a:rPr lang="en-US" altLang="zh-CN" dirty="0">
                <a:solidFill>
                  <a:schemeClr val="bg1"/>
                </a:solidFill>
                <a:latin typeface="Times New Roman" panose="02020603050405020304" pitchFamily="18" charset="0"/>
                <a:cs typeface="Times New Roman" panose="02020603050405020304" pitchFamily="18" charset="0"/>
              </a:rPr>
              <a:t>Azure</a:t>
            </a:r>
            <a:r>
              <a:rPr lang="zh-CN" altLang="en-US" dirty="0">
                <a:solidFill>
                  <a:schemeClr val="bg1"/>
                </a:solidFill>
                <a:latin typeface="Times New Roman" panose="02020603050405020304" pitchFamily="18" charset="0"/>
                <a:cs typeface="Times New Roman" panose="02020603050405020304" pitchFamily="18" charset="0"/>
              </a:rPr>
              <a:t>云计算操作系统。</a:t>
            </a:r>
          </a:p>
          <a:p>
            <a:pPr marL="0" indent="457200">
              <a:buNone/>
            </a:pPr>
            <a:endParaRPr lang="zh-CN" altLang="en-US" dirty="0">
              <a:solidFill>
                <a:schemeClr val="bg1"/>
              </a:solidFill>
            </a:endParaRPr>
          </a:p>
        </p:txBody>
      </p:sp>
      <p:cxnSp>
        <p:nvCxnSpPr>
          <p:cNvPr id="6" name="直接连接符 5"/>
          <p:cNvCxnSpPr/>
          <p:nvPr/>
        </p:nvCxnSpPr>
        <p:spPr>
          <a:xfrm>
            <a:off x="460375" y="2058194"/>
            <a:ext cx="112776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84175" y="5563394"/>
            <a:ext cx="11277600" cy="0"/>
          </a:xfrm>
          <a:prstGeom prst="line">
            <a:avLst/>
          </a:prstGeom>
          <a:ln w="57150">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1280775" y="5563394"/>
            <a:ext cx="228600" cy="12961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747375" y="5563394"/>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213975" y="5563394"/>
            <a:ext cx="228600" cy="1296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680575" y="5563394"/>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223375" y="5563394"/>
            <a:ext cx="228600" cy="12961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766175" y="5576888"/>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308975" y="5563394"/>
            <a:ext cx="228600" cy="12961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15794"/>
            <a:ext cx="12198350" cy="11437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endPar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131974" y="28247"/>
            <a:ext cx="11520000" cy="1016152"/>
            <a:chOff x="131974" y="-1"/>
            <a:chExt cx="11520000" cy="1016152"/>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7" name="矩形 16"/>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Tree>
    <p:extLst>
      <p:ext uri="{BB962C8B-B14F-4D97-AF65-F5344CB8AC3E}">
        <p14:creationId xmlns:p14="http://schemas.microsoft.com/office/powerpoint/2010/main" val="3609353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31974" y="2016797"/>
            <a:ext cx="5562600" cy="4495800"/>
          </a:xfrm>
          <a:prstGeom prst="rect">
            <a:avLst/>
          </a:prstGeom>
        </p:spPr>
        <p:txBody>
          <a:bodyPr>
            <a:normAutofit/>
          </a:bodyPr>
          <a:lstStyle/>
          <a:p>
            <a:pPr marL="0" indent="0" algn="just">
              <a:buNone/>
            </a:pP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Microsoft Azure</a:t>
            </a:r>
            <a:r>
              <a:rPr lang="zh-CN" altLang="en-US" sz="1800" dirty="0">
                <a:solidFill>
                  <a:schemeClr val="tx1"/>
                </a:solidFill>
                <a:latin typeface="Times New Roman" panose="02020603050405020304" pitchFamily="18" charset="0"/>
                <a:cs typeface="Times New Roman" panose="02020603050405020304" pitchFamily="18" charset="0"/>
              </a:rPr>
              <a:t>是</a:t>
            </a:r>
            <a:r>
              <a:rPr lang="en-US" altLang="zh-CN" sz="1800" dirty="0">
                <a:solidFill>
                  <a:schemeClr val="tx1"/>
                </a:solidFill>
                <a:latin typeface="Times New Roman" panose="02020603050405020304" pitchFamily="18" charset="0"/>
                <a:cs typeface="Times New Roman" panose="02020603050405020304" pitchFamily="18" charset="0"/>
              </a:rPr>
              <a:t>Microsoft</a:t>
            </a:r>
            <a:r>
              <a:rPr lang="zh-CN" altLang="en-US" sz="1800" dirty="0">
                <a:solidFill>
                  <a:schemeClr val="tx1"/>
                </a:solidFill>
                <a:latin typeface="Times New Roman" panose="02020603050405020304" pitchFamily="18" charset="0"/>
                <a:cs typeface="Times New Roman" panose="02020603050405020304" pitchFamily="18" charset="0"/>
              </a:rPr>
              <a:t>面向云计算推出的平台即服务产品，包括四大部分：</a:t>
            </a:r>
            <a:r>
              <a:rPr lang="en-US" altLang="zh-CN" sz="1800" dirty="0">
                <a:solidFill>
                  <a:schemeClr val="tx1"/>
                </a:solidFill>
                <a:latin typeface="Times New Roman" panose="02020603050405020304" pitchFamily="18" charset="0"/>
                <a:cs typeface="Times New Roman" panose="02020603050405020304" pitchFamily="18" charset="0"/>
              </a:rPr>
              <a:t>Windows Azure</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SQL Azure</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Windows Azure AppFabric</a:t>
            </a:r>
            <a:r>
              <a:rPr lang="zh-CN" altLang="en-US" sz="1800" dirty="0">
                <a:solidFill>
                  <a:schemeClr val="tx1"/>
                </a:solidFill>
                <a:latin typeface="Times New Roman" panose="02020603050405020304" pitchFamily="18" charset="0"/>
                <a:cs typeface="Times New Roman" panose="02020603050405020304" pitchFamily="18" charset="0"/>
              </a:rPr>
              <a:t>、和</a:t>
            </a:r>
            <a:r>
              <a:rPr lang="en-US" altLang="zh-CN" sz="1800" dirty="0">
                <a:solidFill>
                  <a:schemeClr val="tx1"/>
                </a:solidFill>
                <a:latin typeface="Times New Roman" panose="02020603050405020304" pitchFamily="18" charset="0"/>
                <a:cs typeface="Times New Roman" panose="02020603050405020304" pitchFamily="18" charset="0"/>
              </a:rPr>
              <a:t>Windows Azure Marketplace</a:t>
            </a:r>
            <a:r>
              <a:rPr lang="zh-CN" altLang="en-US" sz="1800" dirty="0">
                <a:solidFill>
                  <a:schemeClr val="tx1"/>
                </a:solidFill>
                <a:latin typeface="Times New Roman" panose="02020603050405020304" pitchFamily="18" charset="0"/>
                <a:cs typeface="Times New Roman" panose="02020603050405020304" pitchFamily="18" charset="0"/>
              </a:rPr>
              <a:t>。</a:t>
            </a:r>
          </a:p>
          <a:p>
            <a:pPr marL="0" indent="457200" algn="just">
              <a:buNone/>
            </a:pPr>
            <a:r>
              <a:rPr lang="zh-CN" altLang="en-US" sz="1800" dirty="0">
                <a:solidFill>
                  <a:schemeClr val="tx1"/>
                </a:solidFill>
                <a:latin typeface="Times New Roman" panose="02020603050405020304" pitchFamily="18" charset="0"/>
                <a:cs typeface="Times New Roman" panose="02020603050405020304" pitchFamily="18" charset="0"/>
              </a:rPr>
              <a:t>云端应用运行在</a:t>
            </a:r>
            <a:r>
              <a:rPr lang="en-US" altLang="zh-CN" sz="1800" dirty="0">
                <a:solidFill>
                  <a:schemeClr val="tx1"/>
                </a:solidFill>
                <a:latin typeface="Times New Roman" panose="02020603050405020304" pitchFamily="18" charset="0"/>
                <a:cs typeface="Times New Roman" panose="02020603050405020304" pitchFamily="18" charset="0"/>
              </a:rPr>
              <a:t>Windows Azure</a:t>
            </a:r>
            <a:r>
              <a:rPr lang="zh-CN" altLang="en-US" sz="1800" dirty="0">
                <a:solidFill>
                  <a:schemeClr val="tx1"/>
                </a:solidFill>
                <a:latin typeface="Times New Roman" panose="02020603050405020304" pitchFamily="18" charset="0"/>
                <a:cs typeface="Times New Roman" panose="02020603050405020304" pitchFamily="18" charset="0"/>
              </a:rPr>
              <a:t>提供的运行环境上，使用</a:t>
            </a:r>
            <a:r>
              <a:rPr lang="en-US" altLang="zh-CN" sz="1800" dirty="0">
                <a:solidFill>
                  <a:schemeClr val="tx1"/>
                </a:solidFill>
                <a:latin typeface="Times New Roman" panose="02020603050405020304" pitchFamily="18" charset="0"/>
                <a:cs typeface="Times New Roman" panose="02020603050405020304" pitchFamily="18" charset="0"/>
              </a:rPr>
              <a:t>SQL Azure</a:t>
            </a:r>
            <a:r>
              <a:rPr lang="zh-CN" altLang="en-US" sz="1800" dirty="0">
                <a:solidFill>
                  <a:schemeClr val="tx1"/>
                </a:solidFill>
                <a:latin typeface="Times New Roman" panose="02020603050405020304" pitchFamily="18" charset="0"/>
                <a:cs typeface="Times New Roman" panose="02020603050405020304" pitchFamily="18" charset="0"/>
              </a:rPr>
              <a:t>提供的关系数据库系统存储应用数据，同时使用 </a:t>
            </a:r>
            <a:r>
              <a:rPr lang="en-US" altLang="zh-CN" sz="1800" dirty="0">
                <a:solidFill>
                  <a:schemeClr val="tx1"/>
                </a:solidFill>
                <a:latin typeface="Times New Roman" panose="02020603050405020304" pitchFamily="18" charset="0"/>
                <a:cs typeface="Times New Roman" panose="02020603050405020304" pitchFamily="18" charset="0"/>
              </a:rPr>
              <a:t>AppFabric</a:t>
            </a:r>
            <a:r>
              <a:rPr lang="zh-CN" altLang="en-US" sz="1800" dirty="0">
                <a:solidFill>
                  <a:schemeClr val="tx1"/>
                </a:solidFill>
                <a:latin typeface="Times New Roman" panose="02020603050405020304" pitchFamily="18" charset="0"/>
                <a:cs typeface="Times New Roman" panose="02020603050405020304" pitchFamily="18" charset="0"/>
              </a:rPr>
              <a:t>提供的服务与本地应用进行交互。云端应用可以通过</a:t>
            </a:r>
            <a:r>
              <a:rPr lang="en-US" altLang="zh-CN" sz="1800" dirty="0">
                <a:solidFill>
                  <a:schemeClr val="tx1"/>
                </a:solidFill>
                <a:latin typeface="Times New Roman" panose="02020603050405020304" pitchFamily="18" charset="0"/>
                <a:cs typeface="Times New Roman" panose="02020603050405020304" pitchFamily="18" charset="0"/>
              </a:rPr>
              <a:t>Marketplace</a:t>
            </a:r>
            <a:r>
              <a:rPr lang="zh-CN" altLang="en-US" sz="1800" dirty="0">
                <a:solidFill>
                  <a:schemeClr val="tx1"/>
                </a:solidFill>
                <a:latin typeface="Times New Roman" panose="02020603050405020304" pitchFamily="18" charset="0"/>
                <a:cs typeface="Times New Roman" panose="02020603050405020304" pitchFamily="18" charset="0"/>
              </a:rPr>
              <a:t>对外进行销售。另外，本地应用也可以使用</a:t>
            </a:r>
            <a:r>
              <a:rPr lang="en-US" altLang="zh-CN" sz="1800" dirty="0">
                <a:solidFill>
                  <a:schemeClr val="tx1"/>
                </a:solidFill>
                <a:latin typeface="Times New Roman" panose="02020603050405020304" pitchFamily="18" charset="0"/>
                <a:cs typeface="Times New Roman" panose="02020603050405020304" pitchFamily="18" charset="0"/>
              </a:rPr>
              <a:t>Microsoft Azure</a:t>
            </a:r>
            <a:r>
              <a:rPr lang="zh-CN" altLang="en-US" sz="1800" dirty="0">
                <a:solidFill>
                  <a:schemeClr val="tx1"/>
                </a:solidFill>
                <a:latin typeface="Times New Roman" panose="02020603050405020304" pitchFamily="18" charset="0"/>
                <a:cs typeface="Times New Roman" panose="02020603050405020304" pitchFamily="18" charset="0"/>
              </a:rPr>
              <a:t>平台提供的服务，包括</a:t>
            </a:r>
            <a:r>
              <a:rPr lang="en-US" altLang="zh-CN" sz="1800" dirty="0">
                <a:solidFill>
                  <a:schemeClr val="tx1"/>
                </a:solidFill>
                <a:latin typeface="Times New Roman" panose="02020603050405020304" pitchFamily="18" charset="0"/>
                <a:cs typeface="Times New Roman" panose="02020603050405020304" pitchFamily="18" charset="0"/>
              </a:rPr>
              <a:t>Windows Azure</a:t>
            </a:r>
            <a:r>
              <a:rPr lang="zh-CN" altLang="en-US" sz="1800" dirty="0">
                <a:solidFill>
                  <a:schemeClr val="tx1"/>
                </a:solidFill>
                <a:latin typeface="Times New Roman" panose="02020603050405020304" pitchFamily="18" charset="0"/>
                <a:cs typeface="Times New Roman" panose="02020603050405020304" pitchFamily="18" charset="0"/>
              </a:rPr>
              <a:t>提供的计算服务、</a:t>
            </a:r>
            <a:r>
              <a:rPr lang="en-US" altLang="zh-CN" sz="1800" dirty="0">
                <a:solidFill>
                  <a:schemeClr val="tx1"/>
                </a:solidFill>
                <a:latin typeface="Times New Roman" panose="02020603050405020304" pitchFamily="18" charset="0"/>
                <a:cs typeface="Times New Roman" panose="02020603050405020304" pitchFamily="18" charset="0"/>
              </a:rPr>
              <a:t>SQL Azure</a:t>
            </a:r>
            <a:r>
              <a:rPr lang="zh-CN" altLang="en-US" sz="1800" dirty="0">
                <a:solidFill>
                  <a:schemeClr val="tx1"/>
                </a:solidFill>
                <a:latin typeface="Times New Roman" panose="02020603050405020304" pitchFamily="18" charset="0"/>
                <a:cs typeface="Times New Roman" panose="02020603050405020304" pitchFamily="18" charset="0"/>
              </a:rPr>
              <a:t>提供的存储服务以及通过</a:t>
            </a:r>
            <a:r>
              <a:rPr lang="en-US" altLang="zh-CN" sz="1800" dirty="0">
                <a:solidFill>
                  <a:schemeClr val="tx1"/>
                </a:solidFill>
                <a:latin typeface="Times New Roman" panose="02020603050405020304" pitchFamily="18" charset="0"/>
                <a:cs typeface="Times New Roman" panose="02020603050405020304" pitchFamily="18" charset="0"/>
              </a:rPr>
              <a:t>AppFabric</a:t>
            </a:r>
            <a:r>
              <a:rPr lang="zh-CN" altLang="en-US" sz="1800" dirty="0">
                <a:solidFill>
                  <a:schemeClr val="tx1"/>
                </a:solidFill>
                <a:latin typeface="Times New Roman" panose="02020603050405020304" pitchFamily="18" charset="0"/>
                <a:cs typeface="Times New Roman" panose="02020603050405020304" pitchFamily="18" charset="0"/>
              </a:rPr>
              <a:t>提供的服务与云端应用交互。</a:t>
            </a:r>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989606972"/>
              </p:ext>
            </p:extLst>
          </p:nvPr>
        </p:nvGraphicFramePr>
        <p:xfrm>
          <a:off x="6251575" y="1829594"/>
          <a:ext cx="5448399" cy="4724400"/>
        </p:xfrm>
        <a:graphic>
          <a:graphicData uri="http://schemas.openxmlformats.org/presentationml/2006/ole">
            <mc:AlternateContent xmlns:mc="http://schemas.openxmlformats.org/markup-compatibility/2006">
              <mc:Choice xmlns:v="urn:schemas-microsoft-com:vml" Requires="v">
                <p:oleObj spid="_x0000_s20606" r:id="rId3" imgW="6442671" imgH="5585220" progId="Visio.Drawing.11">
                  <p:embed/>
                </p:oleObj>
              </mc:Choice>
              <mc:Fallback>
                <p:oleObj r:id="rId3" imgW="6442671" imgH="558522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575" y="1829594"/>
                        <a:ext cx="5448399" cy="4724400"/>
                      </a:xfrm>
                      <a:prstGeom prst="rect">
                        <a:avLst/>
                      </a:prstGeom>
                      <a:solidFill>
                        <a:srgbClr val="1A8ABC"/>
                      </a:solidFill>
                    </p:spPr>
                  </p:pic>
                </p:oleObj>
              </mc:Fallback>
            </mc:AlternateContent>
          </a:graphicData>
        </a:graphic>
      </p:graphicFrame>
      <p:sp>
        <p:nvSpPr>
          <p:cNvPr id="6" name="文本框 5"/>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nvGrpSpPr>
          <p:cNvPr id="7" name="组合 6"/>
          <p:cNvGrpSpPr/>
          <p:nvPr/>
        </p:nvGrpSpPr>
        <p:grpSpPr>
          <a:xfrm>
            <a:off x="131974" y="28247"/>
            <a:ext cx="11520000" cy="1016152"/>
            <a:chOff x="131974" y="-1"/>
            <a:chExt cx="11520000" cy="1016152"/>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9" name="矩形 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
        <p:nvSpPr>
          <p:cNvPr id="11" name="文本框 10"/>
          <p:cNvSpPr txBox="1"/>
          <p:nvPr/>
        </p:nvSpPr>
        <p:spPr>
          <a:xfrm>
            <a:off x="631223" y="1594275"/>
            <a:ext cx="337791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a:t>
            </a:r>
            <a:r>
              <a:rPr lang="en-US" altLang="zh-CN" b="1" dirty="0">
                <a:latin typeface="黑体" panose="02010609060101010101" pitchFamily="49" charset="-122"/>
                <a:ea typeface="黑体" panose="02010609060101010101" pitchFamily="49" charset="-122"/>
              </a:rPr>
              <a:t> </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Azure</a:t>
            </a:r>
            <a:r>
              <a:rPr lang="zh-CN" altLang="en-US" b="1" dirty="0">
                <a:latin typeface="黑体" panose="02010609060101010101" pitchFamily="49" charset="-122"/>
                <a:ea typeface="黑体" panose="02010609060101010101" pitchFamily="49" charset="-122"/>
              </a:rPr>
              <a:t>简介</a:t>
            </a:r>
          </a:p>
        </p:txBody>
      </p:sp>
    </p:spTree>
    <p:extLst>
      <p:ext uri="{BB962C8B-B14F-4D97-AF65-F5344CB8AC3E}">
        <p14:creationId xmlns:p14="http://schemas.microsoft.com/office/powerpoint/2010/main" val="2837443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397138" y="1979683"/>
            <a:ext cx="11049000" cy="1981200"/>
          </a:xfrm>
          <a:prstGeom prst="rect">
            <a:avLst/>
          </a:prstGeom>
          <a:noFill/>
        </p:spPr>
        <p:txBody>
          <a:bodyPr>
            <a:normAutofit/>
          </a:bodyPr>
          <a:lstStyle/>
          <a:p>
            <a:pPr marL="0" indent="457200" algn="just">
              <a:buNone/>
            </a:pPr>
            <a:r>
              <a:rPr lang="en-US" altLang="zh-CN" sz="1800" dirty="0">
                <a:solidFill>
                  <a:schemeClr val="tx1"/>
                </a:solidFill>
                <a:latin typeface="Times New Roman" panose="02020603050405020304" pitchFamily="18" charset="0"/>
                <a:cs typeface="Times New Roman" panose="02020603050405020304" pitchFamily="18" charset="0"/>
              </a:rPr>
              <a:t>Windows Azure</a:t>
            </a:r>
            <a:r>
              <a:rPr lang="zh-CN" altLang="en-US" sz="1800" dirty="0">
                <a:solidFill>
                  <a:schemeClr val="tx1"/>
                </a:solidFill>
                <a:latin typeface="Times New Roman" panose="02020603050405020304" pitchFamily="18" charset="0"/>
                <a:cs typeface="Times New Roman" panose="02020603050405020304" pitchFamily="18" charset="0"/>
              </a:rPr>
              <a:t>是</a:t>
            </a:r>
            <a:r>
              <a:rPr lang="en-US" altLang="zh-CN" sz="1800" dirty="0">
                <a:solidFill>
                  <a:schemeClr val="tx1"/>
                </a:solidFill>
                <a:latin typeface="Times New Roman" panose="02020603050405020304" pitchFamily="18" charset="0"/>
                <a:cs typeface="Times New Roman" panose="02020603050405020304" pitchFamily="18" charset="0"/>
              </a:rPr>
              <a:t>Microsoft Azure</a:t>
            </a:r>
            <a:r>
              <a:rPr lang="zh-CN" altLang="en-US" sz="1800" dirty="0">
                <a:solidFill>
                  <a:schemeClr val="tx1"/>
                </a:solidFill>
                <a:latin typeface="Times New Roman" panose="02020603050405020304" pitchFamily="18" charset="0"/>
                <a:cs typeface="Times New Roman" panose="02020603050405020304" pitchFamily="18" charset="0"/>
              </a:rPr>
              <a:t>上运行云服务的底层操作系统。它提供了一个可扩展的开发、托管服务和服务管理环境，包括运行环境，如</a:t>
            </a:r>
            <a:r>
              <a:rPr lang="en-US" altLang="zh-CN" sz="1800" dirty="0">
                <a:solidFill>
                  <a:schemeClr val="tx1"/>
                </a:solidFill>
                <a:latin typeface="Times New Roman" panose="02020603050405020304" pitchFamily="18" charset="0"/>
                <a:cs typeface="Times New Roman" panose="02020603050405020304" pitchFamily="18" charset="0"/>
              </a:rPr>
              <a:t>Web</a:t>
            </a:r>
            <a:r>
              <a:rPr lang="zh-CN" altLang="en-US" sz="1800" dirty="0">
                <a:solidFill>
                  <a:schemeClr val="tx1"/>
                </a:solidFill>
                <a:latin typeface="Times New Roman" panose="02020603050405020304" pitchFamily="18" charset="0"/>
                <a:cs typeface="Times New Roman" panose="02020603050405020304" pitchFamily="18" charset="0"/>
              </a:rPr>
              <a:t>服务器、计算服务、基础存储、队列、管理服务和负载均衡。</a:t>
            </a:r>
            <a:r>
              <a:rPr lang="en-US" altLang="zh-CN" sz="1800" dirty="0">
                <a:solidFill>
                  <a:schemeClr val="tx1"/>
                </a:solidFill>
                <a:latin typeface="Times New Roman" panose="02020603050405020304" pitchFamily="18" charset="0"/>
                <a:cs typeface="Times New Roman" panose="02020603050405020304" pitchFamily="18" charset="0"/>
              </a:rPr>
              <a:t>Windows Azure</a:t>
            </a:r>
            <a:r>
              <a:rPr lang="zh-CN" altLang="en-US" sz="1800" dirty="0">
                <a:solidFill>
                  <a:schemeClr val="tx1"/>
                </a:solidFill>
                <a:latin typeface="Times New Roman" panose="02020603050405020304" pitchFamily="18" charset="0"/>
                <a:cs typeface="Times New Roman" panose="02020603050405020304" pitchFamily="18" charset="0"/>
              </a:rPr>
              <a:t>还为开发人员提供了本地开发网络，在部署到云之前，可以在本地构建和测试应用。</a:t>
            </a:r>
          </a:p>
          <a:p>
            <a:pPr marL="0" indent="457200" algn="just">
              <a:buNone/>
            </a:pPr>
            <a:r>
              <a:rPr lang="en-US" altLang="zh-CN" sz="1800" dirty="0">
                <a:solidFill>
                  <a:schemeClr val="tx1"/>
                </a:solidFill>
                <a:latin typeface="Times New Roman" panose="02020603050405020304" pitchFamily="18" charset="0"/>
                <a:cs typeface="Times New Roman" panose="02020603050405020304" pitchFamily="18" charset="0"/>
              </a:rPr>
              <a:t>Windows Azure</a:t>
            </a:r>
            <a:r>
              <a:rPr lang="zh-CN" altLang="en-US" sz="1800" dirty="0">
                <a:solidFill>
                  <a:schemeClr val="tx1"/>
                </a:solidFill>
                <a:latin typeface="Times New Roman" panose="02020603050405020304" pitchFamily="18" charset="0"/>
                <a:cs typeface="Times New Roman" panose="02020603050405020304" pitchFamily="18" charset="0"/>
              </a:rPr>
              <a:t>主要包括五个部分：计算服务、数据存储服务、管理控制器（</a:t>
            </a:r>
            <a:r>
              <a:rPr lang="en-US" altLang="zh-CN" sz="1800" dirty="0">
                <a:solidFill>
                  <a:schemeClr val="tx1"/>
                </a:solidFill>
                <a:latin typeface="Times New Roman" panose="02020603050405020304" pitchFamily="18" charset="0"/>
                <a:cs typeface="Times New Roman" panose="02020603050405020304" pitchFamily="18" charset="0"/>
              </a:rPr>
              <a:t>Fabric Controller</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Windows Azure CDN</a:t>
            </a:r>
            <a:r>
              <a:rPr lang="zh-CN" altLang="en-US" sz="1800" dirty="0">
                <a:solidFill>
                  <a:schemeClr val="tx1"/>
                </a:solidFill>
                <a:latin typeface="Times New Roman" panose="02020603050405020304" pitchFamily="18" charset="0"/>
                <a:cs typeface="Times New Roman" panose="02020603050405020304" pitchFamily="18" charset="0"/>
              </a:rPr>
              <a:t>和</a:t>
            </a:r>
            <a:r>
              <a:rPr lang="en-US" altLang="zh-CN" sz="1800" dirty="0">
                <a:solidFill>
                  <a:schemeClr val="tx1"/>
                </a:solidFill>
                <a:latin typeface="Times New Roman" panose="02020603050405020304" pitchFamily="18" charset="0"/>
                <a:cs typeface="Times New Roman" panose="02020603050405020304" pitchFamily="18" charset="0"/>
              </a:rPr>
              <a:t>Windows Azure Connect</a:t>
            </a:r>
            <a:r>
              <a:rPr lang="zh-CN" altLang="en-US" sz="1800" dirty="0">
                <a:solidFill>
                  <a:schemeClr val="tx1"/>
                </a:solidFill>
                <a:latin typeface="Times New Roman" panose="02020603050405020304" pitchFamily="18" charset="0"/>
                <a:cs typeface="Times New Roman" panose="02020603050405020304" pitchFamily="18" charset="0"/>
              </a:rPr>
              <a:t>。</a:t>
            </a:r>
          </a:p>
        </p:txBody>
      </p:sp>
      <p:sp>
        <p:nvSpPr>
          <p:cNvPr id="7"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62802798"/>
              </p:ext>
            </p:extLst>
          </p:nvPr>
        </p:nvGraphicFramePr>
        <p:xfrm>
          <a:off x="1527175" y="4115594"/>
          <a:ext cx="8788927" cy="2640450"/>
        </p:xfrm>
        <a:graphic>
          <a:graphicData uri="http://schemas.openxmlformats.org/presentationml/2006/ole">
            <mc:AlternateContent xmlns:mc="http://schemas.openxmlformats.org/markup-compatibility/2006">
              <mc:Choice xmlns:v="urn:schemas-microsoft-com:vml" Requires="v">
                <p:oleObj spid="_x0000_s25727" r:id="rId3" imgW="6875145" imgH="2186845" progId="Visio.Drawing.11">
                  <p:embed/>
                </p:oleObj>
              </mc:Choice>
              <mc:Fallback>
                <p:oleObj r:id="rId3" imgW="6875145" imgH="218684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b="4115"/>
                      <a:stretch>
                        <a:fillRect/>
                      </a:stretch>
                    </p:blipFill>
                    <p:spPr bwMode="auto">
                      <a:xfrm>
                        <a:off x="1527175" y="4115594"/>
                        <a:ext cx="8788927" cy="2640450"/>
                      </a:xfrm>
                      <a:prstGeom prst="rect">
                        <a:avLst/>
                      </a:prstGeom>
                      <a:noFill/>
                      <a:ln>
                        <a:solidFill>
                          <a:schemeClr val="tx2">
                            <a:lumMod val="60000"/>
                            <a:lumOff val="40000"/>
                          </a:schemeClr>
                        </a:solidFill>
                      </a:ln>
                    </p:spPr>
                  </p:pic>
                </p:oleObj>
              </mc:Fallback>
            </mc:AlternateContent>
          </a:graphicData>
        </a:graphic>
      </p:graphicFrame>
      <p:sp>
        <p:nvSpPr>
          <p:cNvPr id="8" name="文本框 7"/>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nvGrpSpPr>
          <p:cNvPr id="10" name="组合 9"/>
          <p:cNvGrpSpPr/>
          <p:nvPr/>
        </p:nvGrpSpPr>
        <p:grpSpPr>
          <a:xfrm>
            <a:off x="131974" y="28247"/>
            <a:ext cx="11520000" cy="1016152"/>
            <a:chOff x="131974" y="-1"/>
            <a:chExt cx="11520000" cy="1016152"/>
          </a:xfrm>
        </p:grpSpPr>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3" name="矩形 12"/>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
        <p:nvSpPr>
          <p:cNvPr id="15" name="文本框 14"/>
          <p:cNvSpPr txBox="1"/>
          <p:nvPr/>
        </p:nvSpPr>
        <p:spPr>
          <a:xfrm>
            <a:off x="631223" y="1594275"/>
            <a:ext cx="271106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Windows</a:t>
            </a:r>
            <a:r>
              <a:rPr lang="en-US" altLang="zh-CN" b="1" dirty="0">
                <a:latin typeface="黑体" panose="02010609060101010101" pitchFamily="49" charset="-122"/>
                <a:ea typeface="黑体" panose="02010609060101010101" pitchFamily="49" charset="-122"/>
              </a:rPr>
              <a:t> </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Azure</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79290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a:spLocks/>
          </p:cNvSpPr>
          <p:nvPr/>
        </p:nvSpPr>
        <p:spPr>
          <a:xfrm>
            <a:off x="536575" y="2134393"/>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Windows Azure</a:t>
            </a:r>
            <a:r>
              <a:rPr lang="zh-CN" altLang="en-US" dirty="0">
                <a:latin typeface="Times New Roman" panose="02020603050405020304" pitchFamily="18" charset="0"/>
                <a:cs typeface="Times New Roman" panose="02020603050405020304" pitchFamily="18" charset="0"/>
              </a:rPr>
              <a:t>计算服务</a:t>
            </a:r>
          </a:p>
        </p:txBody>
      </p:sp>
      <p:sp>
        <p:nvSpPr>
          <p:cNvPr id="16" name="内容占位符 2"/>
          <p:cNvSpPr txBox="1">
            <a:spLocks/>
          </p:cNvSpPr>
          <p:nvPr/>
        </p:nvSpPr>
        <p:spPr>
          <a:xfrm>
            <a:off x="6174352" y="2668586"/>
            <a:ext cx="5477622" cy="3886200"/>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        Windows Azure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存储服务允许用户在云端存储应用程序数据。应用程序可以存储任何数量的数据，并且可以存储任意长的时间。用户可以在任何时间、任何地方访问自己的数据。存储服务目前支持三种类型的存储，分别是</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Table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Blob</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和</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Queue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Windows Azure Table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（表存储器）是一种</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NoSQL</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存储器，让企业可以将大量数据存储在表存储器中，又没有关系数据库的副作用。</a:t>
            </a:r>
          </a:p>
          <a:p>
            <a:pPr algn="just"/>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Window Azure Blob</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Blob</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存储器）存储二进制数据，可以存储大型的无结构数据。</a:t>
            </a:r>
          </a:p>
          <a:p>
            <a:pPr algn="just"/>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Queue</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是连接服务和应用程序的异步通信信道。</a:t>
            </a:r>
          </a:p>
        </p:txBody>
      </p:sp>
      <p:sp>
        <p:nvSpPr>
          <p:cNvPr id="17" name="内容占位符 3"/>
          <p:cNvSpPr txBox="1">
            <a:spLocks/>
          </p:cNvSpPr>
          <p:nvPr/>
        </p:nvSpPr>
        <p:spPr>
          <a:xfrm>
            <a:off x="6260353" y="2134393"/>
            <a:ext cx="52959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Windows Azure</a:t>
            </a:r>
            <a:r>
              <a:rPr lang="zh-CN" altLang="en-US" dirty="0">
                <a:latin typeface="Times New Roman" panose="02020603050405020304" pitchFamily="18" charset="0"/>
                <a:cs typeface="Times New Roman" panose="02020603050405020304" pitchFamily="18" charset="0"/>
              </a:rPr>
              <a:t>存储服务</a:t>
            </a:r>
          </a:p>
        </p:txBody>
      </p:sp>
      <p:sp>
        <p:nvSpPr>
          <p:cNvPr id="18" name="内容占位符 2"/>
          <p:cNvSpPr txBox="1">
            <a:spLocks/>
          </p:cNvSpPr>
          <p:nvPr/>
        </p:nvSpPr>
        <p:spPr>
          <a:xfrm>
            <a:off x="536575" y="2667793"/>
            <a:ext cx="5489574" cy="38100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sz="1800" dirty="0">
                <a:solidFill>
                  <a:schemeClr val="tx1"/>
                </a:solidFill>
                <a:latin typeface="Times New Roman" panose="02020603050405020304" pitchFamily="18" charset="0"/>
                <a:cs typeface="Times New Roman" panose="02020603050405020304" pitchFamily="18" charset="0"/>
              </a:rPr>
              <a:t>        Windows Azure</a:t>
            </a:r>
            <a:r>
              <a:rPr lang="zh-CN" altLang="en-US" sz="1800" dirty="0">
                <a:solidFill>
                  <a:schemeClr val="tx1"/>
                </a:solidFill>
                <a:latin typeface="Times New Roman" panose="02020603050405020304" pitchFamily="18" charset="0"/>
                <a:cs typeface="Times New Roman" panose="02020603050405020304" pitchFamily="18" charset="0"/>
              </a:rPr>
              <a:t>计算服务可以支持运行有大量并行用户的大型应用程序。</a:t>
            </a:r>
            <a:r>
              <a:rPr lang="en-US" altLang="zh-CN" sz="1800" dirty="0">
                <a:solidFill>
                  <a:schemeClr val="tx1"/>
                </a:solidFill>
                <a:latin typeface="Times New Roman" panose="02020603050405020304" pitchFamily="18" charset="0"/>
                <a:cs typeface="Times New Roman" panose="02020603050405020304" pitchFamily="18" charset="0"/>
              </a:rPr>
              <a:t>Window Azure</a:t>
            </a:r>
            <a:r>
              <a:rPr lang="zh-CN" altLang="en-US" sz="1800" dirty="0">
                <a:solidFill>
                  <a:schemeClr val="tx1"/>
                </a:solidFill>
                <a:latin typeface="Times New Roman" panose="02020603050405020304" pitchFamily="18" charset="0"/>
                <a:cs typeface="Times New Roman" panose="02020603050405020304" pitchFamily="18" charset="0"/>
              </a:rPr>
              <a:t>中，每个虚拟机运行一个</a:t>
            </a:r>
            <a:r>
              <a:rPr lang="en-US" altLang="zh-CN" sz="1800" dirty="0">
                <a:solidFill>
                  <a:schemeClr val="tx1"/>
                </a:solidFill>
                <a:latin typeface="Times New Roman" panose="02020603050405020304" pitchFamily="18" charset="0"/>
                <a:cs typeface="Times New Roman" panose="02020603050405020304" pitchFamily="18" charset="0"/>
              </a:rPr>
              <a:t>64bit</a:t>
            </a:r>
            <a:r>
              <a:rPr lang="zh-CN" altLang="en-US" sz="1800" dirty="0">
                <a:solidFill>
                  <a:schemeClr val="tx1"/>
                </a:solidFill>
                <a:latin typeface="Times New Roman" panose="02020603050405020304" pitchFamily="18" charset="0"/>
                <a:cs typeface="Times New Roman" panose="02020603050405020304" pitchFamily="18" charset="0"/>
              </a:rPr>
              <a:t>的</a:t>
            </a:r>
            <a:r>
              <a:rPr lang="en-US" altLang="zh-CN" sz="1800" dirty="0">
                <a:solidFill>
                  <a:schemeClr val="tx1"/>
                </a:solidFill>
                <a:latin typeface="Times New Roman" panose="02020603050405020304" pitchFamily="18" charset="0"/>
                <a:cs typeface="Times New Roman" panose="02020603050405020304" pitchFamily="18" charset="0"/>
              </a:rPr>
              <a:t>Windows Server</a:t>
            </a:r>
            <a:r>
              <a:rPr lang="zh-CN" altLang="en-US" sz="1800" dirty="0">
                <a:solidFill>
                  <a:schemeClr val="tx1"/>
                </a:solidFill>
                <a:latin typeface="Times New Roman" panose="02020603050405020304" pitchFamily="18" charset="0"/>
                <a:cs typeface="Times New Roman" panose="02020603050405020304" pitchFamily="18" charset="0"/>
              </a:rPr>
              <a:t>，这些虚拟机由</a:t>
            </a:r>
            <a:r>
              <a:rPr lang="en-US" altLang="zh-CN" sz="1800" dirty="0">
                <a:solidFill>
                  <a:schemeClr val="tx1"/>
                </a:solidFill>
                <a:latin typeface="Times New Roman" panose="02020603050405020304" pitchFamily="18" charset="0"/>
                <a:cs typeface="Times New Roman" panose="02020603050405020304" pitchFamily="18" charset="0"/>
              </a:rPr>
              <a:t>Microsoft</a:t>
            </a:r>
            <a:r>
              <a:rPr lang="zh-CN" altLang="en-US" sz="1800" dirty="0">
                <a:solidFill>
                  <a:schemeClr val="tx1"/>
                </a:solidFill>
                <a:latin typeface="Times New Roman" panose="02020603050405020304" pitchFamily="18" charset="0"/>
                <a:cs typeface="Times New Roman" panose="02020603050405020304" pitchFamily="18" charset="0"/>
              </a:rPr>
              <a:t>数据中心负责维护和管理，每个实例都运行在自己的虚拟机上。用户运行自己的应用程序时，只需通过</a:t>
            </a:r>
            <a:r>
              <a:rPr lang="en-US" altLang="zh-CN" sz="1800" dirty="0">
                <a:solidFill>
                  <a:schemeClr val="tx1"/>
                </a:solidFill>
                <a:latin typeface="Times New Roman" panose="02020603050405020304" pitchFamily="18" charset="0"/>
                <a:cs typeface="Times New Roman" panose="02020603050405020304" pitchFamily="18" charset="0"/>
              </a:rPr>
              <a:t>Web</a:t>
            </a:r>
            <a:r>
              <a:rPr lang="zh-CN" altLang="en-US" sz="1800" dirty="0">
                <a:solidFill>
                  <a:schemeClr val="tx1"/>
                </a:solidFill>
                <a:latin typeface="Times New Roman" panose="02020603050405020304" pitchFamily="18" charset="0"/>
                <a:cs typeface="Times New Roman" panose="02020603050405020304" pitchFamily="18" charset="0"/>
              </a:rPr>
              <a:t>浏览器访问</a:t>
            </a:r>
            <a:r>
              <a:rPr lang="en-US" altLang="zh-CN" sz="1800" dirty="0">
                <a:solidFill>
                  <a:schemeClr val="tx1"/>
                </a:solidFill>
                <a:latin typeface="Times New Roman" panose="02020603050405020304" pitchFamily="18" charset="0"/>
                <a:cs typeface="Times New Roman" panose="02020603050405020304" pitchFamily="18" charset="0"/>
              </a:rPr>
              <a:t>Windows Azure</a:t>
            </a:r>
            <a:r>
              <a:rPr lang="zh-CN" altLang="en-US" sz="1800" dirty="0">
                <a:solidFill>
                  <a:schemeClr val="tx1"/>
                </a:solidFill>
                <a:latin typeface="Times New Roman" panose="02020603050405020304" pitchFamily="18" charset="0"/>
                <a:cs typeface="Times New Roman" panose="02020603050405020304" pitchFamily="18" charset="0"/>
              </a:rPr>
              <a:t>入口，使用</a:t>
            </a:r>
            <a:r>
              <a:rPr lang="en-US" altLang="zh-CN" sz="1800" dirty="0">
                <a:solidFill>
                  <a:schemeClr val="tx1"/>
                </a:solidFill>
                <a:latin typeface="Times New Roman" panose="02020603050405020304" pitchFamily="18" charset="0"/>
                <a:cs typeface="Times New Roman" panose="02020603050405020304" pitchFamily="18" charset="0"/>
              </a:rPr>
              <a:t>Windows Live ID</a:t>
            </a:r>
            <a:r>
              <a:rPr lang="zh-CN" altLang="en-US" sz="1800" dirty="0">
                <a:solidFill>
                  <a:schemeClr val="tx1"/>
                </a:solidFill>
                <a:latin typeface="Times New Roman" panose="02020603050405020304" pitchFamily="18" charset="0"/>
                <a:cs typeface="Times New Roman" panose="02020603050405020304" pitchFamily="18" charset="0"/>
              </a:rPr>
              <a:t>登录</a:t>
            </a:r>
            <a:r>
              <a:rPr lang="en-US" altLang="zh-CN" sz="1800" dirty="0">
                <a:solidFill>
                  <a:schemeClr val="tx1"/>
                </a:solidFill>
                <a:latin typeface="Times New Roman" panose="02020603050405020304" pitchFamily="18" charset="0"/>
                <a:cs typeface="Times New Roman" panose="02020603050405020304" pitchFamily="18" charset="0"/>
              </a:rPr>
              <a:t>Windows Azure</a:t>
            </a:r>
            <a:r>
              <a:rPr lang="zh-CN" altLang="en-US" sz="1800" dirty="0">
                <a:solidFill>
                  <a:schemeClr val="tx1"/>
                </a:solidFill>
                <a:latin typeface="Times New Roman" panose="02020603050405020304" pitchFamily="18" charset="0"/>
                <a:cs typeface="Times New Roman" panose="02020603050405020304" pitchFamily="18" charset="0"/>
              </a:rPr>
              <a:t>，然后创建自己的运行应用程序账户或者自己的存储账户。</a:t>
            </a:r>
          </a:p>
          <a:p>
            <a:pPr marL="0" indent="0" algn="just">
              <a:buNone/>
            </a:pPr>
            <a:r>
              <a:rPr lang="en-US" altLang="zh-CN" sz="1800" dirty="0">
                <a:solidFill>
                  <a:schemeClr val="tx1"/>
                </a:solidFill>
                <a:latin typeface="Times New Roman" panose="02020603050405020304" pitchFamily="18" charset="0"/>
                <a:cs typeface="Times New Roman" panose="02020603050405020304" pitchFamily="18" charset="0"/>
              </a:rPr>
              <a:t>        Windows Azure </a:t>
            </a:r>
            <a:r>
              <a:rPr lang="zh-CN" altLang="en-US" sz="1800" dirty="0">
                <a:solidFill>
                  <a:schemeClr val="tx1"/>
                </a:solidFill>
                <a:latin typeface="Times New Roman" panose="02020603050405020304" pitchFamily="18" charset="0"/>
                <a:cs typeface="Times New Roman" panose="02020603050405020304" pitchFamily="18" charset="0"/>
              </a:rPr>
              <a:t>应用程序包括三种不同角色的实例：</a:t>
            </a:r>
            <a:r>
              <a:rPr lang="en-US" altLang="zh-CN" sz="1800" dirty="0">
                <a:solidFill>
                  <a:schemeClr val="tx1"/>
                </a:solidFill>
                <a:latin typeface="Times New Roman" panose="02020603050405020304" pitchFamily="18" charset="0"/>
                <a:cs typeface="Times New Roman" panose="02020603050405020304" pitchFamily="18" charset="0"/>
              </a:rPr>
              <a:t>Web Role</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Web</a:t>
            </a:r>
            <a:r>
              <a:rPr lang="zh-CN" altLang="en-US" sz="1800" dirty="0">
                <a:solidFill>
                  <a:schemeClr val="tx1"/>
                </a:solidFill>
                <a:latin typeface="Times New Roman" panose="02020603050405020304" pitchFamily="18" charset="0"/>
                <a:cs typeface="Times New Roman" panose="02020603050405020304" pitchFamily="18" charset="0"/>
              </a:rPr>
              <a:t>角色）实例、</a:t>
            </a:r>
            <a:r>
              <a:rPr lang="en-US" altLang="zh-CN" sz="1800" dirty="0">
                <a:solidFill>
                  <a:schemeClr val="tx1"/>
                </a:solidFill>
                <a:latin typeface="Times New Roman" panose="02020603050405020304" pitchFamily="18" charset="0"/>
                <a:cs typeface="Times New Roman" panose="02020603050405020304" pitchFamily="18" charset="0"/>
              </a:rPr>
              <a:t>Worker Role</a:t>
            </a:r>
            <a:r>
              <a:rPr lang="zh-CN" altLang="en-US" sz="1800" dirty="0">
                <a:solidFill>
                  <a:schemeClr val="tx1"/>
                </a:solidFill>
                <a:latin typeface="Times New Roman" panose="02020603050405020304" pitchFamily="18" charset="0"/>
                <a:cs typeface="Times New Roman" panose="02020603050405020304" pitchFamily="18" charset="0"/>
              </a:rPr>
              <a:t>（工作者角色）实例和</a:t>
            </a:r>
            <a:r>
              <a:rPr lang="en-US" altLang="zh-CN" sz="1800" dirty="0">
                <a:solidFill>
                  <a:schemeClr val="tx1"/>
                </a:solidFill>
                <a:latin typeface="Times New Roman" panose="02020603050405020304" pitchFamily="18" charset="0"/>
                <a:cs typeface="Times New Roman" panose="02020603050405020304" pitchFamily="18" charset="0"/>
              </a:rPr>
              <a:t>VM Role</a:t>
            </a:r>
            <a:r>
              <a:rPr lang="zh-CN" altLang="en-US" sz="1800" dirty="0">
                <a:solidFill>
                  <a:schemeClr val="tx1"/>
                </a:solidFill>
                <a:latin typeface="Times New Roman" panose="02020603050405020304" pitchFamily="18" charset="0"/>
                <a:cs typeface="Times New Roman" panose="02020603050405020304" pitchFamily="18" charset="0"/>
              </a:rPr>
              <a:t>（虚拟机角色）实例。</a:t>
            </a:r>
          </a:p>
        </p:txBody>
      </p:sp>
      <p:sp>
        <p:nvSpPr>
          <p:cNvPr id="7" name="文本框 6"/>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nvGrpSpPr>
          <p:cNvPr id="8" name="组合 7"/>
          <p:cNvGrpSpPr/>
          <p:nvPr/>
        </p:nvGrpSpPr>
        <p:grpSpPr>
          <a:xfrm>
            <a:off x="131974" y="28247"/>
            <a:ext cx="11520000" cy="1016152"/>
            <a:chOff x="131974" y="-1"/>
            <a:chExt cx="11520000" cy="1016152"/>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0" name="矩形 9"/>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
        <p:nvSpPr>
          <p:cNvPr id="12" name="文本框 11"/>
          <p:cNvSpPr txBox="1"/>
          <p:nvPr/>
        </p:nvSpPr>
        <p:spPr>
          <a:xfrm>
            <a:off x="631223" y="1594275"/>
            <a:ext cx="271106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Windows</a:t>
            </a:r>
            <a:r>
              <a:rPr lang="en-US" altLang="zh-CN" b="1" dirty="0">
                <a:latin typeface="黑体" panose="02010609060101010101" pitchFamily="49" charset="-122"/>
                <a:ea typeface="黑体" panose="02010609060101010101" pitchFamily="49" charset="-122"/>
              </a:rPr>
              <a:t> </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Azure</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68686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a:spLocks noGrp="1"/>
          </p:cNvSpPr>
          <p:nvPr>
            <p:ph idx="4294967295"/>
          </p:nvPr>
        </p:nvSpPr>
        <p:spPr>
          <a:xfrm>
            <a:off x="736748" y="2452799"/>
            <a:ext cx="5039388" cy="1746250"/>
          </a:xfrm>
          <a:prstGeom prst="rect">
            <a:avLst/>
          </a:prstGeom>
        </p:spPr>
        <p:txBody>
          <a:bodyPr>
            <a:normAutofit/>
          </a:bodyPr>
          <a:lstStyle/>
          <a:p>
            <a:pPr marL="0" indent="0" algn="just">
              <a:buNone/>
            </a:pPr>
            <a:r>
              <a:rPr lang="en-US" altLang="zh-CN" sz="1600" dirty="0">
                <a:solidFill>
                  <a:schemeClr val="tx1"/>
                </a:solidFill>
                <a:latin typeface="Times New Roman" panose="02020603050405020304" pitchFamily="18" charset="0"/>
                <a:cs typeface="Times New Roman" panose="02020603050405020304" pitchFamily="18" charset="0"/>
              </a:rPr>
              <a:t>       Windows Azure</a:t>
            </a:r>
            <a:r>
              <a:rPr lang="zh-CN" altLang="en-US" sz="1600" dirty="0">
                <a:solidFill>
                  <a:schemeClr val="tx1"/>
                </a:solidFill>
                <a:latin typeface="Times New Roman" panose="02020603050405020304" pitchFamily="18" charset="0"/>
                <a:cs typeface="Times New Roman" panose="02020603050405020304" pitchFamily="18" charset="0"/>
              </a:rPr>
              <a:t>的所有应用和存储的数据都是基于</a:t>
            </a:r>
            <a:r>
              <a:rPr lang="en-US" altLang="zh-CN" sz="1600" dirty="0">
                <a:solidFill>
                  <a:schemeClr val="tx1"/>
                </a:solidFill>
                <a:latin typeface="Times New Roman" panose="02020603050405020304" pitchFamily="18" charset="0"/>
                <a:cs typeface="Times New Roman" panose="02020603050405020304" pitchFamily="18" charset="0"/>
              </a:rPr>
              <a:t>Microsoft</a:t>
            </a:r>
            <a:r>
              <a:rPr lang="zh-CN" altLang="en-US" sz="1600" dirty="0">
                <a:solidFill>
                  <a:schemeClr val="tx1"/>
                </a:solidFill>
                <a:latin typeface="Times New Roman" panose="02020603050405020304" pitchFamily="18" charset="0"/>
                <a:cs typeface="Times New Roman" panose="02020603050405020304" pitchFamily="18" charset="0"/>
              </a:rPr>
              <a:t>数据中心的。在数据中心内，</a:t>
            </a:r>
            <a:r>
              <a:rPr lang="en-US" altLang="zh-CN" sz="1600" dirty="0">
                <a:solidFill>
                  <a:schemeClr val="tx1"/>
                </a:solidFill>
                <a:latin typeface="Times New Roman" panose="02020603050405020304" pitchFamily="18" charset="0"/>
                <a:cs typeface="Times New Roman" panose="02020603050405020304" pitchFamily="18" charset="0"/>
              </a:rPr>
              <a:t>Windows Azure</a:t>
            </a:r>
            <a:r>
              <a:rPr lang="zh-CN" altLang="en-US" sz="1600" dirty="0">
                <a:solidFill>
                  <a:schemeClr val="tx1"/>
                </a:solidFill>
                <a:latin typeface="Times New Roman" panose="02020603050405020304" pitchFamily="18" charset="0"/>
                <a:cs typeface="Times New Roman" panose="02020603050405020304" pitchFamily="18" charset="0"/>
              </a:rPr>
              <a:t>的机器集合和运行在这些机器上的软件都是由</a:t>
            </a:r>
            <a:r>
              <a:rPr lang="en-US" altLang="zh-CN" sz="1600" dirty="0">
                <a:solidFill>
                  <a:schemeClr val="tx1"/>
                </a:solidFill>
                <a:latin typeface="Times New Roman" panose="02020603050405020304" pitchFamily="18" charset="0"/>
                <a:cs typeface="Times New Roman" panose="02020603050405020304" pitchFamily="18" charset="0"/>
              </a:rPr>
              <a:t>Fabric</a:t>
            </a:r>
            <a:r>
              <a:rPr lang="zh-CN" altLang="en-US" sz="1600" dirty="0">
                <a:solidFill>
                  <a:schemeClr val="tx1"/>
                </a:solidFill>
                <a:latin typeface="Times New Roman" panose="02020603050405020304" pitchFamily="18" charset="0"/>
                <a:cs typeface="Times New Roman" panose="02020603050405020304" pitchFamily="18" charset="0"/>
              </a:rPr>
              <a:t>控制器控制。</a:t>
            </a:r>
            <a:r>
              <a:rPr lang="en-US" altLang="zh-CN" sz="1600" dirty="0">
                <a:solidFill>
                  <a:schemeClr val="tx1"/>
                </a:solidFill>
                <a:latin typeface="Times New Roman" panose="02020603050405020304" pitchFamily="18" charset="0"/>
                <a:cs typeface="Times New Roman" panose="02020603050405020304" pitchFamily="18" charset="0"/>
              </a:rPr>
              <a:t>Fabric</a:t>
            </a:r>
            <a:r>
              <a:rPr lang="zh-CN" altLang="en-US" sz="1600" dirty="0">
                <a:solidFill>
                  <a:schemeClr val="tx1"/>
                </a:solidFill>
                <a:latin typeface="Times New Roman" panose="02020603050405020304" pitchFamily="18" charset="0"/>
                <a:cs typeface="Times New Roman" panose="02020603050405020304" pitchFamily="18" charset="0"/>
              </a:rPr>
              <a:t>控制器是一个分布式应用，拥有计算机、交换机、负责均衡器等各种资源。</a:t>
            </a:r>
          </a:p>
        </p:txBody>
      </p:sp>
      <p:sp>
        <p:nvSpPr>
          <p:cNvPr id="13" name="矩形 12"/>
          <p:cNvSpPr/>
          <p:nvPr/>
        </p:nvSpPr>
        <p:spPr>
          <a:xfrm>
            <a:off x="729417" y="6553994"/>
            <a:ext cx="11023697" cy="76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内容占位符 3"/>
          <p:cNvSpPr txBox="1">
            <a:spLocks/>
          </p:cNvSpPr>
          <p:nvPr/>
        </p:nvSpPr>
        <p:spPr>
          <a:xfrm>
            <a:off x="670736" y="2043036"/>
            <a:ext cx="5105400" cy="464457"/>
          </a:xfrm>
          <a:prstGeom prst="rect">
            <a:avLst/>
          </a:prstGeom>
          <a:solidFill>
            <a:schemeClr val="accent5"/>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sz="1800" dirty="0">
                <a:latin typeface="Times New Roman" panose="02020603050405020304" pitchFamily="18" charset="0"/>
                <a:cs typeface="Times New Roman" panose="02020603050405020304" pitchFamily="18" charset="0"/>
              </a:rPr>
              <a:t>3</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Windows Azure Fabric</a:t>
            </a:r>
            <a:r>
              <a:rPr lang="zh-CN" altLang="en-US" sz="1800" dirty="0">
                <a:latin typeface="Times New Roman" panose="02020603050405020304" pitchFamily="18" charset="0"/>
                <a:cs typeface="Times New Roman" panose="02020603050405020304" pitchFamily="18" charset="0"/>
              </a:rPr>
              <a:t>控制器</a:t>
            </a:r>
          </a:p>
        </p:txBody>
      </p:sp>
      <p:sp>
        <p:nvSpPr>
          <p:cNvPr id="29" name="内容占位符 3"/>
          <p:cNvSpPr txBox="1">
            <a:spLocks/>
          </p:cNvSpPr>
          <p:nvPr/>
        </p:nvSpPr>
        <p:spPr>
          <a:xfrm>
            <a:off x="670736" y="4224451"/>
            <a:ext cx="5105400" cy="464457"/>
          </a:xfrm>
          <a:prstGeom prst="rect">
            <a:avLst/>
          </a:prstGeom>
          <a:solidFill>
            <a:schemeClr val="accent6"/>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sz="1800" dirty="0">
                <a:latin typeface="Times New Roman" panose="02020603050405020304" pitchFamily="18" charset="0"/>
                <a:cs typeface="Times New Roman" panose="02020603050405020304" pitchFamily="18" charset="0"/>
              </a:rPr>
              <a:t>4</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Windows Azure Connect</a:t>
            </a:r>
            <a:endParaRPr lang="zh-CN" altLang="en-US" sz="1800" dirty="0">
              <a:latin typeface="Times New Roman" panose="02020603050405020304" pitchFamily="18" charset="0"/>
              <a:cs typeface="Times New Roman" panose="02020603050405020304" pitchFamily="18" charset="0"/>
            </a:endParaRPr>
          </a:p>
        </p:txBody>
      </p:sp>
      <p:sp>
        <p:nvSpPr>
          <p:cNvPr id="32" name="内容占位符 2"/>
          <p:cNvSpPr txBox="1">
            <a:spLocks/>
          </p:cNvSpPr>
          <p:nvPr/>
        </p:nvSpPr>
        <p:spPr>
          <a:xfrm>
            <a:off x="693633" y="4714310"/>
            <a:ext cx="5220215" cy="1915884"/>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zh-CN" altLang="en-US" sz="1600" dirty="0">
                <a:solidFill>
                  <a:schemeClr val="tx1"/>
                </a:solidFill>
                <a:latin typeface="Times New Roman" panose="02020603050405020304" pitchFamily="18" charset="0"/>
                <a:cs typeface="Times New Roman" panose="02020603050405020304" pitchFamily="18" charset="0"/>
              </a:rPr>
              <a:t>        尽管云计算发展迅速，但是用户在本地的应用和数据还会继续使用，如何使本地环境和</a:t>
            </a:r>
            <a:r>
              <a:rPr lang="en-US" altLang="zh-CN" sz="1600" dirty="0">
                <a:solidFill>
                  <a:schemeClr val="tx1"/>
                </a:solidFill>
                <a:latin typeface="Times New Roman" panose="02020603050405020304" pitchFamily="18" charset="0"/>
                <a:cs typeface="Times New Roman" panose="02020603050405020304" pitchFamily="18" charset="0"/>
              </a:rPr>
              <a:t>Windows Azure</a:t>
            </a:r>
            <a:r>
              <a:rPr lang="zh-CN" altLang="en-US" sz="1600" dirty="0">
                <a:solidFill>
                  <a:schemeClr val="tx1"/>
                </a:solidFill>
                <a:latin typeface="Times New Roman" panose="02020603050405020304" pitchFamily="18" charset="0"/>
                <a:cs typeface="Times New Roman" panose="02020603050405020304" pitchFamily="18" charset="0"/>
              </a:rPr>
              <a:t>环境连接起来就显得尤为重要。</a:t>
            </a:r>
            <a:r>
              <a:rPr lang="en-US" altLang="zh-CN" sz="1600" dirty="0">
                <a:solidFill>
                  <a:schemeClr val="tx1"/>
                </a:solidFill>
                <a:latin typeface="Times New Roman" panose="02020603050405020304" pitchFamily="18" charset="0"/>
                <a:cs typeface="Times New Roman" panose="02020603050405020304" pitchFamily="18" charset="0"/>
              </a:rPr>
              <a:t>Window Azure Connect</a:t>
            </a:r>
            <a:r>
              <a:rPr lang="zh-CN" altLang="en-US" sz="1600" dirty="0">
                <a:solidFill>
                  <a:schemeClr val="tx1"/>
                </a:solidFill>
                <a:latin typeface="Times New Roman" panose="02020603050405020304" pitchFamily="18" charset="0"/>
                <a:cs typeface="Times New Roman" panose="02020603050405020304" pitchFamily="18" charset="0"/>
              </a:rPr>
              <a:t>被设计来实现上述需求的功能。</a:t>
            </a:r>
            <a:r>
              <a:rPr lang="en-US" altLang="zh-CN" sz="1600" dirty="0">
                <a:solidFill>
                  <a:schemeClr val="tx1"/>
                </a:solidFill>
                <a:latin typeface="Times New Roman" panose="02020603050405020304" pitchFamily="18" charset="0"/>
                <a:cs typeface="Times New Roman" panose="02020603050405020304" pitchFamily="18" charset="0"/>
              </a:rPr>
              <a:t>Connect</a:t>
            </a:r>
            <a:r>
              <a:rPr lang="zh-CN" altLang="en-US" sz="1600" dirty="0">
                <a:solidFill>
                  <a:schemeClr val="tx1"/>
                </a:solidFill>
                <a:latin typeface="Times New Roman" panose="02020603050405020304" pitchFamily="18" charset="0"/>
                <a:cs typeface="Times New Roman" panose="02020603050405020304" pitchFamily="18" charset="0"/>
              </a:rPr>
              <a:t>在</a:t>
            </a:r>
            <a:r>
              <a:rPr lang="en-US" altLang="zh-CN" sz="1600" dirty="0">
                <a:solidFill>
                  <a:schemeClr val="tx1"/>
                </a:solidFill>
                <a:latin typeface="Times New Roman" panose="02020603050405020304" pitchFamily="18" charset="0"/>
                <a:cs typeface="Times New Roman" panose="02020603050405020304" pitchFamily="18" charset="0"/>
              </a:rPr>
              <a:t>Widows Azure</a:t>
            </a:r>
            <a:r>
              <a:rPr lang="zh-CN" altLang="en-US" sz="1600" dirty="0">
                <a:solidFill>
                  <a:schemeClr val="tx1"/>
                </a:solidFill>
                <a:latin typeface="Times New Roman" panose="02020603050405020304" pitchFamily="18" charset="0"/>
                <a:cs typeface="Times New Roman" panose="02020603050405020304" pitchFamily="18" charset="0"/>
              </a:rPr>
              <a:t>应用和本地运行的机器之间建立一个基于</a:t>
            </a:r>
            <a:r>
              <a:rPr lang="en-US" altLang="zh-CN" sz="1600" dirty="0">
                <a:solidFill>
                  <a:schemeClr val="tx1"/>
                </a:solidFill>
                <a:latin typeface="Times New Roman" panose="02020603050405020304" pitchFamily="18" charset="0"/>
                <a:cs typeface="Times New Roman" panose="02020603050405020304" pitchFamily="18" charset="0"/>
              </a:rPr>
              <a:t>IPsec</a:t>
            </a:r>
            <a:r>
              <a:rPr lang="zh-CN" altLang="en-US" sz="1600" dirty="0">
                <a:solidFill>
                  <a:schemeClr val="tx1"/>
                </a:solidFill>
                <a:latin typeface="Times New Roman" panose="02020603050405020304" pitchFamily="18" charset="0"/>
                <a:cs typeface="Times New Roman" panose="02020603050405020304" pitchFamily="18" charset="0"/>
              </a:rPr>
              <a:t>协议的连接，使两者更容易结合起来使用。</a:t>
            </a:r>
          </a:p>
        </p:txBody>
      </p:sp>
      <p:sp>
        <p:nvSpPr>
          <p:cNvPr id="12" name="内容占位符 2"/>
          <p:cNvSpPr txBox="1">
            <a:spLocks/>
          </p:cNvSpPr>
          <p:nvPr/>
        </p:nvSpPr>
        <p:spPr>
          <a:xfrm>
            <a:off x="6517760" y="2598058"/>
            <a:ext cx="5220215" cy="3785614"/>
          </a:xfrm>
          <a:prstGeom prst="rect">
            <a:avLst/>
          </a:prstGeom>
        </p:spPr>
        <p:txBody>
          <a:bodyPr vert="horz" lIns="121917" tIns="60958" rIns="121917" bIns="60958" rtlCol="0">
            <a:normAutofit/>
          </a:bodyPr>
          <a:lstStyle>
            <a:lvl1pPr marL="457360" indent="-457360" algn="l" defTabSz="1219627" rtl="0" eaLnBrk="1" latinLnBrk="0" hangingPunct="1">
              <a:lnSpc>
                <a:spcPct val="13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sz="1600" dirty="0">
                <a:solidFill>
                  <a:schemeClr val="tx1"/>
                </a:solidFill>
                <a:latin typeface="Times New Roman" panose="02020603050405020304" pitchFamily="18" charset="0"/>
                <a:cs typeface="Times New Roman" panose="02020603050405020304" pitchFamily="18" charset="0"/>
              </a:rPr>
              <a:t>         Window Azure</a:t>
            </a:r>
            <a:r>
              <a:rPr lang="zh-CN" altLang="en-US" sz="1600" dirty="0">
                <a:solidFill>
                  <a:schemeClr val="tx1"/>
                </a:solidFill>
                <a:latin typeface="Times New Roman" panose="02020603050405020304" pitchFamily="18" charset="0"/>
                <a:cs typeface="Times New Roman" panose="02020603050405020304" pitchFamily="18" charset="0"/>
              </a:rPr>
              <a:t>内容分发网络结合</a:t>
            </a:r>
            <a:r>
              <a:rPr lang="en-US" altLang="zh-CN" sz="1600" dirty="0">
                <a:solidFill>
                  <a:schemeClr val="tx1"/>
                </a:solidFill>
                <a:latin typeface="Times New Roman" panose="02020603050405020304" pitchFamily="18" charset="0"/>
                <a:cs typeface="Times New Roman" panose="02020603050405020304" pitchFamily="18" charset="0"/>
              </a:rPr>
              <a:t>Windows Azure Storage</a:t>
            </a:r>
            <a:r>
              <a:rPr lang="zh-CN" altLang="en-US" sz="1600" dirty="0">
                <a:solidFill>
                  <a:schemeClr val="tx1"/>
                </a:solidFill>
                <a:latin typeface="Times New Roman" panose="02020603050405020304" pitchFamily="18" charset="0"/>
                <a:cs typeface="Times New Roman" panose="02020603050405020304" pitchFamily="18" charset="0"/>
              </a:rPr>
              <a:t>，是为不同地区的高性能内容分发而构建的。内容分发网络可用来流式传送视频，并将文件或其他内容分发到某个地区的最终用户。</a:t>
            </a:r>
          </a:p>
          <a:p>
            <a:pPr marL="0" indent="0" algn="just">
              <a:buNone/>
            </a:pPr>
            <a:r>
              <a:rPr lang="en-US" altLang="zh-CN" sz="1600" dirty="0">
                <a:solidFill>
                  <a:schemeClr val="tx1"/>
                </a:solidFill>
                <a:latin typeface="Times New Roman" panose="02020603050405020304" pitchFamily="18" charset="0"/>
                <a:cs typeface="Times New Roman" panose="02020603050405020304" pitchFamily="18" charset="0"/>
              </a:rPr>
              <a:t>         Blob</a:t>
            </a:r>
            <a:r>
              <a:rPr lang="zh-CN" altLang="en-US" sz="1600" dirty="0">
                <a:solidFill>
                  <a:schemeClr val="tx1"/>
                </a:solidFill>
                <a:latin typeface="Times New Roman" panose="02020603050405020304" pitchFamily="18" charset="0"/>
                <a:cs typeface="Times New Roman" panose="02020603050405020304" pitchFamily="18" charset="0"/>
              </a:rPr>
              <a:t>存储器可以存储来自不同地区的访问信息。如果用户需要将一个视频应用提供给全球的用户，那么就可以使用</a:t>
            </a:r>
            <a:r>
              <a:rPr lang="en-US" altLang="zh-CN" sz="1600" dirty="0">
                <a:solidFill>
                  <a:schemeClr val="tx1"/>
                </a:solidFill>
                <a:latin typeface="Times New Roman" panose="02020603050405020304" pitchFamily="18" charset="0"/>
                <a:cs typeface="Times New Roman" panose="02020603050405020304" pitchFamily="18" charset="0"/>
              </a:rPr>
              <a:t>Blob</a:t>
            </a:r>
            <a:r>
              <a:rPr lang="zh-CN" altLang="en-US" sz="1600" dirty="0">
                <a:solidFill>
                  <a:schemeClr val="tx1"/>
                </a:solidFill>
                <a:latin typeface="Times New Roman" panose="02020603050405020304" pitchFamily="18" charset="0"/>
                <a:cs typeface="Times New Roman" panose="02020603050405020304" pitchFamily="18" charset="0"/>
              </a:rPr>
              <a:t>进行存储。为了提高访问性能，</a:t>
            </a:r>
            <a:r>
              <a:rPr lang="en-US" altLang="zh-CN" sz="1600" dirty="0">
                <a:solidFill>
                  <a:schemeClr val="tx1"/>
                </a:solidFill>
                <a:latin typeface="Times New Roman" panose="02020603050405020304" pitchFamily="18" charset="0"/>
                <a:cs typeface="Times New Roman" panose="02020603050405020304" pitchFamily="18" charset="0"/>
              </a:rPr>
              <a:t>Windows Azure</a:t>
            </a:r>
            <a:r>
              <a:rPr lang="zh-CN" altLang="en-US" sz="1600" dirty="0">
                <a:solidFill>
                  <a:schemeClr val="tx1"/>
                </a:solidFill>
                <a:latin typeface="Times New Roman" panose="02020603050405020304" pitchFamily="18" charset="0"/>
                <a:cs typeface="Times New Roman" panose="02020603050405020304" pitchFamily="18" charset="0"/>
              </a:rPr>
              <a:t>提供了一个内容分发网络</a:t>
            </a:r>
            <a:r>
              <a:rPr lang="en-US" altLang="zh-CN" sz="1600" dirty="0">
                <a:solidFill>
                  <a:schemeClr val="tx1"/>
                </a:solidFill>
                <a:latin typeface="Times New Roman" panose="02020603050405020304" pitchFamily="18" charset="0"/>
                <a:cs typeface="Times New Roman" panose="02020603050405020304" pitchFamily="18" charset="0"/>
              </a:rPr>
              <a:t>CDN</a:t>
            </a:r>
            <a:r>
              <a:rPr lang="zh-CN" altLang="en-US" sz="1600" dirty="0">
                <a:solidFill>
                  <a:schemeClr val="tx1"/>
                </a:solidFill>
                <a:latin typeface="Times New Roman" panose="02020603050405020304" pitchFamily="18" charset="0"/>
                <a:cs typeface="Times New Roman" panose="02020603050405020304" pitchFamily="18" charset="0"/>
              </a:rPr>
              <a:t>。用户第一次访问</a:t>
            </a:r>
            <a:r>
              <a:rPr lang="en-US" altLang="zh-CN" sz="1600" dirty="0">
                <a:solidFill>
                  <a:schemeClr val="tx1"/>
                </a:solidFill>
                <a:latin typeface="Times New Roman" panose="02020603050405020304" pitchFamily="18" charset="0"/>
                <a:cs typeface="Times New Roman" panose="02020603050405020304" pitchFamily="18" charset="0"/>
              </a:rPr>
              <a:t>Blob</a:t>
            </a:r>
            <a:r>
              <a:rPr lang="zh-CN" altLang="en-US" sz="1600" dirty="0">
                <a:solidFill>
                  <a:schemeClr val="tx1"/>
                </a:solidFill>
                <a:latin typeface="Times New Roman" panose="02020603050405020304" pitchFamily="18" charset="0"/>
                <a:cs typeface="Times New Roman" panose="02020603050405020304" pitchFamily="18" charset="0"/>
              </a:rPr>
              <a:t>时，</a:t>
            </a:r>
            <a:r>
              <a:rPr lang="en-US" altLang="zh-CN" sz="1600" dirty="0">
                <a:solidFill>
                  <a:schemeClr val="tx1"/>
                </a:solidFill>
                <a:latin typeface="Times New Roman" panose="02020603050405020304" pitchFamily="18" charset="0"/>
                <a:cs typeface="Times New Roman" panose="02020603050405020304" pitchFamily="18" charset="0"/>
              </a:rPr>
              <a:t>CDN</a:t>
            </a:r>
            <a:r>
              <a:rPr lang="zh-CN" altLang="en-US" sz="1600" dirty="0">
                <a:solidFill>
                  <a:schemeClr val="tx1"/>
                </a:solidFill>
                <a:latin typeface="Times New Roman" panose="02020603050405020304" pitchFamily="18" charset="0"/>
                <a:cs typeface="Times New Roman" panose="02020603050405020304" pitchFamily="18" charset="0"/>
              </a:rPr>
              <a:t>存储了</a:t>
            </a:r>
            <a:r>
              <a:rPr lang="en-US" altLang="zh-CN" sz="1600" dirty="0">
                <a:solidFill>
                  <a:schemeClr val="tx1"/>
                </a:solidFill>
                <a:latin typeface="Times New Roman" panose="02020603050405020304" pitchFamily="18" charset="0"/>
                <a:cs typeface="Times New Roman" panose="02020603050405020304" pitchFamily="18" charset="0"/>
              </a:rPr>
              <a:t>Blob</a:t>
            </a:r>
            <a:r>
              <a:rPr lang="zh-CN" altLang="en-US" sz="1600" dirty="0">
                <a:solidFill>
                  <a:schemeClr val="tx1"/>
                </a:solidFill>
                <a:latin typeface="Times New Roman" panose="02020603050405020304" pitchFamily="18" charset="0"/>
                <a:cs typeface="Times New Roman" panose="02020603050405020304" pitchFamily="18" charset="0"/>
              </a:rPr>
              <a:t>的副本，存放的地点与用户在地理位置上比较靠近。当这个</a:t>
            </a:r>
            <a:r>
              <a:rPr lang="en-US" altLang="zh-CN" sz="1600" dirty="0">
                <a:solidFill>
                  <a:schemeClr val="tx1"/>
                </a:solidFill>
                <a:latin typeface="Times New Roman" panose="02020603050405020304" pitchFamily="18" charset="0"/>
                <a:cs typeface="Times New Roman" panose="02020603050405020304" pitchFamily="18" charset="0"/>
              </a:rPr>
              <a:t>Blob</a:t>
            </a:r>
            <a:r>
              <a:rPr lang="zh-CN" altLang="en-US" sz="1600" dirty="0">
                <a:solidFill>
                  <a:schemeClr val="tx1"/>
                </a:solidFill>
                <a:latin typeface="Times New Roman" panose="02020603050405020304" pitchFamily="18" charset="0"/>
                <a:cs typeface="Times New Roman" panose="02020603050405020304" pitchFamily="18" charset="0"/>
              </a:rPr>
              <a:t>被第二次访问时，它的内容将来自于缓存，而不是离它位置较远的原始数据。</a:t>
            </a:r>
          </a:p>
        </p:txBody>
      </p:sp>
      <p:sp>
        <p:nvSpPr>
          <p:cNvPr id="14" name="内容占位符 3"/>
          <p:cNvSpPr txBox="1">
            <a:spLocks/>
          </p:cNvSpPr>
          <p:nvPr/>
        </p:nvSpPr>
        <p:spPr>
          <a:xfrm>
            <a:off x="6558202" y="2058195"/>
            <a:ext cx="5105400" cy="405414"/>
          </a:xfrm>
          <a:prstGeom prst="rect">
            <a:avLst/>
          </a:prstGeom>
          <a:solidFill>
            <a:schemeClr val="accent5"/>
          </a:solidFill>
        </p:spPr>
        <p:txBody>
          <a:bodyPr vert="horz" lIns="121917" tIns="60958" rIns="121917" bIns="60958" rtlCol="0">
            <a:no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sz="1800" dirty="0">
                <a:latin typeface="Times New Roman" panose="02020603050405020304" pitchFamily="18" charset="0"/>
                <a:cs typeface="Times New Roman" panose="02020603050405020304" pitchFamily="18" charset="0"/>
              </a:rPr>
              <a:t>5</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Windows Azure CDN</a:t>
            </a:r>
            <a:endParaRPr lang="zh-CN" altLang="en-US" sz="18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nvGrpSpPr>
          <p:cNvPr id="11" name="组合 10"/>
          <p:cNvGrpSpPr/>
          <p:nvPr/>
        </p:nvGrpSpPr>
        <p:grpSpPr>
          <a:xfrm>
            <a:off x="131974" y="28247"/>
            <a:ext cx="11520000" cy="1016152"/>
            <a:chOff x="131974" y="-1"/>
            <a:chExt cx="11520000" cy="1016152"/>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6" name="矩形 15"/>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
        <p:nvSpPr>
          <p:cNvPr id="19" name="文本框 18"/>
          <p:cNvSpPr txBox="1"/>
          <p:nvPr/>
        </p:nvSpPr>
        <p:spPr>
          <a:xfrm>
            <a:off x="631223" y="1594275"/>
            <a:ext cx="271106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Windows</a:t>
            </a:r>
            <a:r>
              <a:rPr lang="en-US" altLang="zh-CN" b="1" dirty="0">
                <a:latin typeface="黑体" panose="02010609060101010101" pitchFamily="49" charset="-122"/>
                <a:ea typeface="黑体" panose="02010609060101010101" pitchFamily="49" charset="-122"/>
              </a:rPr>
              <a:t> </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Azure</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82033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94739" y="2019125"/>
            <a:ext cx="11449050" cy="1316182"/>
          </a:xfrm>
          <a:prstGeom prst="rect">
            <a:avLst/>
          </a:prstGeom>
        </p:spPr>
        <p:txBody>
          <a:bodyPr>
            <a:normAutofit lnSpcReduction="10000"/>
          </a:bodyPr>
          <a:lstStyle/>
          <a:p>
            <a:pPr marL="0" indent="457200" algn="just">
              <a:buNone/>
            </a:pPr>
            <a:r>
              <a:rPr lang="en-US" altLang="zh-CN" sz="1600" dirty="0">
                <a:solidFill>
                  <a:schemeClr val="tx1"/>
                </a:solidFill>
                <a:latin typeface="Times New Roman" panose="02020603050405020304" pitchFamily="18" charset="0"/>
                <a:cs typeface="Times New Roman" panose="02020603050405020304" pitchFamily="18" charset="0"/>
              </a:rPr>
              <a:t>SQL Azure</a:t>
            </a:r>
            <a:r>
              <a:rPr lang="zh-CN" altLang="en-US" sz="1600" dirty="0">
                <a:solidFill>
                  <a:schemeClr val="tx1"/>
                </a:solidFill>
                <a:latin typeface="Times New Roman" panose="02020603050405020304" pitchFamily="18" charset="0"/>
                <a:cs typeface="Times New Roman" panose="02020603050405020304" pitchFamily="18" charset="0"/>
              </a:rPr>
              <a:t>是微软的云端关系数据库，是基于</a:t>
            </a:r>
            <a:r>
              <a:rPr lang="en-US" altLang="zh-CN" sz="1600" dirty="0">
                <a:solidFill>
                  <a:schemeClr val="tx1"/>
                </a:solidFill>
                <a:latin typeface="Times New Roman" panose="02020603050405020304" pitchFamily="18" charset="0"/>
                <a:cs typeface="Times New Roman" panose="02020603050405020304" pitchFamily="18" charset="0"/>
              </a:rPr>
              <a:t>SQL Server</a:t>
            </a:r>
            <a:r>
              <a:rPr lang="zh-CN" altLang="en-US" sz="1600" dirty="0">
                <a:solidFill>
                  <a:schemeClr val="tx1"/>
                </a:solidFill>
                <a:latin typeface="Times New Roman" panose="02020603050405020304" pitchFamily="18" charset="0"/>
                <a:cs typeface="Times New Roman" panose="02020603050405020304" pitchFamily="18" charset="0"/>
              </a:rPr>
              <a:t>构建的，主要为用户提供数据应用。</a:t>
            </a:r>
            <a:r>
              <a:rPr lang="en-US" altLang="zh-CN" sz="1600" dirty="0">
                <a:solidFill>
                  <a:schemeClr val="tx1"/>
                </a:solidFill>
                <a:latin typeface="Times New Roman" panose="02020603050405020304" pitchFamily="18" charset="0"/>
                <a:cs typeface="Times New Roman" panose="02020603050405020304" pitchFamily="18" charset="0"/>
              </a:rPr>
              <a:t>SQL Azure</a:t>
            </a:r>
            <a:r>
              <a:rPr lang="zh-CN" altLang="en-US" sz="1600" dirty="0">
                <a:solidFill>
                  <a:schemeClr val="tx1"/>
                </a:solidFill>
                <a:latin typeface="Times New Roman" panose="02020603050405020304" pitchFamily="18" charset="0"/>
                <a:cs typeface="Times New Roman" panose="02020603050405020304" pitchFamily="18" charset="0"/>
              </a:rPr>
              <a:t>数据库简化了多数据库的供应和部署，开发人员无需安装设置数据库软件，也不需要进行数据库补丁升级或数据库管理。同时，</a:t>
            </a:r>
            <a:r>
              <a:rPr lang="en-US" altLang="zh-CN" sz="1600" dirty="0">
                <a:solidFill>
                  <a:schemeClr val="tx1"/>
                </a:solidFill>
                <a:latin typeface="Times New Roman" panose="02020603050405020304" pitchFamily="18" charset="0"/>
                <a:cs typeface="Times New Roman" panose="02020603050405020304" pitchFamily="18" charset="0"/>
              </a:rPr>
              <a:t>SQL Azure</a:t>
            </a:r>
            <a:r>
              <a:rPr lang="zh-CN" altLang="en-US" sz="1600" dirty="0">
                <a:solidFill>
                  <a:schemeClr val="tx1"/>
                </a:solidFill>
                <a:latin typeface="Times New Roman" panose="02020603050405020304" pitchFamily="18" charset="0"/>
                <a:cs typeface="Times New Roman" panose="02020603050405020304" pitchFamily="18" charset="0"/>
              </a:rPr>
              <a:t>还为用户提供了内置的高可用性和容错能力。</a:t>
            </a:r>
          </a:p>
          <a:p>
            <a:pPr marL="0" indent="457200" algn="just">
              <a:buNone/>
            </a:pPr>
            <a:r>
              <a:rPr lang="en-US" altLang="zh-CN" sz="1600" dirty="0">
                <a:solidFill>
                  <a:schemeClr val="tx1"/>
                </a:solidFill>
                <a:latin typeface="Times New Roman" panose="02020603050405020304" pitchFamily="18" charset="0"/>
                <a:cs typeface="Times New Roman" panose="02020603050405020304" pitchFamily="18" charset="0"/>
              </a:rPr>
              <a:t>SQL Azure</a:t>
            </a:r>
            <a:r>
              <a:rPr lang="zh-CN" altLang="en-US" sz="1600" dirty="0">
                <a:solidFill>
                  <a:schemeClr val="tx1"/>
                </a:solidFill>
                <a:latin typeface="Times New Roman" panose="02020603050405020304" pitchFamily="18" charset="0"/>
                <a:cs typeface="Times New Roman" panose="02020603050405020304" pitchFamily="18" charset="0"/>
              </a:rPr>
              <a:t>提供了关系型数据库，包含三部分：</a:t>
            </a:r>
          </a:p>
        </p:txBody>
      </p:sp>
      <p:sp>
        <p:nvSpPr>
          <p:cNvPr id="14" name="内容占位符 2"/>
          <p:cNvSpPr txBox="1">
            <a:spLocks/>
          </p:cNvSpPr>
          <p:nvPr/>
        </p:nvSpPr>
        <p:spPr>
          <a:xfrm>
            <a:off x="4803775" y="3353594"/>
            <a:ext cx="6705600" cy="34290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buClr>
                <a:srgbClr val="0070C0"/>
              </a:buClr>
              <a:buFont typeface="Wingdings" panose="05000000000000000000" pitchFamily="2" charset="2"/>
              <a:buChar char="Ø"/>
            </a:pP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SQL Azure</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数据库：提供一个云端的关系型数据库，这使得本地应用和云应用都可以在</a:t>
            </a: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Microsoft</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数据中心的服务器上存储数据。和其他的云计算技术一样，用户按需付费，最主要的费用是操作费用，而不是磁盘和数据库系统的软件投入的费用。</a:t>
            </a:r>
          </a:p>
          <a:p>
            <a:pPr>
              <a:buClr>
                <a:srgbClr val="0070C0"/>
              </a:buClr>
              <a:buFont typeface="Wingdings" panose="05000000000000000000" pitchFamily="2" charset="2"/>
              <a:buChar char="Ø"/>
            </a:pP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SQL Azure</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报表服务：它是</a:t>
            </a: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SQL Server Reporting Service</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a:t>
            </a: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SSRS</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）的云化版本，主要是用</a:t>
            </a: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SQL Azure</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数据库提供报表服务，允许在云数据库中创建标准的</a:t>
            </a: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SSRS</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报表。</a:t>
            </a:r>
          </a:p>
          <a:p>
            <a:pPr>
              <a:buClr>
                <a:srgbClr val="0070C0"/>
              </a:buClr>
              <a:buFont typeface="Wingdings" panose="05000000000000000000" pitchFamily="2" charset="2"/>
              <a:buChar char="Ø"/>
            </a:pP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SQL Azure</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数据同步：</a:t>
            </a: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SQL Azure</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报表服务与存储在</a:t>
            </a: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SQL Azure</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数据库中的数据相互作用。</a:t>
            </a: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SQL Azure</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技术主要包括</a:t>
            </a: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SQL Azure</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数据库与</a:t>
            </a: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SQL Server</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数据库之间的数据同步，以及</a:t>
            </a:r>
            <a:r>
              <a:rPr lang="en-US" altLang="zh-CN" sz="1600" dirty="0">
                <a:solidFill>
                  <a:srgbClr val="E46C0A"/>
                </a:solidFill>
                <a:latin typeface="Times New Roman" panose="02020603050405020304" pitchFamily="18" charset="0"/>
                <a:ea typeface="微软雅黑" pitchFamily="34" charset="-122"/>
                <a:cs typeface="Times New Roman" panose="02020603050405020304" pitchFamily="18" charset="0"/>
              </a:rPr>
              <a:t>SQL Azure</a:t>
            </a:r>
            <a:r>
              <a:rPr lang="zh-CN" altLang="en-US" sz="1600" dirty="0">
                <a:solidFill>
                  <a:srgbClr val="E46C0A"/>
                </a:solidFill>
                <a:latin typeface="Times New Roman" panose="02020603050405020304" pitchFamily="18" charset="0"/>
                <a:ea typeface="微软雅黑" pitchFamily="34" charset="-122"/>
                <a:cs typeface="Times New Roman" panose="02020603050405020304" pitchFamily="18" charset="0"/>
              </a:rPr>
              <a:t>数据库之间的同步。</a:t>
            </a:r>
          </a:p>
        </p:txBody>
      </p:sp>
      <p:cxnSp>
        <p:nvCxnSpPr>
          <p:cNvPr id="21" name="直接连接符 20"/>
          <p:cNvCxnSpPr/>
          <p:nvPr/>
        </p:nvCxnSpPr>
        <p:spPr>
          <a:xfrm>
            <a:off x="294739" y="3317018"/>
            <a:ext cx="11528201"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pic>
        <p:nvPicPr>
          <p:cNvPr id="26626" name="图片 39"/>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2379" y="3841819"/>
            <a:ext cx="2840292" cy="240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5"/>
          <p:cNvSpPr txBox="1">
            <a:spLocks noChangeArrowheads="1"/>
          </p:cNvSpPr>
          <p:nvPr/>
        </p:nvSpPr>
        <p:spPr bwMode="auto">
          <a:xfrm>
            <a:off x="1298575" y="6277739"/>
            <a:ext cx="2247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2000" dirty="0">
                <a:solidFill>
                  <a:srgbClr val="4C6062"/>
                </a:solidFill>
                <a:latin typeface="Times New Roman" panose="02020603050405020304" pitchFamily="18" charset="0"/>
                <a:ea typeface="微软雅黑" panose="020B0503020204020204" pitchFamily="34" charset="-122"/>
                <a:cs typeface="Times New Roman" panose="02020603050405020304" pitchFamily="18" charset="0"/>
              </a:rPr>
              <a:t>SQL Azure</a:t>
            </a:r>
            <a:r>
              <a:rPr lang="zh-CN" altLang="en-US" sz="2000" dirty="0">
                <a:solidFill>
                  <a:srgbClr val="4C6062"/>
                </a:solidFill>
                <a:latin typeface="Times New Roman" panose="02020603050405020304" pitchFamily="18" charset="0"/>
                <a:ea typeface="微软雅黑" panose="020B0503020204020204" pitchFamily="34" charset="-122"/>
                <a:cs typeface="Times New Roman" panose="02020603050405020304" pitchFamily="18" charset="0"/>
              </a:rPr>
              <a:t>服务</a:t>
            </a:r>
          </a:p>
        </p:txBody>
      </p:sp>
      <p:sp>
        <p:nvSpPr>
          <p:cNvPr id="9" name="文本框 8"/>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nvGrpSpPr>
          <p:cNvPr id="11" name="组合 10"/>
          <p:cNvGrpSpPr/>
          <p:nvPr/>
        </p:nvGrpSpPr>
        <p:grpSpPr>
          <a:xfrm>
            <a:off x="131974" y="28247"/>
            <a:ext cx="11520000" cy="1016152"/>
            <a:chOff x="131974" y="-1"/>
            <a:chExt cx="11520000" cy="1016152"/>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3" name="矩形 12"/>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
        <p:nvSpPr>
          <p:cNvPr id="16" name="文本框 15"/>
          <p:cNvSpPr txBox="1"/>
          <p:nvPr/>
        </p:nvSpPr>
        <p:spPr>
          <a:xfrm>
            <a:off x="631223" y="1594275"/>
            <a:ext cx="1986954"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SQL Azure</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83057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986648"/>
            <a:ext cx="11449050" cy="985946"/>
          </a:xfrm>
          <a:prstGeom prst="rect">
            <a:avLst/>
          </a:prstGeom>
        </p:spPr>
        <p:txBody>
          <a:bodyPr>
            <a:normAutofit/>
          </a:bodyPr>
          <a:lstStyle/>
          <a:p>
            <a:pPr marL="0" indent="457200">
              <a:buNone/>
            </a:pPr>
            <a:r>
              <a:rPr lang="en-US" altLang="zh-CN" sz="1400" dirty="0">
                <a:solidFill>
                  <a:schemeClr val="tx1"/>
                </a:solidFill>
                <a:latin typeface="Times New Roman" panose="02020603050405020304" pitchFamily="18" charset="0"/>
                <a:cs typeface="Times New Roman" panose="02020603050405020304" pitchFamily="18" charset="0"/>
              </a:rPr>
              <a:t>SQL Windows Azure AppFabric</a:t>
            </a:r>
            <a:r>
              <a:rPr lang="zh-CN" altLang="en-US" sz="1400" dirty="0">
                <a:solidFill>
                  <a:schemeClr val="tx1"/>
                </a:solidFill>
                <a:latin typeface="Times New Roman" panose="02020603050405020304" pitchFamily="18" charset="0"/>
                <a:cs typeface="Times New Roman" panose="02020603050405020304" pitchFamily="18" charset="0"/>
              </a:rPr>
              <a:t>为本地应用和云中应用提供了分布式的基础架构服务，使用户本地应用与云应用之间进行安全连接和信息传递，让在云应用和现有应用或服务之间的连接及跨语言、跨平台、跨不同标准协议的互操作变得更加容易，并且与云提供商或系统平台无关。</a:t>
            </a:r>
            <a:r>
              <a:rPr lang="en-US" altLang="zh-CN" sz="1400" dirty="0">
                <a:solidFill>
                  <a:schemeClr val="tx1"/>
                </a:solidFill>
                <a:latin typeface="Times New Roman" panose="02020603050405020304" pitchFamily="18" charset="0"/>
                <a:cs typeface="Times New Roman" panose="02020603050405020304" pitchFamily="18" charset="0"/>
              </a:rPr>
              <a:t>Windows Azure AppFabric</a:t>
            </a:r>
            <a:r>
              <a:rPr lang="zh-CN" altLang="en-US" sz="1400" dirty="0">
                <a:solidFill>
                  <a:schemeClr val="tx1"/>
                </a:solidFill>
                <a:latin typeface="Times New Roman" panose="02020603050405020304" pitchFamily="18" charset="0"/>
                <a:cs typeface="Times New Roman" panose="02020603050405020304" pitchFamily="18" charset="0"/>
              </a:rPr>
              <a:t>目前有五个不同的产品：</a:t>
            </a:r>
          </a:p>
          <a:p>
            <a:pPr marL="0" indent="457200">
              <a:buNone/>
            </a:pPr>
            <a:endParaRPr lang="zh-CN" altLang="en-US" sz="1800" dirty="0"/>
          </a:p>
        </p:txBody>
      </p:sp>
      <p:sp>
        <p:nvSpPr>
          <p:cNvPr id="10" name="Text Box 15"/>
          <p:cNvSpPr txBox="1">
            <a:spLocks noChangeArrowheads="1"/>
          </p:cNvSpPr>
          <p:nvPr/>
        </p:nvSpPr>
        <p:spPr bwMode="auto">
          <a:xfrm>
            <a:off x="1264093" y="6337062"/>
            <a:ext cx="2523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1800" dirty="0">
                <a:latin typeface="微软雅黑" panose="020B0503020204020204" pitchFamily="34" charset="-122"/>
                <a:ea typeface="微软雅黑" panose="020B0503020204020204" pitchFamily="34" charset="-122"/>
              </a:rPr>
              <a:t>Azure AppFabric</a:t>
            </a:r>
            <a:r>
              <a:rPr lang="zh-CN" altLang="en-US" sz="1800" dirty="0">
                <a:latin typeface="微软雅黑" panose="020B0503020204020204" pitchFamily="34" charset="-122"/>
                <a:ea typeface="微软雅黑" panose="020B0503020204020204" pitchFamily="34" charset="-122"/>
              </a:rPr>
              <a:t>服务</a:t>
            </a:r>
          </a:p>
        </p:txBody>
      </p:sp>
      <p:pic>
        <p:nvPicPr>
          <p:cNvPr id="27650" name="图片 14"/>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4524" t="1846" r="7887" b="2408"/>
          <a:stretch>
            <a:fillRect/>
          </a:stretch>
        </p:blipFill>
        <p:spPr bwMode="auto">
          <a:xfrm>
            <a:off x="1210265" y="3550280"/>
            <a:ext cx="2333306" cy="282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4727573" y="2896596"/>
            <a:ext cx="6705602" cy="3657069"/>
            <a:chOff x="4727573" y="2896596"/>
            <a:chExt cx="6705602" cy="3657069"/>
          </a:xfrm>
        </p:grpSpPr>
        <p:grpSp>
          <p:nvGrpSpPr>
            <p:cNvPr id="94" name="组合 93"/>
            <p:cNvGrpSpPr/>
            <p:nvPr/>
          </p:nvGrpSpPr>
          <p:grpSpPr>
            <a:xfrm>
              <a:off x="4727573" y="3034535"/>
              <a:ext cx="533607" cy="534323"/>
              <a:chOff x="6242320" y="1167281"/>
              <a:chExt cx="533329" cy="534324"/>
            </a:xfrm>
          </p:grpSpPr>
          <p:sp>
            <p:nvSpPr>
              <p:cNvPr id="95" name="TextBox 6"/>
              <p:cNvSpPr txBox="1"/>
              <p:nvPr/>
            </p:nvSpPr>
            <p:spPr>
              <a:xfrm>
                <a:off x="6327224" y="1167281"/>
                <a:ext cx="448425" cy="369333"/>
              </a:xfrm>
              <a:prstGeom prst="rect">
                <a:avLst/>
              </a:prstGeom>
              <a:noFill/>
            </p:spPr>
            <p:txBody>
              <a:bodyPr vert="horz" wrap="square" lIns="0" tIns="0" rIns="0" bIns="0" rtlCol="0" anchor="ctr">
                <a:spAutoFit/>
              </a:bodyPr>
              <a:lstStyle/>
              <a:p>
                <a:pPr algn="l"/>
                <a:r>
                  <a:rPr lang="en-US" altLang="zh-CN" dirty="0">
                    <a:solidFill>
                      <a:srgbClr val="FF9933"/>
                    </a:solidFill>
                    <a:latin typeface="Impact" pitchFamily="34" charset="0"/>
                    <a:ea typeface="微软雅黑" pitchFamily="34" charset="-122"/>
                  </a:rPr>
                  <a:t>01</a:t>
                </a:r>
                <a:endParaRPr lang="zh-CN" altLang="en-US" dirty="0">
                  <a:solidFill>
                    <a:srgbClr val="FF9933"/>
                  </a:solidFill>
                  <a:latin typeface="微软雅黑" pitchFamily="34" charset="-122"/>
                  <a:ea typeface="微软雅黑" pitchFamily="34" charset="-122"/>
                </a:endParaRPr>
              </a:p>
            </p:txBody>
          </p:sp>
          <p:sp>
            <p:nvSpPr>
              <p:cNvPr id="96" name="文本框 22"/>
              <p:cNvSpPr txBox="1"/>
              <p:nvPr/>
            </p:nvSpPr>
            <p:spPr>
              <a:xfrm>
                <a:off x="6242320" y="1516939"/>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97" name="组合 96"/>
            <p:cNvGrpSpPr/>
            <p:nvPr/>
          </p:nvGrpSpPr>
          <p:grpSpPr>
            <a:xfrm>
              <a:off x="4727573" y="3661191"/>
              <a:ext cx="533607" cy="539429"/>
              <a:chOff x="6242320" y="2434788"/>
              <a:chExt cx="533329" cy="539429"/>
            </a:xfrm>
          </p:grpSpPr>
          <p:sp>
            <p:nvSpPr>
              <p:cNvPr id="98" name="TextBox 6"/>
              <p:cNvSpPr txBox="1"/>
              <p:nvPr/>
            </p:nvSpPr>
            <p:spPr>
              <a:xfrm>
                <a:off x="6327224" y="2434788"/>
                <a:ext cx="448425" cy="369332"/>
              </a:xfrm>
              <a:prstGeom prst="rect">
                <a:avLst/>
              </a:prstGeom>
              <a:noFill/>
            </p:spPr>
            <p:txBody>
              <a:bodyPr vert="horz" wrap="square" lIns="0" tIns="0" rIns="0" bIns="0" rtlCol="0" anchor="ctr">
                <a:spAutoFit/>
              </a:bodyPr>
              <a:lstStyle/>
              <a:p>
                <a:pPr algn="l"/>
                <a:r>
                  <a:rPr lang="en-US" altLang="zh-CN" dirty="0">
                    <a:solidFill>
                      <a:srgbClr val="01ACBE"/>
                    </a:solidFill>
                    <a:latin typeface="Impact" pitchFamily="34" charset="0"/>
                    <a:ea typeface="微软雅黑" pitchFamily="34" charset="-122"/>
                  </a:rPr>
                  <a:t>02</a:t>
                </a:r>
                <a:endParaRPr lang="zh-CN" altLang="en-US" dirty="0">
                  <a:solidFill>
                    <a:srgbClr val="01ACBE"/>
                  </a:solidFill>
                  <a:latin typeface="微软雅黑" pitchFamily="34" charset="-122"/>
                  <a:ea typeface="微软雅黑" pitchFamily="34" charset="-122"/>
                </a:endParaRPr>
              </a:p>
            </p:txBody>
          </p:sp>
          <p:sp>
            <p:nvSpPr>
              <p:cNvPr id="99" name="文本框 23"/>
              <p:cNvSpPr txBox="1"/>
              <p:nvPr/>
            </p:nvSpPr>
            <p:spPr>
              <a:xfrm>
                <a:off x="6242320" y="2789551"/>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100" name="组合 99"/>
            <p:cNvGrpSpPr/>
            <p:nvPr/>
          </p:nvGrpSpPr>
          <p:grpSpPr>
            <a:xfrm>
              <a:off x="4727573" y="4561465"/>
              <a:ext cx="533607" cy="528161"/>
              <a:chOff x="6242320" y="3702294"/>
              <a:chExt cx="533329" cy="528161"/>
            </a:xfrm>
          </p:grpSpPr>
          <p:sp>
            <p:nvSpPr>
              <p:cNvPr id="101" name="TextBox 6"/>
              <p:cNvSpPr txBox="1"/>
              <p:nvPr/>
            </p:nvSpPr>
            <p:spPr>
              <a:xfrm>
                <a:off x="6327224" y="3702294"/>
                <a:ext cx="448425" cy="369332"/>
              </a:xfrm>
              <a:prstGeom prst="rect">
                <a:avLst/>
              </a:prstGeom>
              <a:noFill/>
            </p:spPr>
            <p:txBody>
              <a:bodyPr vert="horz" wrap="square" lIns="0" tIns="0" rIns="0" bIns="0" rtlCol="0" anchor="ctr">
                <a:spAutoFit/>
              </a:bodyPr>
              <a:lstStyle/>
              <a:p>
                <a:pPr algn="l"/>
                <a:r>
                  <a:rPr lang="en-US" altLang="zh-CN" dirty="0">
                    <a:solidFill>
                      <a:srgbClr val="C00000"/>
                    </a:solidFill>
                    <a:latin typeface="Impact" pitchFamily="34" charset="0"/>
                    <a:ea typeface="微软雅黑" pitchFamily="34" charset="-122"/>
                  </a:rPr>
                  <a:t>03</a:t>
                </a:r>
                <a:endParaRPr lang="zh-CN" altLang="en-US" dirty="0">
                  <a:solidFill>
                    <a:srgbClr val="C00000"/>
                  </a:solidFill>
                  <a:latin typeface="微软雅黑" pitchFamily="34" charset="-122"/>
                  <a:ea typeface="微软雅黑" pitchFamily="34" charset="-122"/>
                </a:endParaRPr>
              </a:p>
            </p:txBody>
          </p:sp>
          <p:sp>
            <p:nvSpPr>
              <p:cNvPr id="102" name="文本框 24"/>
              <p:cNvSpPr txBox="1"/>
              <p:nvPr/>
            </p:nvSpPr>
            <p:spPr>
              <a:xfrm>
                <a:off x="6242320" y="4045789"/>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103" name="组合 102"/>
            <p:cNvGrpSpPr/>
            <p:nvPr/>
          </p:nvGrpSpPr>
          <p:grpSpPr>
            <a:xfrm>
              <a:off x="4727576" y="5337965"/>
              <a:ext cx="525479" cy="516893"/>
              <a:chOff x="6250444" y="4969800"/>
              <a:chExt cx="525205" cy="516893"/>
            </a:xfrm>
          </p:grpSpPr>
          <p:sp>
            <p:nvSpPr>
              <p:cNvPr id="104" name="TextBox 6"/>
              <p:cNvSpPr txBox="1"/>
              <p:nvPr/>
            </p:nvSpPr>
            <p:spPr>
              <a:xfrm>
                <a:off x="6327224" y="4969800"/>
                <a:ext cx="448425" cy="369332"/>
              </a:xfrm>
              <a:prstGeom prst="rect">
                <a:avLst/>
              </a:prstGeom>
              <a:noFill/>
            </p:spPr>
            <p:txBody>
              <a:bodyPr vert="horz" wrap="square" lIns="0" tIns="0" rIns="0" bIns="0" rtlCol="0" anchor="ctr">
                <a:spAutoFit/>
              </a:bodyPr>
              <a:lstStyle/>
              <a:p>
                <a:pPr algn="l"/>
                <a:r>
                  <a:rPr lang="en-US" altLang="zh-CN" dirty="0">
                    <a:solidFill>
                      <a:srgbClr val="960096"/>
                    </a:solidFill>
                    <a:latin typeface="Impact" pitchFamily="34" charset="0"/>
                    <a:ea typeface="微软雅黑" pitchFamily="34" charset="-122"/>
                  </a:rPr>
                  <a:t>04</a:t>
                </a:r>
                <a:endParaRPr lang="zh-CN" altLang="en-US" dirty="0">
                  <a:solidFill>
                    <a:srgbClr val="960096"/>
                  </a:solidFill>
                  <a:latin typeface="微软雅黑" pitchFamily="34" charset="-122"/>
                  <a:ea typeface="微软雅黑" pitchFamily="34" charset="-122"/>
                </a:endParaRPr>
              </a:p>
            </p:txBody>
          </p:sp>
          <p:sp>
            <p:nvSpPr>
              <p:cNvPr id="105" name="文本框 25"/>
              <p:cNvSpPr txBox="1"/>
              <p:nvPr/>
            </p:nvSpPr>
            <p:spPr>
              <a:xfrm>
                <a:off x="6250444" y="5302027"/>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106" name="组合 105"/>
            <p:cNvGrpSpPr/>
            <p:nvPr/>
          </p:nvGrpSpPr>
          <p:grpSpPr>
            <a:xfrm>
              <a:off x="4812525" y="3581935"/>
              <a:ext cx="6480202" cy="45719"/>
              <a:chOff x="6327224" y="1896619"/>
              <a:chExt cx="2624395" cy="933"/>
            </a:xfrm>
          </p:grpSpPr>
          <p:cxnSp>
            <p:nvCxnSpPr>
              <p:cNvPr id="107" name="直接连接符 10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9" name="文本框 44"/>
            <p:cNvSpPr txBox="1"/>
            <p:nvPr/>
          </p:nvSpPr>
          <p:spPr>
            <a:xfrm>
              <a:off x="5572068" y="2896596"/>
              <a:ext cx="5861107" cy="609398"/>
            </a:xfrm>
            <a:prstGeom prst="rect">
              <a:avLst/>
            </a:prstGeom>
            <a:noFill/>
          </p:spPr>
          <p:txBody>
            <a:bodyPr wrap="square" rtlCol="0">
              <a:spAutoFit/>
            </a:bodyPr>
            <a:lstStyle/>
            <a:p>
              <a:pPr>
                <a:lnSpc>
                  <a:spcPct val="120000"/>
                </a:lnSpc>
              </a:pP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服务总线（</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Service Bus</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AppFabric</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服务总线为云端的服务发现充当了一种可靠的消息传递方法。</a:t>
              </a:r>
            </a:p>
          </p:txBody>
        </p:sp>
        <p:sp>
          <p:nvSpPr>
            <p:cNvPr id="110" name="文本框 45"/>
            <p:cNvSpPr txBox="1"/>
            <p:nvPr/>
          </p:nvSpPr>
          <p:spPr>
            <a:xfrm>
              <a:off x="5572068" y="3658596"/>
              <a:ext cx="5720659" cy="609398"/>
            </a:xfrm>
            <a:prstGeom prst="rect">
              <a:avLst/>
            </a:prstGeom>
            <a:noFill/>
          </p:spPr>
          <p:txBody>
            <a:bodyPr wrap="square" rtlCol="0">
              <a:spAutoFit/>
            </a:bodyPr>
            <a:lstStyle/>
            <a:p>
              <a:pPr>
                <a:lnSpc>
                  <a:spcPct val="120000"/>
                </a:lnSpc>
              </a:pP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访问控制（</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Access Control</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）：用户可以通过很多种方法获得一个数字身份认证，包括</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Active Directory</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等。</a:t>
              </a:r>
            </a:p>
          </p:txBody>
        </p:sp>
        <p:sp>
          <p:nvSpPr>
            <p:cNvPr id="111" name="文本框 46"/>
            <p:cNvSpPr txBox="1"/>
            <p:nvPr/>
          </p:nvSpPr>
          <p:spPr>
            <a:xfrm>
              <a:off x="5572069" y="4420596"/>
              <a:ext cx="5720658" cy="609398"/>
            </a:xfrm>
            <a:prstGeom prst="rect">
              <a:avLst/>
            </a:prstGeom>
            <a:noFill/>
          </p:spPr>
          <p:txBody>
            <a:bodyPr wrap="square" rtlCol="0">
              <a:spAutoFit/>
            </a:bodyPr>
            <a:lstStyle/>
            <a:p>
              <a:pPr>
                <a:lnSpc>
                  <a:spcPct val="120000"/>
                </a:lnSpc>
              </a:pP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高速缓存（</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Caching</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）：缓存经常被访问的信息，从而减少应用查询数据库的次数。</a:t>
              </a:r>
            </a:p>
          </p:txBody>
        </p:sp>
        <p:sp>
          <p:nvSpPr>
            <p:cNvPr id="112" name="文本框 47"/>
            <p:cNvSpPr txBox="1"/>
            <p:nvPr/>
          </p:nvSpPr>
          <p:spPr>
            <a:xfrm>
              <a:off x="5572069" y="5258796"/>
              <a:ext cx="5720658" cy="609398"/>
            </a:xfrm>
            <a:prstGeom prst="rect">
              <a:avLst/>
            </a:prstGeom>
            <a:noFill/>
          </p:spPr>
          <p:txBody>
            <a:bodyPr wrap="square" rtlCol="0">
              <a:spAutoFit/>
            </a:bodyPr>
            <a:lstStyle/>
            <a:p>
              <a:pPr>
                <a:lnSpc>
                  <a:spcPct val="120000"/>
                </a:lnSpc>
              </a:pP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集成（</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Integration</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）：集成让用户可以把现有的</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BizTalk Server</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任务集成到</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Windows Azure</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中。</a:t>
              </a:r>
            </a:p>
          </p:txBody>
        </p:sp>
        <p:grpSp>
          <p:nvGrpSpPr>
            <p:cNvPr id="113" name="组合 112"/>
            <p:cNvGrpSpPr/>
            <p:nvPr/>
          </p:nvGrpSpPr>
          <p:grpSpPr>
            <a:xfrm>
              <a:off x="4812525" y="4299949"/>
              <a:ext cx="6480202" cy="61687"/>
              <a:chOff x="6327224" y="1896619"/>
              <a:chExt cx="2624395" cy="933"/>
            </a:xfrm>
          </p:grpSpPr>
          <p:cxnSp>
            <p:nvCxnSpPr>
              <p:cNvPr id="114" name="直接连接符 113"/>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4812553" y="5149516"/>
              <a:ext cx="6480174" cy="45719"/>
              <a:chOff x="6327224" y="1896619"/>
              <a:chExt cx="2624395" cy="933"/>
            </a:xfrm>
          </p:grpSpPr>
          <p:cxnSp>
            <p:nvCxnSpPr>
              <p:cNvPr id="117" name="直接连接符 11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4812525" y="5884640"/>
              <a:ext cx="6480202" cy="669025"/>
              <a:chOff x="6327224" y="1896619"/>
              <a:chExt cx="2624395" cy="2617"/>
            </a:xfrm>
          </p:grpSpPr>
          <p:cxnSp>
            <p:nvCxnSpPr>
              <p:cNvPr id="120" name="直接连接符 11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6327224" y="1899236"/>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4727576" y="6023391"/>
              <a:ext cx="525479" cy="516893"/>
              <a:chOff x="6250444" y="4969800"/>
              <a:chExt cx="525205" cy="516893"/>
            </a:xfrm>
          </p:grpSpPr>
          <p:sp>
            <p:nvSpPr>
              <p:cNvPr id="123" name="TextBox 6"/>
              <p:cNvSpPr txBox="1"/>
              <p:nvPr/>
            </p:nvSpPr>
            <p:spPr>
              <a:xfrm>
                <a:off x="6327224" y="4969800"/>
                <a:ext cx="448425" cy="369332"/>
              </a:xfrm>
              <a:prstGeom prst="rect">
                <a:avLst/>
              </a:prstGeom>
              <a:noFill/>
            </p:spPr>
            <p:txBody>
              <a:bodyPr vert="horz" wrap="square" lIns="0" tIns="0" rIns="0" bIns="0" rtlCol="0" anchor="ctr">
                <a:spAutoFit/>
              </a:bodyPr>
              <a:lstStyle/>
              <a:p>
                <a:pPr algn="l"/>
                <a:r>
                  <a:rPr lang="en-US" altLang="zh-CN" dirty="0">
                    <a:solidFill>
                      <a:srgbClr val="00B050"/>
                    </a:solidFill>
                    <a:latin typeface="Impact" pitchFamily="34" charset="0"/>
                    <a:ea typeface="微软雅黑" pitchFamily="34" charset="-122"/>
                  </a:rPr>
                  <a:t>05</a:t>
                </a:r>
                <a:endParaRPr lang="zh-CN" altLang="en-US" dirty="0">
                  <a:solidFill>
                    <a:srgbClr val="00B050"/>
                  </a:solidFill>
                  <a:latin typeface="微软雅黑" pitchFamily="34" charset="-122"/>
                  <a:ea typeface="微软雅黑" pitchFamily="34" charset="-122"/>
                </a:endParaRPr>
              </a:p>
            </p:txBody>
          </p:sp>
          <p:sp>
            <p:nvSpPr>
              <p:cNvPr id="124" name="文本框 25"/>
              <p:cNvSpPr txBox="1"/>
              <p:nvPr/>
            </p:nvSpPr>
            <p:spPr>
              <a:xfrm>
                <a:off x="6250444" y="5302027"/>
                <a:ext cx="476164" cy="184666"/>
              </a:xfrm>
              <a:prstGeom prst="rect">
                <a:avLst/>
              </a:prstGeom>
              <a:noFill/>
            </p:spPr>
            <p:txBody>
              <a:bodyPr wrap="none" rtlCol="0">
                <a:spAutoFit/>
              </a:bodyPr>
              <a:lstStyle/>
              <a:p>
                <a:r>
                  <a:rPr lang="en-US" altLang="zh-CN" sz="6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6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125" name="文本框 47"/>
            <p:cNvSpPr txBox="1"/>
            <p:nvPr/>
          </p:nvSpPr>
          <p:spPr>
            <a:xfrm>
              <a:off x="5572068" y="5944394"/>
              <a:ext cx="5861107" cy="587340"/>
            </a:xfrm>
            <a:prstGeom prst="rect">
              <a:avLst/>
            </a:prstGeom>
            <a:noFill/>
          </p:spPr>
          <p:txBody>
            <a:bodyPr wrap="square" rtlCol="0">
              <a:spAutoFit/>
            </a:bodyPr>
            <a:lstStyle/>
            <a:p>
              <a:pPr>
                <a:lnSpc>
                  <a:spcPct val="120000"/>
                </a:lnSpc>
              </a:pP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组合式应用（</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Composite Applications</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）：组合式应用可用来部署基于</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Windows Communication Foundation</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Workflow Foundation</a:t>
              </a:r>
              <a:r>
                <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的分布式系统。</a:t>
              </a:r>
            </a:p>
          </p:txBody>
        </p:sp>
      </p:grpSp>
      <p:sp>
        <p:nvSpPr>
          <p:cNvPr id="40" name="文本框 39"/>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nvGrpSpPr>
          <p:cNvPr id="41" name="组合 40"/>
          <p:cNvGrpSpPr/>
          <p:nvPr/>
        </p:nvGrpSpPr>
        <p:grpSpPr>
          <a:xfrm>
            <a:off x="131974" y="28247"/>
            <a:ext cx="11520000" cy="1016152"/>
            <a:chOff x="131974" y="-1"/>
            <a:chExt cx="11520000" cy="1016152"/>
          </a:xfrm>
        </p:grpSpPr>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43" name="矩形 42"/>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
        <p:nvSpPr>
          <p:cNvPr id="45" name="文本框 44"/>
          <p:cNvSpPr txBox="1"/>
          <p:nvPr/>
        </p:nvSpPr>
        <p:spPr>
          <a:xfrm>
            <a:off x="631223" y="1594275"/>
            <a:ext cx="1986954"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SQL Azure</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60728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3"/>
          <p:cNvSpPr>
            <a:spLocks noGrp="1"/>
          </p:cNvSpPr>
          <p:nvPr>
            <p:ph idx="4294967295"/>
          </p:nvPr>
        </p:nvSpPr>
        <p:spPr>
          <a:xfrm>
            <a:off x="917575" y="4191794"/>
            <a:ext cx="11280775" cy="1646238"/>
          </a:xfrm>
          <a:prstGeom prst="rect">
            <a:avLst/>
          </a:prstGeom>
        </p:spPr>
        <p:txBody>
          <a:bodyPr>
            <a:normAutofit/>
          </a:bodyPr>
          <a:lstStyle/>
          <a:p>
            <a:pPr marL="0" indent="0">
              <a:buNone/>
            </a:pPr>
            <a:endParaRPr lang="zh-CN" altLang="en-US" sz="1800" dirty="0">
              <a:solidFill>
                <a:schemeClr val="tx1">
                  <a:lumMod val="85000"/>
                  <a:lumOff val="15000"/>
                </a:schemeClr>
              </a:solidFill>
            </a:endParaRPr>
          </a:p>
          <a:p>
            <a:pPr>
              <a:buClr>
                <a:srgbClr val="0070C0"/>
              </a:buClr>
              <a:buFont typeface="Wingdings" panose="05000000000000000000" pitchFamily="2" charset="2"/>
              <a:buChar char="Ø"/>
            </a:pPr>
            <a:r>
              <a:rPr lang="en-US" altLang="zh-CN" sz="1800" dirty="0" err="1">
                <a:solidFill>
                  <a:schemeClr val="tx1">
                    <a:lumMod val="85000"/>
                    <a:lumOff val="15000"/>
                  </a:schemeClr>
                </a:solidFill>
                <a:latin typeface="Times New Roman" panose="02020603050405020304" pitchFamily="18" charset="0"/>
                <a:cs typeface="Times New Roman" panose="02020603050405020304" pitchFamily="18" charset="0"/>
              </a:rPr>
              <a:t>DataMarket</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：内容提供者通过</a:t>
            </a:r>
            <a:r>
              <a:rPr lang="en-US" altLang="zh-CN" sz="1800" dirty="0" err="1">
                <a:solidFill>
                  <a:schemeClr val="tx1">
                    <a:lumMod val="85000"/>
                    <a:lumOff val="15000"/>
                  </a:schemeClr>
                </a:solidFill>
                <a:latin typeface="Times New Roman" panose="02020603050405020304" pitchFamily="18" charset="0"/>
                <a:cs typeface="Times New Roman" panose="02020603050405020304" pitchFamily="18" charset="0"/>
              </a:rPr>
              <a:t>DataMarket</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可以提供交易的数据集。</a:t>
            </a:r>
          </a:p>
          <a:p>
            <a:pPr>
              <a:buClr>
                <a:srgbClr val="0070C0"/>
              </a:buClr>
              <a:buFont typeface="Wingdings" panose="05000000000000000000" pitchFamily="2" charset="2"/>
              <a:buChar char="Ø"/>
            </a:pPr>
            <a:r>
              <a:rPr lang="en-US" altLang="zh-CN" sz="1800" dirty="0" err="1">
                <a:solidFill>
                  <a:schemeClr val="tx1">
                    <a:lumMod val="85000"/>
                    <a:lumOff val="15000"/>
                  </a:schemeClr>
                </a:solidFill>
                <a:latin typeface="Times New Roman" panose="02020603050405020304" pitchFamily="18" charset="0"/>
                <a:cs typeface="Times New Roman" panose="02020603050405020304" pitchFamily="18" charset="0"/>
              </a:rPr>
              <a:t>AppMarket</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：云应用创建者通过</a:t>
            </a:r>
            <a:r>
              <a:rPr lang="en-US" altLang="zh-CN" sz="1800" dirty="0" err="1">
                <a:solidFill>
                  <a:schemeClr val="tx1">
                    <a:lumMod val="85000"/>
                    <a:lumOff val="15000"/>
                  </a:schemeClr>
                </a:solidFill>
                <a:latin typeface="Times New Roman" panose="02020603050405020304" pitchFamily="18" charset="0"/>
                <a:cs typeface="Times New Roman" panose="02020603050405020304" pitchFamily="18" charset="0"/>
              </a:rPr>
              <a:t>AppMarket</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可以将应用展现给潜在的用户。</a:t>
            </a:r>
          </a:p>
        </p:txBody>
      </p:sp>
      <p:cxnSp>
        <p:nvCxnSpPr>
          <p:cNvPr id="6" name="直接连接符 5"/>
          <p:cNvCxnSpPr/>
          <p:nvPr/>
        </p:nvCxnSpPr>
        <p:spPr>
          <a:xfrm>
            <a:off x="460375" y="4344194"/>
            <a:ext cx="112776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94774" y="2146568"/>
            <a:ext cx="11125199" cy="1892826"/>
          </a:xfrm>
          <a:prstGeom prst="rect">
            <a:avLst/>
          </a:prstGeom>
        </p:spPr>
        <p:txBody>
          <a:bodyPr wrap="square">
            <a:spAutoFit/>
          </a:bodyPr>
          <a:lstStyle/>
          <a:p>
            <a:pPr indent="457200">
              <a:spcBef>
                <a:spcPct val="50000"/>
              </a:spcBef>
            </a:pPr>
            <a:r>
              <a:rPr lang="zh-CN" altLang="en-US" sz="1800" dirty="0">
                <a:latin typeface="Times New Roman" panose="02020603050405020304" pitchFamily="18" charset="0"/>
                <a:cs typeface="Times New Roman" panose="02020603050405020304" pitchFamily="18" charset="0"/>
              </a:rPr>
              <a:t>在本地计算机上，不是所以的应用都是定制的，用户通常也会购买很多应用。许多组织除了购买应用，有时候也会购买数据集。随着云计算越来越受关注，</a:t>
            </a:r>
            <a:r>
              <a:rPr lang="en-US" altLang="zh-CN" sz="1800" dirty="0">
                <a:latin typeface="Times New Roman" panose="02020603050405020304" pitchFamily="18" charset="0"/>
                <a:cs typeface="Times New Roman" panose="02020603050405020304" pitchFamily="18" charset="0"/>
              </a:rPr>
              <a:t>Microsoft</a:t>
            </a:r>
            <a:r>
              <a:rPr lang="zh-CN" altLang="en-US" sz="1800" dirty="0">
                <a:latin typeface="Times New Roman" panose="02020603050405020304" pitchFamily="18" charset="0"/>
                <a:cs typeface="Times New Roman" panose="02020603050405020304" pitchFamily="18" charset="0"/>
              </a:rPr>
              <a:t>提供了</a:t>
            </a:r>
            <a:r>
              <a:rPr lang="en-US" altLang="zh-CN" sz="1800" dirty="0">
                <a:latin typeface="Times New Roman" panose="02020603050405020304" pitchFamily="18" charset="0"/>
                <a:cs typeface="Times New Roman" panose="02020603050405020304" pitchFamily="18" charset="0"/>
              </a:rPr>
              <a:t>Windows Azure Marketplace</a:t>
            </a:r>
            <a:r>
              <a:rPr lang="zh-CN" altLang="en-US" sz="1800" dirty="0">
                <a:latin typeface="Times New Roman" panose="02020603050405020304" pitchFamily="18" charset="0"/>
                <a:cs typeface="Times New Roman" panose="02020603050405020304" pitchFamily="18" charset="0"/>
              </a:rPr>
              <a:t>方便顾客寻找、购买应用和数据集。</a:t>
            </a:r>
            <a:r>
              <a:rPr lang="en-US" altLang="zh-CN" sz="1800" dirty="0">
                <a:latin typeface="Times New Roman" panose="02020603050405020304" pitchFamily="18" charset="0"/>
                <a:cs typeface="Times New Roman" panose="02020603050405020304" pitchFamily="18" charset="0"/>
              </a:rPr>
              <a:t>Windows Azure Marketplace</a:t>
            </a:r>
            <a:r>
              <a:rPr lang="zh-CN" altLang="en-US" sz="1800" dirty="0">
                <a:latin typeface="Times New Roman" panose="02020603050405020304" pitchFamily="18" charset="0"/>
                <a:cs typeface="Times New Roman" panose="02020603050405020304" pitchFamily="18" charset="0"/>
              </a:rPr>
              <a:t>是一个在线市场，在这里用户可以购买和销售已完成的软件即服务（</a:t>
            </a:r>
            <a:r>
              <a:rPr lang="en-US" altLang="zh-CN" sz="1800" dirty="0">
                <a:latin typeface="Times New Roman" panose="02020603050405020304" pitchFamily="18" charset="0"/>
                <a:cs typeface="Times New Roman" panose="02020603050405020304" pitchFamily="18" charset="0"/>
              </a:rPr>
              <a:t>SaaS</a:t>
            </a:r>
            <a:r>
              <a:rPr lang="zh-CN" altLang="en-US" sz="1800" dirty="0">
                <a:latin typeface="Times New Roman" panose="02020603050405020304" pitchFamily="18" charset="0"/>
                <a:cs typeface="Times New Roman" panose="02020603050405020304" pitchFamily="18" charset="0"/>
              </a:rPr>
              <a:t>）应用程序和优质数据。使用</a:t>
            </a:r>
            <a:r>
              <a:rPr lang="en-US" altLang="zh-CN" sz="1800" dirty="0">
                <a:latin typeface="Times New Roman" panose="02020603050405020304" pitchFamily="18" charset="0"/>
                <a:cs typeface="Times New Roman" panose="02020603050405020304" pitchFamily="18" charset="0"/>
              </a:rPr>
              <a:t>Windows Azure Marketplace</a:t>
            </a:r>
            <a:r>
              <a:rPr lang="zh-CN" altLang="en-US" sz="1800" dirty="0">
                <a:latin typeface="Times New Roman" panose="02020603050405020304" pitchFamily="18" charset="0"/>
                <a:cs typeface="Times New Roman" panose="02020603050405020304" pitchFamily="18" charset="0"/>
              </a:rPr>
              <a:t>，用户可以用应用程序开展商务，在多个地理位置以多种货币开展交易，从而实现全球影响力。</a:t>
            </a:r>
          </a:p>
          <a:p>
            <a:pPr indent="457200">
              <a:spcBef>
                <a:spcPct val="50000"/>
              </a:spcBef>
            </a:pPr>
            <a:r>
              <a:rPr lang="zh-CN" altLang="en-US" sz="1800" dirty="0">
                <a:latin typeface="Times New Roman" panose="02020603050405020304" pitchFamily="18" charset="0"/>
                <a:cs typeface="Times New Roman" panose="02020603050405020304" pitchFamily="18" charset="0"/>
              </a:rPr>
              <a:t>目前</a:t>
            </a:r>
            <a:r>
              <a:rPr lang="en-US" altLang="zh-CN" sz="1800" dirty="0">
                <a:latin typeface="Times New Roman" panose="02020603050405020304" pitchFamily="18" charset="0"/>
                <a:cs typeface="Times New Roman" panose="02020603050405020304" pitchFamily="18" charset="0"/>
              </a:rPr>
              <a:t>Windows Azure Marketplace</a:t>
            </a:r>
            <a:r>
              <a:rPr lang="zh-CN" altLang="en-US" sz="1800" dirty="0">
                <a:latin typeface="Times New Roman" panose="02020603050405020304" pitchFamily="18" charset="0"/>
                <a:cs typeface="Times New Roman" panose="02020603050405020304" pitchFamily="18" charset="0"/>
              </a:rPr>
              <a:t>由以下</a:t>
            </a:r>
            <a:r>
              <a:rPr lang="zh-CN" altLang="en-US" sz="1800" dirty="0">
                <a:solidFill>
                  <a:srgbClr val="FF0000"/>
                </a:solidFill>
                <a:latin typeface="Times New Roman" panose="02020603050405020304" pitchFamily="18" charset="0"/>
                <a:cs typeface="Times New Roman" panose="02020603050405020304" pitchFamily="18" charset="0"/>
              </a:rPr>
              <a:t>两个部分组成</a:t>
            </a:r>
            <a:r>
              <a:rPr lang="zh-CN" altLang="en-US" sz="1800" dirty="0">
                <a:latin typeface="Times New Roman" panose="02020603050405020304" pitchFamily="18" charset="0"/>
                <a:cs typeface="Times New Roman" panose="02020603050405020304" pitchFamily="18" charset="0"/>
              </a:rPr>
              <a:t>。</a:t>
            </a:r>
            <a:endParaRPr lang="zh-CN" altLang="en-US" sz="18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1" y="5723051"/>
            <a:ext cx="12198350" cy="11357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7011194"/>
            <a:ext cx="1219835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nvGrpSpPr>
          <p:cNvPr id="11" name="组合 10"/>
          <p:cNvGrpSpPr/>
          <p:nvPr/>
        </p:nvGrpSpPr>
        <p:grpSpPr>
          <a:xfrm>
            <a:off x="131974" y="28247"/>
            <a:ext cx="11520000" cy="1016152"/>
            <a:chOff x="131974" y="-1"/>
            <a:chExt cx="11520000" cy="1016152"/>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6" name="矩形 15"/>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
        <p:nvSpPr>
          <p:cNvPr id="18" name="文本框 17"/>
          <p:cNvSpPr txBox="1"/>
          <p:nvPr/>
        </p:nvSpPr>
        <p:spPr>
          <a:xfrm>
            <a:off x="631223" y="1594275"/>
            <a:ext cx="436600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Windows Azure Marketplace</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26304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a:off x="3175" y="2082263"/>
            <a:ext cx="6048671" cy="47773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135"/>
          <p:cNvSpPr txBox="1"/>
          <p:nvPr/>
        </p:nvSpPr>
        <p:spPr>
          <a:xfrm>
            <a:off x="422477" y="2252586"/>
            <a:ext cx="5410199" cy="4662815"/>
          </a:xfrm>
          <a:prstGeom prst="rect">
            <a:avLst/>
          </a:prstGeom>
          <a:noFill/>
        </p:spPr>
        <p:txBody>
          <a:bodyPr wrap="square" rtlCol="0">
            <a:spAutoFit/>
          </a:bodyPr>
          <a:lstStyle/>
          <a:p>
            <a:pPr lvl="0" indent="457200" algn="just" defTabSz="914400">
              <a:lnSpc>
                <a:spcPct val="150000"/>
              </a:lnSpc>
              <a:defRPr/>
            </a:pPr>
            <a:r>
              <a:rPr lang="en-US" altLang="zh-CN" sz="1800" dirty="0">
                <a:latin typeface="Times New Roman" panose="02020603050405020304" pitchFamily="18" charset="0"/>
                <a:ea typeface="微软雅黑" pitchFamily="34" charset="-122"/>
                <a:cs typeface="Times New Roman" panose="02020603050405020304" pitchFamily="18" charset="0"/>
              </a:rPr>
              <a:t>Microsoft</a:t>
            </a:r>
            <a:r>
              <a:rPr lang="zh-CN" altLang="en-US" sz="1800" dirty="0">
                <a:latin typeface="Times New Roman" panose="02020603050405020304" pitchFamily="18" charset="0"/>
                <a:ea typeface="微软雅黑" pitchFamily="34" charset="-122"/>
                <a:cs typeface="Times New Roman" panose="02020603050405020304" pitchFamily="18" charset="0"/>
              </a:rPr>
              <a:t>的目标是把</a:t>
            </a:r>
            <a:r>
              <a:rPr lang="en-US" altLang="zh-CN" sz="1800" dirty="0">
                <a:latin typeface="Times New Roman" panose="02020603050405020304" pitchFamily="18" charset="0"/>
                <a:ea typeface="微软雅黑" pitchFamily="34" charset="-122"/>
                <a:cs typeface="Times New Roman" panose="02020603050405020304" pitchFamily="18" charset="0"/>
              </a:rPr>
              <a:t>Microsoft Azure</a:t>
            </a:r>
            <a:r>
              <a:rPr lang="zh-CN" altLang="en-US" sz="1800" dirty="0">
                <a:latin typeface="Times New Roman" panose="02020603050405020304" pitchFamily="18" charset="0"/>
                <a:ea typeface="微软雅黑" pitchFamily="34" charset="-122"/>
                <a:cs typeface="Times New Roman" panose="02020603050405020304" pitchFamily="18" charset="0"/>
              </a:rPr>
              <a:t>成为一个开放且灵活的云平台，通过这个开放且灵活的云平台，用户可以在</a:t>
            </a:r>
            <a:r>
              <a:rPr lang="en-US" altLang="zh-CN" sz="1800" dirty="0">
                <a:latin typeface="Times New Roman" panose="02020603050405020304" pitchFamily="18" charset="0"/>
                <a:ea typeface="微软雅黑" pitchFamily="34" charset="-122"/>
                <a:cs typeface="Times New Roman" panose="02020603050405020304" pitchFamily="18" charset="0"/>
              </a:rPr>
              <a:t>Microsoft</a:t>
            </a:r>
            <a:r>
              <a:rPr lang="zh-CN" altLang="en-US" sz="1800" dirty="0">
                <a:latin typeface="Times New Roman" panose="02020603050405020304" pitchFamily="18" charset="0"/>
                <a:ea typeface="微软雅黑" pitchFamily="34" charset="-122"/>
                <a:cs typeface="Times New Roman" panose="02020603050405020304" pitchFamily="18" charset="0"/>
              </a:rPr>
              <a:t>全球范围的数据中心快速构建、部署并管理应用程序。用户可以使用所有语言、工具或框架构建应用程序。也就是说，用户可以利用</a:t>
            </a:r>
            <a:r>
              <a:rPr lang="en-US" altLang="zh-CN" sz="1800" dirty="0">
                <a:latin typeface="Times New Roman" panose="02020603050405020304" pitchFamily="18" charset="0"/>
                <a:ea typeface="微软雅黑" pitchFamily="34" charset="-122"/>
                <a:cs typeface="Times New Roman" panose="02020603050405020304" pitchFamily="18" charset="0"/>
              </a:rPr>
              <a:t>Microsoft Azure</a:t>
            </a:r>
            <a:r>
              <a:rPr lang="zh-CN" altLang="en-US" sz="1800" dirty="0">
                <a:latin typeface="Times New Roman" panose="02020603050405020304" pitchFamily="18" charset="0"/>
                <a:ea typeface="微软雅黑" pitchFamily="34" charset="-122"/>
                <a:cs typeface="Times New Roman" panose="02020603050405020304" pitchFamily="18" charset="0"/>
              </a:rPr>
              <a:t>云平台在云中运行商业应用程序、服务和工作负载。</a:t>
            </a:r>
          </a:p>
          <a:p>
            <a:pPr lvl="0" indent="457200" algn="just" defTabSz="914400">
              <a:lnSpc>
                <a:spcPct val="150000"/>
              </a:lnSpc>
              <a:defRPr/>
            </a:pPr>
            <a:r>
              <a:rPr lang="en-US" altLang="zh-CN" sz="1800" dirty="0">
                <a:latin typeface="Times New Roman" panose="02020603050405020304" pitchFamily="18" charset="0"/>
                <a:ea typeface="微软雅黑" pitchFamily="34" charset="-122"/>
                <a:cs typeface="Times New Roman" panose="02020603050405020304" pitchFamily="18" charset="0"/>
              </a:rPr>
              <a:t>Microsoft Azure</a:t>
            </a:r>
            <a:r>
              <a:rPr lang="zh-CN" altLang="en-US" sz="1800" dirty="0">
                <a:latin typeface="Times New Roman" panose="02020603050405020304" pitchFamily="18" charset="0"/>
                <a:ea typeface="微软雅黑" pitchFamily="34" charset="-122"/>
                <a:cs typeface="Times New Roman" panose="02020603050405020304" pitchFamily="18" charset="0"/>
              </a:rPr>
              <a:t>平台</a:t>
            </a:r>
            <a:r>
              <a:rPr lang="en-US" altLang="zh-CN" sz="1800" dirty="0">
                <a:latin typeface="Times New Roman" panose="02020603050405020304" pitchFamily="18" charset="0"/>
                <a:ea typeface="微软雅黑" pitchFamily="34" charset="-122"/>
                <a:cs typeface="Times New Roman" panose="02020603050405020304" pitchFamily="18" charset="0"/>
              </a:rPr>
              <a:t>2013</a:t>
            </a:r>
            <a:r>
              <a:rPr lang="zh-CN" altLang="en-US" sz="1800" dirty="0">
                <a:latin typeface="Times New Roman" panose="02020603050405020304" pitchFamily="18" charset="0"/>
                <a:ea typeface="微软雅黑" pitchFamily="34" charset="-122"/>
                <a:cs typeface="Times New Roman" panose="02020603050405020304" pitchFamily="18" charset="0"/>
              </a:rPr>
              <a:t>版本在</a:t>
            </a:r>
            <a:r>
              <a:rPr lang="en-US" altLang="zh-CN" sz="1800" dirty="0">
                <a:latin typeface="Times New Roman" panose="02020603050405020304" pitchFamily="18" charset="0"/>
                <a:ea typeface="微软雅黑" pitchFamily="34" charset="-122"/>
                <a:cs typeface="Times New Roman" panose="02020603050405020304" pitchFamily="18" charset="0"/>
              </a:rPr>
              <a:t>2011</a:t>
            </a:r>
            <a:r>
              <a:rPr lang="zh-CN" altLang="en-US" sz="1800" dirty="0">
                <a:latin typeface="Times New Roman" panose="02020603050405020304" pitchFamily="18" charset="0"/>
                <a:ea typeface="微软雅黑" pitchFamily="34" charset="-122"/>
                <a:cs typeface="Times New Roman" panose="02020603050405020304" pitchFamily="18" charset="0"/>
              </a:rPr>
              <a:t>版本上又增加了不少新的服务，为企业提供了如下四个基本类别的云服务：计算服务、网络服务、数据服务、和应用程序服务。</a:t>
            </a:r>
          </a:p>
        </p:txBody>
      </p:sp>
      <p:grpSp>
        <p:nvGrpSpPr>
          <p:cNvPr id="3" name="组合 2"/>
          <p:cNvGrpSpPr/>
          <p:nvPr/>
        </p:nvGrpSpPr>
        <p:grpSpPr>
          <a:xfrm>
            <a:off x="6708775" y="1667962"/>
            <a:ext cx="4565704" cy="4657432"/>
            <a:chOff x="497598" y="1481265"/>
            <a:chExt cx="5018444" cy="5060297"/>
          </a:xfrm>
        </p:grpSpPr>
        <p:sp>
          <p:nvSpPr>
            <p:cNvPr id="89" name="矩形 88"/>
            <p:cNvSpPr/>
            <p:nvPr/>
          </p:nvSpPr>
          <p:spPr>
            <a:xfrm>
              <a:off x="1567694" y="2609924"/>
              <a:ext cx="2909777" cy="2701212"/>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97598" y="1481265"/>
              <a:ext cx="2373158" cy="2371923"/>
              <a:chOff x="1754497" y="1068697"/>
              <a:chExt cx="2419598" cy="2419598"/>
            </a:xfrm>
          </p:grpSpPr>
          <p:grpSp>
            <p:nvGrpSpPr>
              <p:cNvPr id="6" name="组合 5"/>
              <p:cNvGrpSpPr/>
              <p:nvPr/>
            </p:nvGrpSpPr>
            <p:grpSpPr>
              <a:xfrm>
                <a:off x="1754497" y="1068697"/>
                <a:ext cx="2419598" cy="2419598"/>
                <a:chOff x="1595120" y="525779"/>
                <a:chExt cx="3520440" cy="3520440"/>
              </a:xfrm>
            </p:grpSpPr>
            <p:sp>
              <p:nvSpPr>
                <p:cNvPr id="15" name="椭圆 14"/>
                <p:cNvSpPr/>
                <p:nvPr/>
              </p:nvSpPr>
              <p:spPr>
                <a:xfrm>
                  <a:off x="1595120" y="525779"/>
                  <a:ext cx="3520440" cy="3520440"/>
                </a:xfrm>
                <a:prstGeom prst="ellipse">
                  <a:avLst/>
                </a:prstGeom>
                <a:gradFill flip="none" rotWithShape="1">
                  <a:gsLst>
                    <a:gs pos="100000">
                      <a:srgbClr val="F7F7F9"/>
                    </a:gs>
                    <a:gs pos="0">
                      <a:schemeClr val="bg1"/>
                    </a:gs>
                  </a:gsLst>
                  <a:lin ang="5400000" scaled="1"/>
                  <a:tileRect/>
                </a:gra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6" name="椭圆 15"/>
                <p:cNvSpPr/>
                <p:nvPr/>
              </p:nvSpPr>
              <p:spPr>
                <a:xfrm>
                  <a:off x="1900612" y="831271"/>
                  <a:ext cx="2909455" cy="2909455"/>
                </a:xfrm>
                <a:prstGeom prst="ellipse">
                  <a:avLst/>
                </a:prstGeom>
                <a:gradFill flip="none" rotWithShape="1">
                  <a:gsLst>
                    <a:gs pos="100000">
                      <a:srgbClr val="E4E4E4"/>
                    </a:gs>
                    <a:gs pos="0">
                      <a:schemeClr val="bg1"/>
                    </a:gs>
                  </a:gsLst>
                  <a:lin ang="5400000" scaled="1"/>
                  <a:tileRect/>
                </a:gradFill>
                <a:ln>
                  <a:noFill/>
                </a:ln>
                <a:effectLst>
                  <a:innerShdw blurRad="355600" dist="266700" dir="5400000">
                    <a:prstClr val="black">
                      <a:alpha val="57000"/>
                    </a:prstClr>
                  </a:innerShdw>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7" name="椭圆 6"/>
              <p:cNvSpPr/>
              <p:nvPr/>
            </p:nvSpPr>
            <p:spPr>
              <a:xfrm>
                <a:off x="2392852" y="1707052"/>
                <a:ext cx="1142885" cy="1142885"/>
              </a:xfrm>
              <a:prstGeom prst="ellipse">
                <a:avLst/>
              </a:prstGeom>
              <a:solidFill>
                <a:srgbClr val="019EAF"/>
              </a:solidFill>
              <a:ln>
                <a:gradFill flip="none" rotWithShape="1">
                  <a:gsLst>
                    <a:gs pos="0">
                      <a:srgbClr val="D9D9D9"/>
                    </a:gs>
                    <a:gs pos="100000">
                      <a:schemeClr val="bg1"/>
                    </a:gs>
                  </a:gsLst>
                  <a:lin ang="5400000" scaled="1"/>
                  <a:tileRect/>
                </a:gradFill>
              </a:ln>
              <a:effectLst>
                <a:innerShdw blurRad="342900" dist="50800" dir="16200000">
                  <a:srgbClr val="7A4C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8" name="组合 7"/>
              <p:cNvGrpSpPr/>
              <p:nvPr/>
            </p:nvGrpSpPr>
            <p:grpSpPr>
              <a:xfrm>
                <a:off x="2738177" y="2094546"/>
                <a:ext cx="440936" cy="366050"/>
                <a:chOff x="3132963" y="3140191"/>
                <a:chExt cx="645573" cy="535933"/>
              </a:xfrm>
              <a:solidFill>
                <a:schemeClr val="bg1"/>
              </a:solidFill>
            </p:grpSpPr>
            <p:sp>
              <p:nvSpPr>
                <p:cNvPr id="9"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0"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1"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2"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3"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4"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grpSp>
        <p:grpSp>
          <p:nvGrpSpPr>
            <p:cNvPr id="17" name="组合 16"/>
            <p:cNvGrpSpPr/>
            <p:nvPr/>
          </p:nvGrpSpPr>
          <p:grpSpPr>
            <a:xfrm>
              <a:off x="3142884" y="1481265"/>
              <a:ext cx="2373158" cy="2371923"/>
              <a:chOff x="4398406" y="1068697"/>
              <a:chExt cx="2419598" cy="2419598"/>
            </a:xfrm>
          </p:grpSpPr>
          <p:grpSp>
            <p:nvGrpSpPr>
              <p:cNvPr id="18" name="组合 17"/>
              <p:cNvGrpSpPr/>
              <p:nvPr/>
            </p:nvGrpSpPr>
            <p:grpSpPr>
              <a:xfrm>
                <a:off x="4398406" y="1068697"/>
                <a:ext cx="2419598" cy="2419598"/>
                <a:chOff x="1595120" y="525779"/>
                <a:chExt cx="3520440" cy="3520440"/>
              </a:xfrm>
            </p:grpSpPr>
            <p:sp>
              <p:nvSpPr>
                <p:cNvPr id="26" name="椭圆 25"/>
                <p:cNvSpPr/>
                <p:nvPr/>
              </p:nvSpPr>
              <p:spPr>
                <a:xfrm>
                  <a:off x="1595120" y="525779"/>
                  <a:ext cx="3520440" cy="3520440"/>
                </a:xfrm>
                <a:prstGeom prst="ellipse">
                  <a:avLst/>
                </a:prstGeom>
                <a:gradFill flip="none" rotWithShape="1">
                  <a:gsLst>
                    <a:gs pos="100000">
                      <a:srgbClr val="F7F7F9"/>
                    </a:gs>
                    <a:gs pos="0">
                      <a:schemeClr val="bg1"/>
                    </a:gs>
                  </a:gsLst>
                  <a:lin ang="5400000" scaled="1"/>
                  <a:tileRect/>
                </a:gra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7" name="椭圆 26"/>
                <p:cNvSpPr/>
                <p:nvPr/>
              </p:nvSpPr>
              <p:spPr>
                <a:xfrm>
                  <a:off x="1900612" y="831271"/>
                  <a:ext cx="2909455" cy="2909455"/>
                </a:xfrm>
                <a:prstGeom prst="ellipse">
                  <a:avLst/>
                </a:prstGeom>
                <a:gradFill flip="none" rotWithShape="1">
                  <a:gsLst>
                    <a:gs pos="100000">
                      <a:srgbClr val="E4E4E4"/>
                    </a:gs>
                    <a:gs pos="0">
                      <a:schemeClr val="bg1"/>
                    </a:gs>
                  </a:gsLst>
                  <a:lin ang="5400000" scaled="1"/>
                  <a:tileRect/>
                </a:gradFill>
                <a:ln>
                  <a:noFill/>
                </a:ln>
                <a:effectLst>
                  <a:innerShdw blurRad="355600" dist="266700" dir="5400000">
                    <a:prstClr val="black">
                      <a:alpha val="57000"/>
                    </a:prstClr>
                  </a:innerShdw>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19" name="椭圆 18"/>
              <p:cNvSpPr/>
              <p:nvPr/>
            </p:nvSpPr>
            <p:spPr>
              <a:xfrm>
                <a:off x="5036761" y="1707052"/>
                <a:ext cx="1142885" cy="1142885"/>
              </a:xfrm>
              <a:prstGeom prst="ellipse">
                <a:avLst/>
              </a:prstGeom>
              <a:solidFill>
                <a:srgbClr val="92D050"/>
              </a:solidFill>
              <a:ln>
                <a:gradFill flip="none" rotWithShape="1">
                  <a:gsLst>
                    <a:gs pos="0">
                      <a:srgbClr val="D9D9D9"/>
                    </a:gs>
                    <a:gs pos="100000">
                      <a:schemeClr val="bg1"/>
                    </a:gs>
                  </a:gsLst>
                  <a:lin ang="5400000" scaled="1"/>
                  <a:tileRect/>
                </a:gradFill>
              </a:ln>
              <a:effectLst>
                <a:innerShdw blurRad="342900" dist="50800" dir="16200000">
                  <a:srgbClr val="00717A">
                    <a:alpha val="8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20" name="组合 19"/>
              <p:cNvGrpSpPr/>
              <p:nvPr/>
            </p:nvGrpSpPr>
            <p:grpSpPr>
              <a:xfrm>
                <a:off x="5393647" y="2070657"/>
                <a:ext cx="438595" cy="413829"/>
                <a:chOff x="3098700" y="5569159"/>
                <a:chExt cx="642147" cy="605886"/>
              </a:xfrm>
              <a:solidFill>
                <a:schemeClr val="bg1"/>
              </a:solidFill>
            </p:grpSpPr>
            <p:sp>
              <p:nvSpPr>
                <p:cNvPr id="21" name="Freeform 349"/>
                <p:cNvSpPr>
                  <a:spLocks/>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2" name="Freeform 350"/>
                <p:cNvSpPr>
                  <a:spLocks/>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3"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4"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5"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grpSp>
        <p:grpSp>
          <p:nvGrpSpPr>
            <p:cNvPr id="28" name="组合 27"/>
            <p:cNvGrpSpPr/>
            <p:nvPr/>
          </p:nvGrpSpPr>
          <p:grpSpPr>
            <a:xfrm>
              <a:off x="497598" y="4125175"/>
              <a:ext cx="2373158" cy="2371923"/>
              <a:chOff x="1754497" y="3712606"/>
              <a:chExt cx="2419598" cy="2419598"/>
            </a:xfrm>
          </p:grpSpPr>
          <p:grpSp>
            <p:nvGrpSpPr>
              <p:cNvPr id="29" name="组合 28"/>
              <p:cNvGrpSpPr/>
              <p:nvPr/>
            </p:nvGrpSpPr>
            <p:grpSpPr>
              <a:xfrm>
                <a:off x="1754497" y="3712606"/>
                <a:ext cx="2419598" cy="2419598"/>
                <a:chOff x="1595120" y="525779"/>
                <a:chExt cx="3520440" cy="3520440"/>
              </a:xfrm>
            </p:grpSpPr>
            <p:sp>
              <p:nvSpPr>
                <p:cNvPr id="40" name="椭圆 39"/>
                <p:cNvSpPr/>
                <p:nvPr/>
              </p:nvSpPr>
              <p:spPr>
                <a:xfrm>
                  <a:off x="1595120" y="525779"/>
                  <a:ext cx="3520440" cy="3520440"/>
                </a:xfrm>
                <a:prstGeom prst="ellipse">
                  <a:avLst/>
                </a:prstGeom>
                <a:gradFill flip="none" rotWithShape="1">
                  <a:gsLst>
                    <a:gs pos="100000">
                      <a:srgbClr val="F7F7F9"/>
                    </a:gs>
                    <a:gs pos="0">
                      <a:schemeClr val="bg1"/>
                    </a:gs>
                  </a:gsLst>
                  <a:lin ang="5400000" scaled="1"/>
                  <a:tileRect/>
                </a:gra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41" name="椭圆 40"/>
                <p:cNvSpPr/>
                <p:nvPr/>
              </p:nvSpPr>
              <p:spPr>
                <a:xfrm>
                  <a:off x="1900612" y="831271"/>
                  <a:ext cx="2909455" cy="2909455"/>
                </a:xfrm>
                <a:prstGeom prst="ellipse">
                  <a:avLst/>
                </a:prstGeom>
                <a:gradFill flip="none" rotWithShape="1">
                  <a:gsLst>
                    <a:gs pos="100000">
                      <a:srgbClr val="E4E4E4"/>
                    </a:gs>
                    <a:gs pos="0">
                      <a:schemeClr val="bg1"/>
                    </a:gs>
                  </a:gsLst>
                  <a:lin ang="5400000" scaled="1"/>
                  <a:tileRect/>
                </a:gradFill>
                <a:ln>
                  <a:noFill/>
                </a:ln>
                <a:effectLst>
                  <a:innerShdw blurRad="355600" dist="266700" dir="5400000">
                    <a:prstClr val="black">
                      <a:alpha val="57000"/>
                    </a:prstClr>
                  </a:innerShdw>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30" name="椭圆 29"/>
              <p:cNvSpPr/>
              <p:nvPr/>
            </p:nvSpPr>
            <p:spPr>
              <a:xfrm>
                <a:off x="2392852" y="4350961"/>
                <a:ext cx="1142885" cy="1142885"/>
              </a:xfrm>
              <a:prstGeom prst="ellipse">
                <a:avLst/>
              </a:prstGeom>
              <a:solidFill>
                <a:srgbClr val="C00000"/>
              </a:solidFill>
              <a:ln>
                <a:gradFill flip="none" rotWithShape="1">
                  <a:gsLst>
                    <a:gs pos="0">
                      <a:srgbClr val="D9D9D9"/>
                    </a:gs>
                    <a:gs pos="100000">
                      <a:schemeClr val="bg1"/>
                    </a:gs>
                  </a:gsLst>
                  <a:lin ang="5400000" scaled="1"/>
                  <a:tileRect/>
                </a:gradFill>
              </a:ln>
              <a:effectLst>
                <a:innerShdw blurRad="342900" dist="50800" dir="16200000">
                  <a:schemeClr val="accent2">
                    <a:lumMod val="50000"/>
                    <a:alpha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31" name="组合 30"/>
              <p:cNvGrpSpPr/>
              <p:nvPr/>
            </p:nvGrpSpPr>
            <p:grpSpPr>
              <a:xfrm>
                <a:off x="2754071" y="4718814"/>
                <a:ext cx="409147" cy="426114"/>
                <a:chOff x="4445240" y="4337972"/>
                <a:chExt cx="599033" cy="623874"/>
              </a:xfrm>
              <a:solidFill>
                <a:schemeClr val="bg1"/>
              </a:solidFill>
            </p:grpSpPr>
            <p:sp>
              <p:nvSpPr>
                <p:cNvPr id="32" name="Freeform 399"/>
                <p:cNvSpPr>
                  <a:spLocks/>
                </p:cNvSpPr>
                <p:nvPr/>
              </p:nvSpPr>
              <p:spPr bwMode="auto">
                <a:xfrm>
                  <a:off x="4445240" y="4357388"/>
                  <a:ext cx="599033" cy="598462"/>
                </a:xfrm>
                <a:custGeom>
                  <a:avLst/>
                  <a:gdLst>
                    <a:gd name="T0" fmla="*/ 1092 w 2098"/>
                    <a:gd name="T1" fmla="*/ 1007 h 2096"/>
                    <a:gd name="T2" fmla="*/ 1092 w 2098"/>
                    <a:gd name="T3" fmla="*/ 0 h 2096"/>
                    <a:gd name="T4" fmla="*/ 1007 w 2098"/>
                    <a:gd name="T5" fmla="*/ 0 h 2096"/>
                    <a:gd name="T6" fmla="*/ 1007 w 2098"/>
                    <a:gd name="T7" fmla="*/ 1007 h 2096"/>
                    <a:gd name="T8" fmla="*/ 0 w 2098"/>
                    <a:gd name="T9" fmla="*/ 1007 h 2096"/>
                    <a:gd name="T10" fmla="*/ 0 w 2098"/>
                    <a:gd name="T11" fmla="*/ 1090 h 2096"/>
                    <a:gd name="T12" fmla="*/ 1007 w 2098"/>
                    <a:gd name="T13" fmla="*/ 1090 h 2096"/>
                    <a:gd name="T14" fmla="*/ 1007 w 2098"/>
                    <a:gd name="T15" fmla="*/ 2096 h 2096"/>
                    <a:gd name="T16" fmla="*/ 1092 w 2098"/>
                    <a:gd name="T17" fmla="*/ 2096 h 2096"/>
                    <a:gd name="T18" fmla="*/ 1092 w 2098"/>
                    <a:gd name="T19" fmla="*/ 1090 h 2096"/>
                    <a:gd name="T20" fmla="*/ 2098 w 2098"/>
                    <a:gd name="T21" fmla="*/ 1090 h 2096"/>
                    <a:gd name="T22" fmla="*/ 2098 w 2098"/>
                    <a:gd name="T23" fmla="*/ 1007 h 2096"/>
                    <a:gd name="T24" fmla="*/ 1092 w 2098"/>
                    <a:gd name="T25" fmla="*/ 1007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8" h="2096">
                      <a:moveTo>
                        <a:pt x="1092" y="1007"/>
                      </a:moveTo>
                      <a:lnTo>
                        <a:pt x="1092" y="0"/>
                      </a:lnTo>
                      <a:lnTo>
                        <a:pt x="1007" y="0"/>
                      </a:lnTo>
                      <a:lnTo>
                        <a:pt x="1007" y="1007"/>
                      </a:lnTo>
                      <a:lnTo>
                        <a:pt x="0" y="1007"/>
                      </a:lnTo>
                      <a:lnTo>
                        <a:pt x="0" y="1090"/>
                      </a:lnTo>
                      <a:lnTo>
                        <a:pt x="1007" y="1090"/>
                      </a:lnTo>
                      <a:lnTo>
                        <a:pt x="1007" y="2096"/>
                      </a:lnTo>
                      <a:lnTo>
                        <a:pt x="1092" y="2096"/>
                      </a:lnTo>
                      <a:lnTo>
                        <a:pt x="1092" y="1090"/>
                      </a:lnTo>
                      <a:lnTo>
                        <a:pt x="2098" y="1090"/>
                      </a:lnTo>
                      <a:lnTo>
                        <a:pt x="2098" y="1007"/>
                      </a:lnTo>
                      <a:lnTo>
                        <a:pt x="1092" y="10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3" name="Freeform 400"/>
                <p:cNvSpPr>
                  <a:spLocks/>
                </p:cNvSpPr>
                <p:nvPr/>
              </p:nvSpPr>
              <p:spPr bwMode="auto">
                <a:xfrm>
                  <a:off x="4478932" y="4337972"/>
                  <a:ext cx="189589" cy="269822"/>
                </a:xfrm>
                <a:custGeom>
                  <a:avLst/>
                  <a:gdLst>
                    <a:gd name="T0" fmla="*/ 166 w 664"/>
                    <a:gd name="T1" fmla="*/ 945 h 945"/>
                    <a:gd name="T2" fmla="*/ 499 w 664"/>
                    <a:gd name="T3" fmla="*/ 945 h 945"/>
                    <a:gd name="T4" fmla="*/ 499 w 664"/>
                    <a:gd name="T5" fmla="*/ 434 h 945"/>
                    <a:gd name="T6" fmla="*/ 664 w 664"/>
                    <a:gd name="T7" fmla="*/ 434 h 945"/>
                    <a:gd name="T8" fmla="*/ 338 w 664"/>
                    <a:gd name="T9" fmla="*/ 0 h 945"/>
                    <a:gd name="T10" fmla="*/ 0 w 664"/>
                    <a:gd name="T11" fmla="*/ 434 h 945"/>
                    <a:gd name="T12" fmla="*/ 166 w 664"/>
                    <a:gd name="T13" fmla="*/ 434 h 945"/>
                    <a:gd name="T14" fmla="*/ 166 w 664"/>
                    <a:gd name="T15" fmla="*/ 945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45">
                      <a:moveTo>
                        <a:pt x="166" y="945"/>
                      </a:moveTo>
                      <a:lnTo>
                        <a:pt x="499" y="945"/>
                      </a:lnTo>
                      <a:lnTo>
                        <a:pt x="499" y="434"/>
                      </a:lnTo>
                      <a:lnTo>
                        <a:pt x="664" y="434"/>
                      </a:lnTo>
                      <a:lnTo>
                        <a:pt x="338" y="0"/>
                      </a:lnTo>
                      <a:lnTo>
                        <a:pt x="0" y="434"/>
                      </a:lnTo>
                      <a:lnTo>
                        <a:pt x="166" y="434"/>
                      </a:lnTo>
                      <a:lnTo>
                        <a:pt x="166"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4" name="Freeform 401"/>
                <p:cNvSpPr>
                  <a:spLocks/>
                </p:cNvSpPr>
                <p:nvPr/>
              </p:nvSpPr>
              <p:spPr bwMode="auto">
                <a:xfrm>
                  <a:off x="4817565" y="4692024"/>
                  <a:ext cx="189589" cy="269822"/>
                </a:xfrm>
                <a:custGeom>
                  <a:avLst/>
                  <a:gdLst>
                    <a:gd name="T0" fmla="*/ 499 w 664"/>
                    <a:gd name="T1" fmla="*/ 0 h 945"/>
                    <a:gd name="T2" fmla="*/ 163 w 664"/>
                    <a:gd name="T3" fmla="*/ 0 h 945"/>
                    <a:gd name="T4" fmla="*/ 163 w 664"/>
                    <a:gd name="T5" fmla="*/ 511 h 945"/>
                    <a:gd name="T6" fmla="*/ 0 w 664"/>
                    <a:gd name="T7" fmla="*/ 511 h 945"/>
                    <a:gd name="T8" fmla="*/ 326 w 664"/>
                    <a:gd name="T9" fmla="*/ 945 h 945"/>
                    <a:gd name="T10" fmla="*/ 664 w 664"/>
                    <a:gd name="T11" fmla="*/ 511 h 945"/>
                    <a:gd name="T12" fmla="*/ 499 w 664"/>
                    <a:gd name="T13" fmla="*/ 511 h 945"/>
                    <a:gd name="T14" fmla="*/ 499 w 664"/>
                    <a:gd name="T15" fmla="*/ 0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45">
                      <a:moveTo>
                        <a:pt x="499" y="0"/>
                      </a:moveTo>
                      <a:lnTo>
                        <a:pt x="163" y="0"/>
                      </a:lnTo>
                      <a:lnTo>
                        <a:pt x="163" y="511"/>
                      </a:lnTo>
                      <a:lnTo>
                        <a:pt x="0" y="511"/>
                      </a:lnTo>
                      <a:lnTo>
                        <a:pt x="326" y="945"/>
                      </a:lnTo>
                      <a:lnTo>
                        <a:pt x="664" y="511"/>
                      </a:lnTo>
                      <a:lnTo>
                        <a:pt x="499" y="511"/>
                      </a:lnTo>
                      <a:lnTo>
                        <a:pt x="4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5" name="Freeform 402"/>
                <p:cNvSpPr>
                  <a:spLocks noEditPoints="1"/>
                </p:cNvSpPr>
                <p:nvPr/>
              </p:nvSpPr>
              <p:spPr bwMode="auto">
                <a:xfrm>
                  <a:off x="4790726" y="4357388"/>
                  <a:ext cx="242983" cy="236986"/>
                </a:xfrm>
                <a:custGeom>
                  <a:avLst/>
                  <a:gdLst>
                    <a:gd name="T0" fmla="*/ 52 w 360"/>
                    <a:gd name="T1" fmla="*/ 259 h 351"/>
                    <a:gd name="T2" fmla="*/ 31 w 360"/>
                    <a:gd name="T3" fmla="*/ 279 h 351"/>
                    <a:gd name="T4" fmla="*/ 77 w 360"/>
                    <a:gd name="T5" fmla="*/ 325 h 351"/>
                    <a:gd name="T6" fmla="*/ 97 w 360"/>
                    <a:gd name="T7" fmla="*/ 304 h 351"/>
                    <a:gd name="T8" fmla="*/ 147 w 360"/>
                    <a:gd name="T9" fmla="*/ 325 h 351"/>
                    <a:gd name="T10" fmla="*/ 147 w 360"/>
                    <a:gd name="T11" fmla="*/ 351 h 351"/>
                    <a:gd name="T12" fmla="*/ 211 w 360"/>
                    <a:gd name="T13" fmla="*/ 351 h 351"/>
                    <a:gd name="T14" fmla="*/ 211 w 360"/>
                    <a:gd name="T15" fmla="*/ 326 h 351"/>
                    <a:gd name="T16" fmla="*/ 264 w 360"/>
                    <a:gd name="T17" fmla="*/ 305 h 351"/>
                    <a:gd name="T18" fmla="*/ 284 w 360"/>
                    <a:gd name="T19" fmla="*/ 324 h 351"/>
                    <a:gd name="T20" fmla="*/ 329 w 360"/>
                    <a:gd name="T21" fmla="*/ 279 h 351"/>
                    <a:gd name="T22" fmla="*/ 310 w 360"/>
                    <a:gd name="T23" fmla="*/ 260 h 351"/>
                    <a:gd name="T24" fmla="*/ 332 w 360"/>
                    <a:gd name="T25" fmla="*/ 208 h 351"/>
                    <a:gd name="T26" fmla="*/ 360 w 360"/>
                    <a:gd name="T27" fmla="*/ 208 h 351"/>
                    <a:gd name="T28" fmla="*/ 360 w 360"/>
                    <a:gd name="T29" fmla="*/ 144 h 351"/>
                    <a:gd name="T30" fmla="*/ 333 w 360"/>
                    <a:gd name="T31" fmla="*/ 144 h 351"/>
                    <a:gd name="T32" fmla="*/ 311 w 360"/>
                    <a:gd name="T33" fmla="*/ 91 h 351"/>
                    <a:gd name="T34" fmla="*/ 331 w 360"/>
                    <a:gd name="T35" fmla="*/ 70 h 351"/>
                    <a:gd name="T36" fmla="*/ 286 w 360"/>
                    <a:gd name="T37" fmla="*/ 25 h 351"/>
                    <a:gd name="T38" fmla="*/ 265 w 360"/>
                    <a:gd name="T39" fmla="*/ 46 h 351"/>
                    <a:gd name="T40" fmla="*/ 211 w 360"/>
                    <a:gd name="T41" fmla="*/ 24 h 351"/>
                    <a:gd name="T42" fmla="*/ 211 w 360"/>
                    <a:gd name="T43" fmla="*/ 0 h 351"/>
                    <a:gd name="T44" fmla="*/ 147 w 360"/>
                    <a:gd name="T45" fmla="*/ 0 h 351"/>
                    <a:gd name="T46" fmla="*/ 147 w 360"/>
                    <a:gd name="T47" fmla="*/ 25 h 351"/>
                    <a:gd name="T48" fmla="*/ 96 w 360"/>
                    <a:gd name="T49" fmla="*/ 46 h 351"/>
                    <a:gd name="T50" fmla="*/ 75 w 360"/>
                    <a:gd name="T51" fmla="*/ 24 h 351"/>
                    <a:gd name="T52" fmla="*/ 29 w 360"/>
                    <a:gd name="T53" fmla="*/ 70 h 351"/>
                    <a:gd name="T54" fmla="*/ 51 w 360"/>
                    <a:gd name="T55" fmla="*/ 91 h 351"/>
                    <a:gd name="T56" fmla="*/ 29 w 360"/>
                    <a:gd name="T57" fmla="*/ 144 h 351"/>
                    <a:gd name="T58" fmla="*/ 0 w 360"/>
                    <a:gd name="T59" fmla="*/ 144 h 351"/>
                    <a:gd name="T60" fmla="*/ 0 w 360"/>
                    <a:gd name="T61" fmla="*/ 208 h 351"/>
                    <a:gd name="T62" fmla="*/ 30 w 360"/>
                    <a:gd name="T63" fmla="*/ 208 h 351"/>
                    <a:gd name="T64" fmla="*/ 52 w 360"/>
                    <a:gd name="T65" fmla="*/ 259 h 351"/>
                    <a:gd name="T66" fmla="*/ 181 w 360"/>
                    <a:gd name="T67" fmla="*/ 66 h 351"/>
                    <a:gd name="T68" fmla="*/ 291 w 360"/>
                    <a:gd name="T69" fmla="*/ 175 h 351"/>
                    <a:gd name="T70" fmla="*/ 181 w 360"/>
                    <a:gd name="T71" fmla="*/ 284 h 351"/>
                    <a:gd name="T72" fmla="*/ 71 w 360"/>
                    <a:gd name="T73" fmla="*/ 175 h 351"/>
                    <a:gd name="T74" fmla="*/ 181 w 360"/>
                    <a:gd name="T75" fmla="*/ 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0" h="351">
                      <a:moveTo>
                        <a:pt x="52" y="259"/>
                      </a:moveTo>
                      <a:cubicBezTo>
                        <a:pt x="31" y="279"/>
                        <a:pt x="31" y="279"/>
                        <a:pt x="31" y="279"/>
                      </a:cubicBezTo>
                      <a:cubicBezTo>
                        <a:pt x="77" y="325"/>
                        <a:pt x="77" y="325"/>
                        <a:pt x="77" y="325"/>
                      </a:cubicBezTo>
                      <a:cubicBezTo>
                        <a:pt x="97" y="304"/>
                        <a:pt x="97" y="304"/>
                        <a:pt x="97" y="304"/>
                      </a:cubicBezTo>
                      <a:cubicBezTo>
                        <a:pt x="112" y="314"/>
                        <a:pt x="129" y="321"/>
                        <a:pt x="147" y="325"/>
                      </a:cubicBezTo>
                      <a:cubicBezTo>
                        <a:pt x="147" y="351"/>
                        <a:pt x="147" y="351"/>
                        <a:pt x="147" y="351"/>
                      </a:cubicBezTo>
                      <a:cubicBezTo>
                        <a:pt x="211" y="351"/>
                        <a:pt x="211" y="351"/>
                        <a:pt x="211" y="351"/>
                      </a:cubicBezTo>
                      <a:cubicBezTo>
                        <a:pt x="211" y="326"/>
                        <a:pt x="211" y="326"/>
                        <a:pt x="211" y="326"/>
                      </a:cubicBezTo>
                      <a:cubicBezTo>
                        <a:pt x="230" y="322"/>
                        <a:pt x="248" y="315"/>
                        <a:pt x="264" y="305"/>
                      </a:cubicBezTo>
                      <a:cubicBezTo>
                        <a:pt x="284" y="324"/>
                        <a:pt x="284" y="324"/>
                        <a:pt x="284" y="324"/>
                      </a:cubicBezTo>
                      <a:cubicBezTo>
                        <a:pt x="329" y="279"/>
                        <a:pt x="329" y="279"/>
                        <a:pt x="329" y="279"/>
                      </a:cubicBezTo>
                      <a:cubicBezTo>
                        <a:pt x="310" y="260"/>
                        <a:pt x="310" y="260"/>
                        <a:pt x="310" y="260"/>
                      </a:cubicBezTo>
                      <a:cubicBezTo>
                        <a:pt x="320" y="244"/>
                        <a:pt x="328" y="227"/>
                        <a:pt x="332" y="208"/>
                      </a:cubicBezTo>
                      <a:cubicBezTo>
                        <a:pt x="360" y="208"/>
                        <a:pt x="360" y="208"/>
                        <a:pt x="360" y="208"/>
                      </a:cubicBezTo>
                      <a:cubicBezTo>
                        <a:pt x="360" y="144"/>
                        <a:pt x="360" y="144"/>
                        <a:pt x="360" y="144"/>
                      </a:cubicBezTo>
                      <a:cubicBezTo>
                        <a:pt x="333" y="144"/>
                        <a:pt x="333" y="144"/>
                        <a:pt x="333" y="144"/>
                      </a:cubicBezTo>
                      <a:cubicBezTo>
                        <a:pt x="329" y="125"/>
                        <a:pt x="321" y="107"/>
                        <a:pt x="311" y="91"/>
                      </a:cubicBezTo>
                      <a:cubicBezTo>
                        <a:pt x="331" y="70"/>
                        <a:pt x="331" y="70"/>
                        <a:pt x="331" y="70"/>
                      </a:cubicBezTo>
                      <a:cubicBezTo>
                        <a:pt x="286" y="25"/>
                        <a:pt x="286" y="25"/>
                        <a:pt x="286" y="25"/>
                      </a:cubicBezTo>
                      <a:cubicBezTo>
                        <a:pt x="265" y="46"/>
                        <a:pt x="265" y="46"/>
                        <a:pt x="265" y="46"/>
                      </a:cubicBezTo>
                      <a:cubicBezTo>
                        <a:pt x="249" y="35"/>
                        <a:pt x="231" y="28"/>
                        <a:pt x="211" y="24"/>
                      </a:cubicBezTo>
                      <a:cubicBezTo>
                        <a:pt x="211" y="0"/>
                        <a:pt x="211" y="0"/>
                        <a:pt x="211" y="0"/>
                      </a:cubicBezTo>
                      <a:cubicBezTo>
                        <a:pt x="147" y="0"/>
                        <a:pt x="147" y="0"/>
                        <a:pt x="147" y="0"/>
                      </a:cubicBezTo>
                      <a:cubicBezTo>
                        <a:pt x="147" y="25"/>
                        <a:pt x="147" y="25"/>
                        <a:pt x="147" y="25"/>
                      </a:cubicBezTo>
                      <a:cubicBezTo>
                        <a:pt x="129" y="29"/>
                        <a:pt x="112" y="36"/>
                        <a:pt x="96" y="46"/>
                      </a:cubicBezTo>
                      <a:cubicBezTo>
                        <a:pt x="75" y="24"/>
                        <a:pt x="75" y="24"/>
                        <a:pt x="75" y="24"/>
                      </a:cubicBezTo>
                      <a:cubicBezTo>
                        <a:pt x="29" y="70"/>
                        <a:pt x="29" y="70"/>
                        <a:pt x="29" y="70"/>
                      </a:cubicBezTo>
                      <a:cubicBezTo>
                        <a:pt x="51" y="91"/>
                        <a:pt x="51" y="91"/>
                        <a:pt x="51" y="91"/>
                      </a:cubicBezTo>
                      <a:cubicBezTo>
                        <a:pt x="41" y="107"/>
                        <a:pt x="33" y="125"/>
                        <a:pt x="29" y="144"/>
                      </a:cubicBezTo>
                      <a:cubicBezTo>
                        <a:pt x="0" y="144"/>
                        <a:pt x="0" y="144"/>
                        <a:pt x="0" y="144"/>
                      </a:cubicBezTo>
                      <a:cubicBezTo>
                        <a:pt x="0" y="208"/>
                        <a:pt x="0" y="208"/>
                        <a:pt x="0" y="208"/>
                      </a:cubicBezTo>
                      <a:cubicBezTo>
                        <a:pt x="30" y="208"/>
                        <a:pt x="30" y="208"/>
                        <a:pt x="30" y="208"/>
                      </a:cubicBezTo>
                      <a:cubicBezTo>
                        <a:pt x="34" y="227"/>
                        <a:pt x="41" y="244"/>
                        <a:pt x="52" y="259"/>
                      </a:cubicBezTo>
                      <a:close/>
                      <a:moveTo>
                        <a:pt x="181" y="66"/>
                      </a:moveTo>
                      <a:cubicBezTo>
                        <a:pt x="242" y="66"/>
                        <a:pt x="291" y="115"/>
                        <a:pt x="291" y="175"/>
                      </a:cubicBezTo>
                      <a:cubicBezTo>
                        <a:pt x="291" y="235"/>
                        <a:pt x="242" y="284"/>
                        <a:pt x="181" y="284"/>
                      </a:cubicBezTo>
                      <a:cubicBezTo>
                        <a:pt x="120" y="284"/>
                        <a:pt x="71" y="235"/>
                        <a:pt x="71" y="175"/>
                      </a:cubicBezTo>
                      <a:cubicBezTo>
                        <a:pt x="71" y="115"/>
                        <a:pt x="120" y="66"/>
                        <a:pt x="18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6" name="Freeform 403"/>
                <p:cNvSpPr>
                  <a:spLocks noEditPoints="1"/>
                </p:cNvSpPr>
                <p:nvPr/>
              </p:nvSpPr>
              <p:spPr bwMode="auto">
                <a:xfrm>
                  <a:off x="4856111" y="4420203"/>
                  <a:ext cx="112783" cy="111355"/>
                </a:xfrm>
                <a:custGeom>
                  <a:avLst/>
                  <a:gdLst>
                    <a:gd name="T0" fmla="*/ 83 w 167"/>
                    <a:gd name="T1" fmla="*/ 165 h 165"/>
                    <a:gd name="T2" fmla="*/ 167 w 167"/>
                    <a:gd name="T3" fmla="*/ 82 h 165"/>
                    <a:gd name="T4" fmla="*/ 83 w 167"/>
                    <a:gd name="T5" fmla="*/ 0 h 165"/>
                    <a:gd name="T6" fmla="*/ 0 w 167"/>
                    <a:gd name="T7" fmla="*/ 82 h 165"/>
                    <a:gd name="T8" fmla="*/ 83 w 167"/>
                    <a:gd name="T9" fmla="*/ 165 h 165"/>
                    <a:gd name="T10" fmla="*/ 83 w 167"/>
                    <a:gd name="T11" fmla="*/ 26 h 165"/>
                    <a:gd name="T12" fmla="*/ 140 w 167"/>
                    <a:gd name="T13" fmla="*/ 82 h 165"/>
                    <a:gd name="T14" fmla="*/ 83 w 167"/>
                    <a:gd name="T15" fmla="*/ 138 h 165"/>
                    <a:gd name="T16" fmla="*/ 27 w 167"/>
                    <a:gd name="T17" fmla="*/ 82 h 165"/>
                    <a:gd name="T18" fmla="*/ 83 w 167"/>
                    <a:gd name="T19" fmla="*/ 2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5">
                      <a:moveTo>
                        <a:pt x="83" y="165"/>
                      </a:moveTo>
                      <a:cubicBezTo>
                        <a:pt x="129" y="165"/>
                        <a:pt x="167" y="128"/>
                        <a:pt x="167" y="82"/>
                      </a:cubicBezTo>
                      <a:cubicBezTo>
                        <a:pt x="167" y="37"/>
                        <a:pt x="129" y="0"/>
                        <a:pt x="83" y="0"/>
                      </a:cubicBezTo>
                      <a:cubicBezTo>
                        <a:pt x="37" y="0"/>
                        <a:pt x="0" y="37"/>
                        <a:pt x="0" y="82"/>
                      </a:cubicBezTo>
                      <a:cubicBezTo>
                        <a:pt x="0" y="128"/>
                        <a:pt x="37" y="165"/>
                        <a:pt x="83" y="165"/>
                      </a:cubicBezTo>
                      <a:close/>
                      <a:moveTo>
                        <a:pt x="83" y="26"/>
                      </a:moveTo>
                      <a:cubicBezTo>
                        <a:pt x="114" y="26"/>
                        <a:pt x="140" y="51"/>
                        <a:pt x="140" y="82"/>
                      </a:cubicBezTo>
                      <a:cubicBezTo>
                        <a:pt x="140" y="113"/>
                        <a:pt x="114" y="138"/>
                        <a:pt x="83" y="138"/>
                      </a:cubicBezTo>
                      <a:cubicBezTo>
                        <a:pt x="52" y="138"/>
                        <a:pt x="27" y="113"/>
                        <a:pt x="27" y="82"/>
                      </a:cubicBezTo>
                      <a:cubicBezTo>
                        <a:pt x="27" y="51"/>
                        <a:pt x="52" y="26"/>
                        <a:pt x="8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7" name="Oval 404"/>
                <p:cNvSpPr>
                  <a:spLocks noChangeArrowheads="1"/>
                </p:cNvSpPr>
                <p:nvPr/>
              </p:nvSpPr>
              <p:spPr bwMode="auto">
                <a:xfrm>
                  <a:off x="4891802" y="4455894"/>
                  <a:ext cx="40545" cy="391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8" name="Freeform 405"/>
                <p:cNvSpPr>
                  <a:spLocks/>
                </p:cNvSpPr>
                <p:nvPr/>
              </p:nvSpPr>
              <p:spPr bwMode="auto">
                <a:xfrm>
                  <a:off x="4525472" y="4677177"/>
                  <a:ext cx="107358" cy="117351"/>
                </a:xfrm>
                <a:custGeom>
                  <a:avLst/>
                  <a:gdLst>
                    <a:gd name="T0" fmla="*/ 22 w 159"/>
                    <a:gd name="T1" fmla="*/ 115 h 174"/>
                    <a:gd name="T2" fmla="*/ 81 w 159"/>
                    <a:gd name="T3" fmla="*/ 174 h 174"/>
                    <a:gd name="T4" fmla="*/ 138 w 159"/>
                    <a:gd name="T5" fmla="*/ 115 h 174"/>
                    <a:gd name="T6" fmla="*/ 155 w 159"/>
                    <a:gd name="T7" fmla="*/ 96 h 174"/>
                    <a:gd name="T8" fmla="*/ 146 w 159"/>
                    <a:gd name="T9" fmla="*/ 67 h 174"/>
                    <a:gd name="T10" fmla="*/ 79 w 159"/>
                    <a:gd name="T11" fmla="*/ 0 h 174"/>
                    <a:gd name="T12" fmla="*/ 13 w 159"/>
                    <a:gd name="T13" fmla="*/ 67 h 174"/>
                    <a:gd name="T14" fmla="*/ 4 w 159"/>
                    <a:gd name="T15" fmla="*/ 96 h 174"/>
                    <a:gd name="T16" fmla="*/ 22 w 159"/>
                    <a:gd name="T17" fmla="*/ 11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74">
                      <a:moveTo>
                        <a:pt x="22" y="115"/>
                      </a:moveTo>
                      <a:cubicBezTo>
                        <a:pt x="34" y="146"/>
                        <a:pt x="56" y="174"/>
                        <a:pt x="81" y="174"/>
                      </a:cubicBezTo>
                      <a:cubicBezTo>
                        <a:pt x="106" y="174"/>
                        <a:pt x="127" y="146"/>
                        <a:pt x="138" y="115"/>
                      </a:cubicBezTo>
                      <a:cubicBezTo>
                        <a:pt x="145" y="114"/>
                        <a:pt x="152" y="107"/>
                        <a:pt x="155" y="96"/>
                      </a:cubicBezTo>
                      <a:cubicBezTo>
                        <a:pt x="159" y="83"/>
                        <a:pt x="154" y="70"/>
                        <a:pt x="146" y="67"/>
                      </a:cubicBezTo>
                      <a:cubicBezTo>
                        <a:pt x="144" y="30"/>
                        <a:pt x="115" y="0"/>
                        <a:pt x="79" y="0"/>
                      </a:cubicBezTo>
                      <a:cubicBezTo>
                        <a:pt x="44" y="0"/>
                        <a:pt x="15" y="30"/>
                        <a:pt x="13" y="67"/>
                      </a:cubicBezTo>
                      <a:cubicBezTo>
                        <a:pt x="5" y="70"/>
                        <a:pt x="0" y="83"/>
                        <a:pt x="4" y="96"/>
                      </a:cubicBezTo>
                      <a:cubicBezTo>
                        <a:pt x="7" y="107"/>
                        <a:pt x="14" y="115"/>
                        <a:pt x="2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9" name="Freeform 407"/>
                <p:cNvSpPr>
                  <a:spLocks/>
                </p:cNvSpPr>
                <p:nvPr/>
              </p:nvSpPr>
              <p:spPr bwMode="auto">
                <a:xfrm>
                  <a:off x="4494636" y="4789388"/>
                  <a:ext cx="169317" cy="142192"/>
                </a:xfrm>
                <a:custGeom>
                  <a:avLst/>
                  <a:gdLst>
                    <a:gd name="T0" fmla="*/ 194 w 251"/>
                    <a:gd name="T1" fmla="*/ 0 h 211"/>
                    <a:gd name="T2" fmla="*/ 140 w 251"/>
                    <a:gd name="T3" fmla="*/ 91 h 211"/>
                    <a:gd name="T4" fmla="*/ 133 w 251"/>
                    <a:gd name="T5" fmla="*/ 50 h 211"/>
                    <a:gd name="T6" fmla="*/ 141 w 251"/>
                    <a:gd name="T7" fmla="*/ 37 h 211"/>
                    <a:gd name="T8" fmla="*/ 125 w 251"/>
                    <a:gd name="T9" fmla="*/ 21 h 211"/>
                    <a:gd name="T10" fmla="*/ 110 w 251"/>
                    <a:gd name="T11" fmla="*/ 37 h 211"/>
                    <a:gd name="T12" fmla="*/ 117 w 251"/>
                    <a:gd name="T13" fmla="*/ 50 h 211"/>
                    <a:gd name="T14" fmla="*/ 111 w 251"/>
                    <a:gd name="T15" fmla="*/ 90 h 211"/>
                    <a:gd name="T16" fmla="*/ 57 w 251"/>
                    <a:gd name="T17" fmla="*/ 0 h 211"/>
                    <a:gd name="T18" fmla="*/ 1 w 251"/>
                    <a:gd name="T19" fmla="*/ 60 h 211"/>
                    <a:gd name="T20" fmla="*/ 0 w 251"/>
                    <a:gd name="T21" fmla="*/ 60 h 211"/>
                    <a:gd name="T22" fmla="*/ 0 w 251"/>
                    <a:gd name="T23" fmla="*/ 191 h 211"/>
                    <a:gd name="T24" fmla="*/ 1 w 251"/>
                    <a:gd name="T25" fmla="*/ 191 h 211"/>
                    <a:gd name="T26" fmla="*/ 125 w 251"/>
                    <a:gd name="T27" fmla="*/ 211 h 211"/>
                    <a:gd name="T28" fmla="*/ 250 w 251"/>
                    <a:gd name="T29" fmla="*/ 191 h 211"/>
                    <a:gd name="T30" fmla="*/ 251 w 251"/>
                    <a:gd name="T31" fmla="*/ 191 h 211"/>
                    <a:gd name="T32" fmla="*/ 250 w 251"/>
                    <a:gd name="T33" fmla="*/ 60 h 211"/>
                    <a:gd name="T34" fmla="*/ 194 w 251"/>
                    <a:gd name="T3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211">
                      <a:moveTo>
                        <a:pt x="194" y="0"/>
                      </a:moveTo>
                      <a:cubicBezTo>
                        <a:pt x="140" y="91"/>
                        <a:pt x="140" y="91"/>
                        <a:pt x="140" y="91"/>
                      </a:cubicBezTo>
                      <a:cubicBezTo>
                        <a:pt x="133" y="50"/>
                        <a:pt x="133" y="50"/>
                        <a:pt x="133" y="50"/>
                      </a:cubicBezTo>
                      <a:cubicBezTo>
                        <a:pt x="138" y="47"/>
                        <a:pt x="141" y="42"/>
                        <a:pt x="141" y="37"/>
                      </a:cubicBezTo>
                      <a:cubicBezTo>
                        <a:pt x="141" y="28"/>
                        <a:pt x="134" y="21"/>
                        <a:pt x="125" y="21"/>
                      </a:cubicBezTo>
                      <a:cubicBezTo>
                        <a:pt x="117" y="21"/>
                        <a:pt x="110" y="28"/>
                        <a:pt x="110" y="37"/>
                      </a:cubicBezTo>
                      <a:cubicBezTo>
                        <a:pt x="110" y="42"/>
                        <a:pt x="113" y="47"/>
                        <a:pt x="117" y="50"/>
                      </a:cubicBezTo>
                      <a:cubicBezTo>
                        <a:pt x="111" y="90"/>
                        <a:pt x="111" y="90"/>
                        <a:pt x="111" y="90"/>
                      </a:cubicBezTo>
                      <a:cubicBezTo>
                        <a:pt x="57" y="0"/>
                        <a:pt x="57" y="0"/>
                        <a:pt x="57" y="0"/>
                      </a:cubicBezTo>
                      <a:cubicBezTo>
                        <a:pt x="27" y="13"/>
                        <a:pt x="6" y="35"/>
                        <a:pt x="1" y="60"/>
                      </a:cubicBezTo>
                      <a:cubicBezTo>
                        <a:pt x="0" y="60"/>
                        <a:pt x="0" y="60"/>
                        <a:pt x="0" y="60"/>
                      </a:cubicBezTo>
                      <a:cubicBezTo>
                        <a:pt x="0" y="191"/>
                        <a:pt x="0" y="191"/>
                        <a:pt x="0" y="191"/>
                      </a:cubicBezTo>
                      <a:cubicBezTo>
                        <a:pt x="1" y="191"/>
                        <a:pt x="1" y="191"/>
                        <a:pt x="1" y="191"/>
                      </a:cubicBezTo>
                      <a:cubicBezTo>
                        <a:pt x="7" y="202"/>
                        <a:pt x="60" y="211"/>
                        <a:pt x="125" y="211"/>
                      </a:cubicBezTo>
                      <a:cubicBezTo>
                        <a:pt x="191" y="211"/>
                        <a:pt x="244" y="202"/>
                        <a:pt x="250" y="191"/>
                      </a:cubicBezTo>
                      <a:cubicBezTo>
                        <a:pt x="251" y="191"/>
                        <a:pt x="251" y="191"/>
                        <a:pt x="251" y="191"/>
                      </a:cubicBezTo>
                      <a:cubicBezTo>
                        <a:pt x="250" y="60"/>
                        <a:pt x="250" y="60"/>
                        <a:pt x="250" y="60"/>
                      </a:cubicBezTo>
                      <a:cubicBezTo>
                        <a:pt x="245" y="35"/>
                        <a:pt x="224" y="13"/>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grpSp>
        <p:grpSp>
          <p:nvGrpSpPr>
            <p:cNvPr id="42" name="组合 41"/>
            <p:cNvGrpSpPr/>
            <p:nvPr/>
          </p:nvGrpSpPr>
          <p:grpSpPr>
            <a:xfrm>
              <a:off x="3142884" y="4125175"/>
              <a:ext cx="2373158" cy="2371923"/>
              <a:chOff x="4398406" y="3712606"/>
              <a:chExt cx="2419598" cy="2419598"/>
            </a:xfrm>
          </p:grpSpPr>
          <p:grpSp>
            <p:nvGrpSpPr>
              <p:cNvPr id="43" name="组合 42"/>
              <p:cNvGrpSpPr/>
              <p:nvPr/>
            </p:nvGrpSpPr>
            <p:grpSpPr>
              <a:xfrm>
                <a:off x="4398406" y="3712606"/>
                <a:ext cx="2419598" cy="2419598"/>
                <a:chOff x="1595120" y="525779"/>
                <a:chExt cx="3520440" cy="3520440"/>
              </a:xfrm>
            </p:grpSpPr>
            <p:sp>
              <p:nvSpPr>
                <p:cNvPr id="55" name="椭圆 54"/>
                <p:cNvSpPr/>
                <p:nvPr/>
              </p:nvSpPr>
              <p:spPr>
                <a:xfrm>
                  <a:off x="1595120" y="525779"/>
                  <a:ext cx="3520440" cy="3520440"/>
                </a:xfrm>
                <a:prstGeom prst="ellipse">
                  <a:avLst/>
                </a:prstGeom>
                <a:gradFill flip="none" rotWithShape="1">
                  <a:gsLst>
                    <a:gs pos="100000">
                      <a:srgbClr val="F7F7F9"/>
                    </a:gs>
                    <a:gs pos="0">
                      <a:schemeClr val="bg1"/>
                    </a:gs>
                  </a:gsLst>
                  <a:lin ang="5400000" scaled="1"/>
                  <a:tileRect/>
                </a:gra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56" name="椭圆 55"/>
                <p:cNvSpPr/>
                <p:nvPr/>
              </p:nvSpPr>
              <p:spPr>
                <a:xfrm>
                  <a:off x="1900612" y="831271"/>
                  <a:ext cx="2909455" cy="2909455"/>
                </a:xfrm>
                <a:prstGeom prst="ellipse">
                  <a:avLst/>
                </a:prstGeom>
                <a:gradFill flip="none" rotWithShape="1">
                  <a:gsLst>
                    <a:gs pos="100000">
                      <a:srgbClr val="E4E4E4"/>
                    </a:gs>
                    <a:gs pos="0">
                      <a:schemeClr val="bg1"/>
                    </a:gs>
                  </a:gsLst>
                  <a:lin ang="5400000" scaled="1"/>
                  <a:tileRect/>
                </a:gradFill>
                <a:ln>
                  <a:noFill/>
                </a:ln>
                <a:effectLst>
                  <a:innerShdw blurRad="355600" dist="266700" dir="5400000">
                    <a:prstClr val="black">
                      <a:alpha val="57000"/>
                    </a:prstClr>
                  </a:innerShdw>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44" name="椭圆 43"/>
              <p:cNvSpPr/>
              <p:nvPr/>
            </p:nvSpPr>
            <p:spPr>
              <a:xfrm>
                <a:off x="5036761" y="4350961"/>
                <a:ext cx="1142885" cy="1142885"/>
              </a:xfrm>
              <a:prstGeom prst="ellipse">
                <a:avLst/>
              </a:prstGeom>
              <a:solidFill>
                <a:srgbClr val="FFC000"/>
              </a:solidFill>
              <a:ln>
                <a:gradFill flip="none" rotWithShape="1">
                  <a:gsLst>
                    <a:gs pos="0">
                      <a:srgbClr val="D9D9D9"/>
                    </a:gs>
                    <a:gs pos="100000">
                      <a:schemeClr val="bg1"/>
                    </a:gs>
                  </a:gsLst>
                  <a:lin ang="5400000" scaled="1"/>
                  <a:tileRect/>
                </a:gradFill>
              </a:ln>
              <a:effectLst>
                <a:innerShdw blurRad="342900" dist="50800" dir="16200000">
                  <a:schemeClr val="accent4">
                    <a:lumMod val="5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45" name="组合 44"/>
              <p:cNvGrpSpPr/>
              <p:nvPr/>
            </p:nvGrpSpPr>
            <p:grpSpPr>
              <a:xfrm>
                <a:off x="5443766" y="4701944"/>
                <a:ext cx="338356" cy="459855"/>
                <a:chOff x="5758088" y="4284007"/>
                <a:chExt cx="495387" cy="673270"/>
              </a:xfrm>
              <a:solidFill>
                <a:schemeClr val="bg1"/>
              </a:solidFill>
            </p:grpSpPr>
            <p:sp>
              <p:nvSpPr>
                <p:cNvPr id="46" name="Freeform 422"/>
                <p:cNvSpPr>
                  <a:spLocks/>
                </p:cNvSpPr>
                <p:nvPr/>
              </p:nvSpPr>
              <p:spPr bwMode="auto">
                <a:xfrm>
                  <a:off x="5822902" y="4284007"/>
                  <a:ext cx="221283" cy="243554"/>
                </a:xfrm>
                <a:custGeom>
                  <a:avLst/>
                  <a:gdLst>
                    <a:gd name="T0" fmla="*/ 45 w 328"/>
                    <a:gd name="T1" fmla="*/ 239 h 361"/>
                    <a:gd name="T2" fmla="*/ 167 w 328"/>
                    <a:gd name="T3" fmla="*/ 361 h 361"/>
                    <a:gd name="T4" fmla="*/ 285 w 328"/>
                    <a:gd name="T5" fmla="*/ 239 h 361"/>
                    <a:gd name="T6" fmla="*/ 321 w 328"/>
                    <a:gd name="T7" fmla="*/ 199 h 361"/>
                    <a:gd name="T8" fmla="*/ 302 w 328"/>
                    <a:gd name="T9" fmla="*/ 140 h 361"/>
                    <a:gd name="T10" fmla="*/ 164 w 328"/>
                    <a:gd name="T11" fmla="*/ 0 h 361"/>
                    <a:gd name="T12" fmla="*/ 26 w 328"/>
                    <a:gd name="T13" fmla="*/ 140 h 361"/>
                    <a:gd name="T14" fmla="*/ 7 w 328"/>
                    <a:gd name="T15" fmla="*/ 199 h 361"/>
                    <a:gd name="T16" fmla="*/ 45 w 328"/>
                    <a:gd name="T17" fmla="*/ 23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361">
                      <a:moveTo>
                        <a:pt x="45" y="239"/>
                      </a:moveTo>
                      <a:cubicBezTo>
                        <a:pt x="70" y="303"/>
                        <a:pt x="116" y="361"/>
                        <a:pt x="167" y="361"/>
                      </a:cubicBezTo>
                      <a:cubicBezTo>
                        <a:pt x="219" y="361"/>
                        <a:pt x="262" y="303"/>
                        <a:pt x="285" y="239"/>
                      </a:cubicBezTo>
                      <a:cubicBezTo>
                        <a:pt x="300" y="238"/>
                        <a:pt x="315" y="222"/>
                        <a:pt x="321" y="199"/>
                      </a:cubicBezTo>
                      <a:cubicBezTo>
                        <a:pt x="328" y="173"/>
                        <a:pt x="319" y="146"/>
                        <a:pt x="302" y="140"/>
                      </a:cubicBezTo>
                      <a:cubicBezTo>
                        <a:pt x="297" y="62"/>
                        <a:pt x="237" y="0"/>
                        <a:pt x="164" y="0"/>
                      </a:cubicBezTo>
                      <a:cubicBezTo>
                        <a:pt x="90" y="0"/>
                        <a:pt x="30" y="62"/>
                        <a:pt x="26" y="140"/>
                      </a:cubicBezTo>
                      <a:cubicBezTo>
                        <a:pt x="8" y="146"/>
                        <a:pt x="0" y="173"/>
                        <a:pt x="7" y="199"/>
                      </a:cubicBezTo>
                      <a:cubicBezTo>
                        <a:pt x="13" y="223"/>
                        <a:pt x="29" y="239"/>
                        <a:pt x="45"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7" name="Freeform 423"/>
                <p:cNvSpPr>
                  <a:spLocks/>
                </p:cNvSpPr>
                <p:nvPr/>
              </p:nvSpPr>
              <p:spPr bwMode="auto">
                <a:xfrm>
                  <a:off x="6097007" y="4775683"/>
                  <a:ext cx="1999" cy="1428"/>
                </a:xfrm>
                <a:custGeom>
                  <a:avLst/>
                  <a:gdLst>
                    <a:gd name="T0" fmla="*/ 3 w 3"/>
                    <a:gd name="T1" fmla="*/ 0 h 2"/>
                    <a:gd name="T2" fmla="*/ 0 w 3"/>
                    <a:gd name="T3" fmla="*/ 2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1"/>
                        <a:pt x="1" y="2"/>
                        <a:pt x="0" y="2"/>
                      </a:cubicBezTo>
                      <a:cubicBezTo>
                        <a:pt x="3" y="2"/>
                        <a:pt x="3" y="2"/>
                        <a:pt x="3" y="2"/>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8" name="Freeform 424"/>
                <p:cNvSpPr>
                  <a:spLocks/>
                </p:cNvSpPr>
                <p:nvPr/>
              </p:nvSpPr>
              <p:spPr bwMode="auto">
                <a:xfrm>
                  <a:off x="6066456" y="4582096"/>
                  <a:ext cx="30551" cy="171315"/>
                </a:xfrm>
                <a:custGeom>
                  <a:avLst/>
                  <a:gdLst>
                    <a:gd name="T0" fmla="*/ 0 w 45"/>
                    <a:gd name="T1" fmla="*/ 0 h 254"/>
                    <a:gd name="T2" fmla="*/ 21 w 45"/>
                    <a:gd name="T3" fmla="*/ 254 h 254"/>
                    <a:gd name="T4" fmla="*/ 45 w 45"/>
                    <a:gd name="T5" fmla="*/ 241 h 254"/>
                    <a:gd name="T6" fmla="*/ 29 w 45"/>
                    <a:gd name="T7" fmla="*/ 0 h 254"/>
                    <a:gd name="T8" fmla="*/ 0 w 45"/>
                    <a:gd name="T9" fmla="*/ 0 h 254"/>
                  </a:gdLst>
                  <a:ahLst/>
                  <a:cxnLst>
                    <a:cxn ang="0">
                      <a:pos x="T0" y="T1"/>
                    </a:cxn>
                    <a:cxn ang="0">
                      <a:pos x="T2" y="T3"/>
                    </a:cxn>
                    <a:cxn ang="0">
                      <a:pos x="T4" y="T5"/>
                    </a:cxn>
                    <a:cxn ang="0">
                      <a:pos x="T6" y="T7"/>
                    </a:cxn>
                    <a:cxn ang="0">
                      <a:pos x="T8" y="T9"/>
                    </a:cxn>
                  </a:cxnLst>
                  <a:rect l="0" t="0" r="r" b="b"/>
                  <a:pathLst>
                    <a:path w="45" h="254">
                      <a:moveTo>
                        <a:pt x="0" y="0"/>
                      </a:moveTo>
                      <a:cubicBezTo>
                        <a:pt x="21" y="254"/>
                        <a:pt x="21" y="254"/>
                        <a:pt x="21" y="254"/>
                      </a:cubicBezTo>
                      <a:cubicBezTo>
                        <a:pt x="29" y="249"/>
                        <a:pt x="37" y="245"/>
                        <a:pt x="45" y="241"/>
                      </a:cubicBezTo>
                      <a:cubicBezTo>
                        <a:pt x="29" y="0"/>
                        <a:pt x="29" y="0"/>
                        <a:pt x="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9" name="Freeform 425"/>
                <p:cNvSpPr>
                  <a:spLocks/>
                </p:cNvSpPr>
                <p:nvPr/>
              </p:nvSpPr>
              <p:spPr bwMode="auto">
                <a:xfrm>
                  <a:off x="6187233" y="4775683"/>
                  <a:ext cx="1999" cy="1428"/>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50" name="Freeform 426"/>
                <p:cNvSpPr>
                  <a:spLocks/>
                </p:cNvSpPr>
                <p:nvPr/>
              </p:nvSpPr>
              <p:spPr bwMode="auto">
                <a:xfrm>
                  <a:off x="6189232" y="4582096"/>
                  <a:ext cx="30551" cy="171315"/>
                </a:xfrm>
                <a:custGeom>
                  <a:avLst/>
                  <a:gdLst>
                    <a:gd name="T0" fmla="*/ 45 w 45"/>
                    <a:gd name="T1" fmla="*/ 0 h 254"/>
                    <a:gd name="T2" fmla="*/ 16 w 45"/>
                    <a:gd name="T3" fmla="*/ 0 h 254"/>
                    <a:gd name="T4" fmla="*/ 0 w 45"/>
                    <a:gd name="T5" fmla="*/ 241 h 254"/>
                    <a:gd name="T6" fmla="*/ 24 w 45"/>
                    <a:gd name="T7" fmla="*/ 254 h 254"/>
                    <a:gd name="T8" fmla="*/ 45 w 45"/>
                    <a:gd name="T9" fmla="*/ 0 h 254"/>
                  </a:gdLst>
                  <a:ahLst/>
                  <a:cxnLst>
                    <a:cxn ang="0">
                      <a:pos x="T0" y="T1"/>
                    </a:cxn>
                    <a:cxn ang="0">
                      <a:pos x="T2" y="T3"/>
                    </a:cxn>
                    <a:cxn ang="0">
                      <a:pos x="T4" y="T5"/>
                    </a:cxn>
                    <a:cxn ang="0">
                      <a:pos x="T6" y="T7"/>
                    </a:cxn>
                    <a:cxn ang="0">
                      <a:pos x="T8" y="T9"/>
                    </a:cxn>
                  </a:cxnLst>
                  <a:rect l="0" t="0" r="r" b="b"/>
                  <a:pathLst>
                    <a:path w="45" h="254">
                      <a:moveTo>
                        <a:pt x="45" y="0"/>
                      </a:moveTo>
                      <a:cubicBezTo>
                        <a:pt x="16" y="0"/>
                        <a:pt x="16" y="0"/>
                        <a:pt x="16" y="0"/>
                      </a:cubicBezTo>
                      <a:cubicBezTo>
                        <a:pt x="0" y="241"/>
                        <a:pt x="0" y="241"/>
                        <a:pt x="0" y="241"/>
                      </a:cubicBezTo>
                      <a:cubicBezTo>
                        <a:pt x="8" y="245"/>
                        <a:pt x="16" y="249"/>
                        <a:pt x="24" y="254"/>
                      </a:cubicBez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51" name="Freeform 427"/>
                <p:cNvSpPr>
                  <a:spLocks noEditPoints="1"/>
                </p:cNvSpPr>
                <p:nvPr/>
              </p:nvSpPr>
              <p:spPr bwMode="auto">
                <a:xfrm>
                  <a:off x="6032192" y="4740563"/>
                  <a:ext cx="221283" cy="216714"/>
                </a:xfrm>
                <a:custGeom>
                  <a:avLst/>
                  <a:gdLst>
                    <a:gd name="T0" fmla="*/ 164 w 328"/>
                    <a:gd name="T1" fmla="*/ 0 h 321"/>
                    <a:gd name="T2" fmla="*/ 0 w 328"/>
                    <a:gd name="T3" fmla="*/ 161 h 321"/>
                    <a:gd name="T4" fmla="*/ 164 w 328"/>
                    <a:gd name="T5" fmla="*/ 321 h 321"/>
                    <a:gd name="T6" fmla="*/ 328 w 328"/>
                    <a:gd name="T7" fmla="*/ 161 h 321"/>
                    <a:gd name="T8" fmla="*/ 164 w 328"/>
                    <a:gd name="T9" fmla="*/ 0 h 321"/>
                    <a:gd name="T10" fmla="*/ 164 w 328"/>
                    <a:gd name="T11" fmla="*/ 294 h 321"/>
                    <a:gd name="T12" fmla="*/ 27 w 328"/>
                    <a:gd name="T13" fmla="*/ 161 h 321"/>
                    <a:gd name="T14" fmla="*/ 164 w 328"/>
                    <a:gd name="T15" fmla="*/ 27 h 321"/>
                    <a:gd name="T16" fmla="*/ 302 w 328"/>
                    <a:gd name="T17" fmla="*/ 161 h 321"/>
                    <a:gd name="T18" fmla="*/ 164 w 328"/>
                    <a:gd name="T19" fmla="*/ 294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321">
                      <a:moveTo>
                        <a:pt x="164" y="0"/>
                      </a:moveTo>
                      <a:cubicBezTo>
                        <a:pt x="74" y="0"/>
                        <a:pt x="0" y="72"/>
                        <a:pt x="0" y="161"/>
                      </a:cubicBezTo>
                      <a:cubicBezTo>
                        <a:pt x="0" y="249"/>
                        <a:pt x="74" y="321"/>
                        <a:pt x="164" y="321"/>
                      </a:cubicBezTo>
                      <a:cubicBezTo>
                        <a:pt x="255" y="321"/>
                        <a:pt x="328" y="249"/>
                        <a:pt x="328" y="161"/>
                      </a:cubicBezTo>
                      <a:cubicBezTo>
                        <a:pt x="328" y="72"/>
                        <a:pt x="255" y="0"/>
                        <a:pt x="164" y="0"/>
                      </a:cubicBezTo>
                      <a:close/>
                      <a:moveTo>
                        <a:pt x="164" y="294"/>
                      </a:moveTo>
                      <a:cubicBezTo>
                        <a:pt x="89" y="294"/>
                        <a:pt x="27" y="234"/>
                        <a:pt x="27" y="161"/>
                      </a:cubicBezTo>
                      <a:cubicBezTo>
                        <a:pt x="27" y="87"/>
                        <a:pt x="89" y="27"/>
                        <a:pt x="164" y="27"/>
                      </a:cubicBezTo>
                      <a:cubicBezTo>
                        <a:pt x="240" y="27"/>
                        <a:pt x="302" y="87"/>
                        <a:pt x="302" y="161"/>
                      </a:cubicBezTo>
                      <a:cubicBezTo>
                        <a:pt x="302" y="234"/>
                        <a:pt x="240" y="294"/>
                        <a:pt x="164" y="2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52" name="Freeform 428"/>
                <p:cNvSpPr>
                  <a:spLocks/>
                </p:cNvSpPr>
                <p:nvPr/>
              </p:nvSpPr>
              <p:spPr bwMode="auto">
                <a:xfrm>
                  <a:off x="6105001" y="4571246"/>
                  <a:ext cx="76235" cy="168175"/>
                </a:xfrm>
                <a:custGeom>
                  <a:avLst/>
                  <a:gdLst>
                    <a:gd name="T0" fmla="*/ 56 w 113"/>
                    <a:gd name="T1" fmla="*/ 243 h 249"/>
                    <a:gd name="T2" fmla="*/ 100 w 113"/>
                    <a:gd name="T3" fmla="*/ 249 h 249"/>
                    <a:gd name="T4" fmla="*/ 113 w 113"/>
                    <a:gd name="T5" fmla="*/ 0 h 249"/>
                    <a:gd name="T6" fmla="*/ 0 w 113"/>
                    <a:gd name="T7" fmla="*/ 0 h 249"/>
                    <a:gd name="T8" fmla="*/ 13 w 113"/>
                    <a:gd name="T9" fmla="*/ 249 h 249"/>
                    <a:gd name="T10" fmla="*/ 56 w 113"/>
                    <a:gd name="T11" fmla="*/ 243 h 249"/>
                  </a:gdLst>
                  <a:ahLst/>
                  <a:cxnLst>
                    <a:cxn ang="0">
                      <a:pos x="T0" y="T1"/>
                    </a:cxn>
                    <a:cxn ang="0">
                      <a:pos x="T2" y="T3"/>
                    </a:cxn>
                    <a:cxn ang="0">
                      <a:pos x="T4" y="T5"/>
                    </a:cxn>
                    <a:cxn ang="0">
                      <a:pos x="T6" y="T7"/>
                    </a:cxn>
                    <a:cxn ang="0">
                      <a:pos x="T8" y="T9"/>
                    </a:cxn>
                    <a:cxn ang="0">
                      <a:pos x="T10" y="T11"/>
                    </a:cxn>
                  </a:cxnLst>
                  <a:rect l="0" t="0" r="r" b="b"/>
                  <a:pathLst>
                    <a:path w="113" h="249">
                      <a:moveTo>
                        <a:pt x="56" y="243"/>
                      </a:moveTo>
                      <a:cubicBezTo>
                        <a:pt x="71" y="243"/>
                        <a:pt x="86" y="245"/>
                        <a:pt x="100" y="249"/>
                      </a:cubicBezTo>
                      <a:cubicBezTo>
                        <a:pt x="113" y="0"/>
                        <a:pt x="113" y="0"/>
                        <a:pt x="113" y="0"/>
                      </a:cubicBezTo>
                      <a:cubicBezTo>
                        <a:pt x="0" y="0"/>
                        <a:pt x="0" y="0"/>
                        <a:pt x="0" y="0"/>
                      </a:cubicBezTo>
                      <a:cubicBezTo>
                        <a:pt x="13" y="249"/>
                        <a:pt x="13" y="249"/>
                        <a:pt x="13" y="249"/>
                      </a:cubicBezTo>
                      <a:cubicBezTo>
                        <a:pt x="27" y="245"/>
                        <a:pt x="42" y="243"/>
                        <a:pt x="56"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53" name="Freeform 429"/>
                <p:cNvSpPr>
                  <a:spLocks/>
                </p:cNvSpPr>
                <p:nvPr/>
              </p:nvSpPr>
              <p:spPr bwMode="auto">
                <a:xfrm>
                  <a:off x="5758088" y="4516711"/>
                  <a:ext cx="334636" cy="294948"/>
                </a:xfrm>
                <a:custGeom>
                  <a:avLst/>
                  <a:gdLst>
                    <a:gd name="T0" fmla="*/ 460 w 496"/>
                    <a:gd name="T1" fmla="*/ 351 h 437"/>
                    <a:gd name="T2" fmla="*/ 437 w 496"/>
                    <a:gd name="T3" fmla="*/ 80 h 437"/>
                    <a:gd name="T4" fmla="*/ 496 w 496"/>
                    <a:gd name="T5" fmla="*/ 80 h 437"/>
                    <a:gd name="T6" fmla="*/ 496 w 496"/>
                    <a:gd name="T7" fmla="*/ 73 h 437"/>
                    <a:gd name="T8" fmla="*/ 401 w 496"/>
                    <a:gd name="T9" fmla="*/ 0 h 437"/>
                    <a:gd name="T10" fmla="*/ 290 w 496"/>
                    <a:gd name="T11" fmla="*/ 188 h 437"/>
                    <a:gd name="T12" fmla="*/ 276 w 496"/>
                    <a:gd name="T13" fmla="*/ 103 h 437"/>
                    <a:gd name="T14" fmla="*/ 291 w 496"/>
                    <a:gd name="T15" fmla="*/ 76 h 437"/>
                    <a:gd name="T16" fmla="*/ 259 w 496"/>
                    <a:gd name="T17" fmla="*/ 44 h 437"/>
                    <a:gd name="T18" fmla="*/ 227 w 496"/>
                    <a:gd name="T19" fmla="*/ 76 h 437"/>
                    <a:gd name="T20" fmla="*/ 243 w 496"/>
                    <a:gd name="T21" fmla="*/ 103 h 437"/>
                    <a:gd name="T22" fmla="*/ 229 w 496"/>
                    <a:gd name="T23" fmla="*/ 186 h 437"/>
                    <a:gd name="T24" fmla="*/ 118 w 496"/>
                    <a:gd name="T25" fmla="*/ 0 h 437"/>
                    <a:gd name="T26" fmla="*/ 2 w 496"/>
                    <a:gd name="T27" fmla="*/ 123 h 437"/>
                    <a:gd name="T28" fmla="*/ 0 w 496"/>
                    <a:gd name="T29" fmla="*/ 123 h 437"/>
                    <a:gd name="T30" fmla="*/ 0 w 496"/>
                    <a:gd name="T31" fmla="*/ 396 h 437"/>
                    <a:gd name="T32" fmla="*/ 1 w 496"/>
                    <a:gd name="T33" fmla="*/ 396 h 437"/>
                    <a:gd name="T34" fmla="*/ 260 w 496"/>
                    <a:gd name="T35" fmla="*/ 437 h 437"/>
                    <a:gd name="T36" fmla="*/ 400 w 496"/>
                    <a:gd name="T37" fmla="*/ 430 h 437"/>
                    <a:gd name="T38" fmla="*/ 460 w 496"/>
                    <a:gd name="T39" fmla="*/ 35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437">
                      <a:moveTo>
                        <a:pt x="460" y="351"/>
                      </a:moveTo>
                      <a:cubicBezTo>
                        <a:pt x="437" y="80"/>
                        <a:pt x="437" y="80"/>
                        <a:pt x="437" y="80"/>
                      </a:cubicBezTo>
                      <a:cubicBezTo>
                        <a:pt x="496" y="80"/>
                        <a:pt x="496" y="80"/>
                        <a:pt x="496" y="80"/>
                      </a:cubicBezTo>
                      <a:cubicBezTo>
                        <a:pt x="496" y="73"/>
                        <a:pt x="496" y="73"/>
                        <a:pt x="496" y="73"/>
                      </a:cubicBezTo>
                      <a:cubicBezTo>
                        <a:pt x="475" y="43"/>
                        <a:pt x="442" y="18"/>
                        <a:pt x="401" y="0"/>
                      </a:cubicBezTo>
                      <a:cubicBezTo>
                        <a:pt x="290" y="188"/>
                        <a:pt x="290" y="188"/>
                        <a:pt x="290" y="188"/>
                      </a:cubicBezTo>
                      <a:cubicBezTo>
                        <a:pt x="276" y="103"/>
                        <a:pt x="276" y="103"/>
                        <a:pt x="276" y="103"/>
                      </a:cubicBezTo>
                      <a:cubicBezTo>
                        <a:pt x="285" y="98"/>
                        <a:pt x="291" y="88"/>
                        <a:pt x="291" y="76"/>
                      </a:cubicBezTo>
                      <a:cubicBezTo>
                        <a:pt x="291" y="59"/>
                        <a:pt x="277" y="44"/>
                        <a:pt x="259" y="44"/>
                      </a:cubicBezTo>
                      <a:cubicBezTo>
                        <a:pt x="242" y="44"/>
                        <a:pt x="227" y="59"/>
                        <a:pt x="227" y="76"/>
                      </a:cubicBezTo>
                      <a:cubicBezTo>
                        <a:pt x="227" y="88"/>
                        <a:pt x="233" y="98"/>
                        <a:pt x="243" y="103"/>
                      </a:cubicBezTo>
                      <a:cubicBezTo>
                        <a:pt x="229" y="186"/>
                        <a:pt x="229" y="186"/>
                        <a:pt x="229" y="186"/>
                      </a:cubicBezTo>
                      <a:cubicBezTo>
                        <a:pt x="118" y="0"/>
                        <a:pt x="118" y="0"/>
                        <a:pt x="118" y="0"/>
                      </a:cubicBezTo>
                      <a:cubicBezTo>
                        <a:pt x="56" y="27"/>
                        <a:pt x="12" y="72"/>
                        <a:pt x="2" y="123"/>
                      </a:cubicBezTo>
                      <a:cubicBezTo>
                        <a:pt x="0" y="123"/>
                        <a:pt x="0" y="123"/>
                        <a:pt x="0" y="123"/>
                      </a:cubicBezTo>
                      <a:cubicBezTo>
                        <a:pt x="0" y="396"/>
                        <a:pt x="0" y="396"/>
                        <a:pt x="0" y="396"/>
                      </a:cubicBezTo>
                      <a:cubicBezTo>
                        <a:pt x="1" y="396"/>
                        <a:pt x="1" y="396"/>
                        <a:pt x="1" y="396"/>
                      </a:cubicBezTo>
                      <a:cubicBezTo>
                        <a:pt x="14" y="419"/>
                        <a:pt x="125" y="437"/>
                        <a:pt x="260" y="437"/>
                      </a:cubicBezTo>
                      <a:cubicBezTo>
                        <a:pt x="312" y="437"/>
                        <a:pt x="360" y="435"/>
                        <a:pt x="400" y="430"/>
                      </a:cubicBezTo>
                      <a:cubicBezTo>
                        <a:pt x="413" y="398"/>
                        <a:pt x="434" y="371"/>
                        <a:pt x="460"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54" name="Freeform 430"/>
                <p:cNvSpPr>
                  <a:spLocks noEditPoints="1"/>
                </p:cNvSpPr>
                <p:nvPr/>
              </p:nvSpPr>
              <p:spPr bwMode="auto">
                <a:xfrm>
                  <a:off x="6068454" y="4777111"/>
                  <a:ext cx="149330" cy="144476"/>
                </a:xfrm>
                <a:custGeom>
                  <a:avLst/>
                  <a:gdLst>
                    <a:gd name="T0" fmla="*/ 110 w 221"/>
                    <a:gd name="T1" fmla="*/ 0 h 214"/>
                    <a:gd name="T2" fmla="*/ 0 w 221"/>
                    <a:gd name="T3" fmla="*/ 107 h 214"/>
                    <a:gd name="T4" fmla="*/ 110 w 221"/>
                    <a:gd name="T5" fmla="*/ 214 h 214"/>
                    <a:gd name="T6" fmla="*/ 221 w 221"/>
                    <a:gd name="T7" fmla="*/ 107 h 214"/>
                    <a:gd name="T8" fmla="*/ 110 w 221"/>
                    <a:gd name="T9" fmla="*/ 0 h 214"/>
                    <a:gd name="T10" fmla="*/ 134 w 221"/>
                    <a:gd name="T11" fmla="*/ 188 h 214"/>
                    <a:gd name="T12" fmla="*/ 99 w 221"/>
                    <a:gd name="T13" fmla="*/ 188 h 214"/>
                    <a:gd name="T14" fmla="*/ 99 w 221"/>
                    <a:gd name="T15" fmla="*/ 66 h 214"/>
                    <a:gd name="T16" fmla="*/ 99 w 221"/>
                    <a:gd name="T17" fmla="*/ 66 h 214"/>
                    <a:gd name="T18" fmla="*/ 70 w 221"/>
                    <a:gd name="T19" fmla="*/ 80 h 214"/>
                    <a:gd name="T20" fmla="*/ 64 w 221"/>
                    <a:gd name="T21" fmla="*/ 53 h 214"/>
                    <a:gd name="T22" fmla="*/ 105 w 221"/>
                    <a:gd name="T23" fmla="*/ 34 h 214"/>
                    <a:gd name="T24" fmla="*/ 134 w 221"/>
                    <a:gd name="T25" fmla="*/ 34 h 214"/>
                    <a:gd name="T26" fmla="*/ 134 w 221"/>
                    <a:gd name="T2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14">
                      <a:moveTo>
                        <a:pt x="110" y="0"/>
                      </a:moveTo>
                      <a:cubicBezTo>
                        <a:pt x="50" y="0"/>
                        <a:pt x="0" y="48"/>
                        <a:pt x="0" y="107"/>
                      </a:cubicBezTo>
                      <a:cubicBezTo>
                        <a:pt x="0" y="166"/>
                        <a:pt x="50" y="214"/>
                        <a:pt x="110" y="214"/>
                      </a:cubicBezTo>
                      <a:cubicBezTo>
                        <a:pt x="171" y="214"/>
                        <a:pt x="221" y="166"/>
                        <a:pt x="221" y="107"/>
                      </a:cubicBezTo>
                      <a:cubicBezTo>
                        <a:pt x="221" y="48"/>
                        <a:pt x="171" y="0"/>
                        <a:pt x="110" y="0"/>
                      </a:cubicBezTo>
                      <a:close/>
                      <a:moveTo>
                        <a:pt x="134" y="188"/>
                      </a:moveTo>
                      <a:cubicBezTo>
                        <a:pt x="99" y="188"/>
                        <a:pt x="99" y="188"/>
                        <a:pt x="99" y="188"/>
                      </a:cubicBezTo>
                      <a:cubicBezTo>
                        <a:pt x="99" y="66"/>
                        <a:pt x="99" y="66"/>
                        <a:pt x="99" y="66"/>
                      </a:cubicBezTo>
                      <a:cubicBezTo>
                        <a:pt x="99" y="66"/>
                        <a:pt x="99" y="66"/>
                        <a:pt x="99" y="66"/>
                      </a:cubicBezTo>
                      <a:cubicBezTo>
                        <a:pt x="70" y="80"/>
                        <a:pt x="70" y="80"/>
                        <a:pt x="70" y="80"/>
                      </a:cubicBezTo>
                      <a:cubicBezTo>
                        <a:pt x="64" y="53"/>
                        <a:pt x="64" y="53"/>
                        <a:pt x="64" y="53"/>
                      </a:cubicBezTo>
                      <a:cubicBezTo>
                        <a:pt x="105" y="34"/>
                        <a:pt x="105" y="34"/>
                        <a:pt x="105" y="34"/>
                      </a:cubicBezTo>
                      <a:cubicBezTo>
                        <a:pt x="134" y="34"/>
                        <a:pt x="134" y="34"/>
                        <a:pt x="134" y="34"/>
                      </a:cubicBezTo>
                      <a:lnTo>
                        <a:pt x="134"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grpSp>
        <p:cxnSp>
          <p:nvCxnSpPr>
            <p:cNvPr id="69" name="直接连接符 68"/>
            <p:cNvCxnSpPr/>
            <p:nvPr/>
          </p:nvCxnSpPr>
          <p:spPr>
            <a:xfrm>
              <a:off x="2060575" y="4050693"/>
              <a:ext cx="2225143"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0" name="文本框 125"/>
            <p:cNvSpPr txBox="1"/>
            <p:nvPr/>
          </p:nvSpPr>
          <p:spPr>
            <a:xfrm>
              <a:off x="2060575" y="4058384"/>
              <a:ext cx="2268887" cy="635358"/>
            </a:xfrm>
            <a:prstGeom prst="rect">
              <a:avLst/>
            </a:prstGeom>
            <a:noFill/>
          </p:spPr>
          <p:txBody>
            <a:bodyPr wrap="square" rtlCol="0">
              <a:spAutoFit/>
            </a:bodyPr>
            <a:lstStyle/>
            <a:p>
              <a:pPr lvl="0" algn="dist" defTabSz="914400">
                <a:defRPr/>
              </a:pPr>
              <a:r>
                <a:rPr lang="en-US" altLang="zh-CN" sz="1600" dirty="0">
                  <a:solidFill>
                    <a:srgbClr val="000000">
                      <a:lumMod val="65000"/>
                      <a:lumOff val="35000"/>
                    </a:srgbClr>
                  </a:solidFill>
                  <a:latin typeface="+mn-ea"/>
                </a:rPr>
                <a:t>Windows Azure</a:t>
              </a:r>
              <a:r>
                <a:rPr lang="zh-CN" altLang="en-US" sz="1600" dirty="0">
                  <a:solidFill>
                    <a:srgbClr val="000000">
                      <a:lumMod val="65000"/>
                      <a:lumOff val="35000"/>
                    </a:srgbClr>
                  </a:solidFill>
                  <a:latin typeface="+mn-ea"/>
                </a:rPr>
                <a:t>当前提供的计算服务</a:t>
              </a:r>
              <a:endParaRPr kumimoji="0" lang="zh-CN" altLang="en-US" sz="1600" b="0" i="0" u="none" strike="noStrike" kern="1200" cap="none" spc="0" normalizeH="0" baseline="0" noProof="0" dirty="0">
                <a:ln>
                  <a:noFill/>
                </a:ln>
                <a:solidFill>
                  <a:srgbClr val="000000">
                    <a:lumMod val="65000"/>
                    <a:lumOff val="35000"/>
                  </a:srgbClr>
                </a:solidFill>
                <a:effectLst/>
                <a:uLnTx/>
                <a:uFillTx/>
                <a:latin typeface="+mn-ea"/>
              </a:endParaRPr>
            </a:p>
          </p:txBody>
        </p:sp>
        <p:sp>
          <p:nvSpPr>
            <p:cNvPr id="83" name="任意多边形 82"/>
            <p:cNvSpPr/>
            <p:nvPr/>
          </p:nvSpPr>
          <p:spPr>
            <a:xfrm>
              <a:off x="2781790" y="3302673"/>
              <a:ext cx="898539" cy="658587"/>
            </a:xfrm>
            <a:custGeom>
              <a:avLst/>
              <a:gdLst/>
              <a:ahLst/>
              <a:cxnLst/>
              <a:rect l="l" t="t" r="r" b="b"/>
              <a:pathLst>
                <a:path w="898071" h="658586">
                  <a:moveTo>
                    <a:pt x="359228" y="0"/>
                  </a:moveTo>
                  <a:cubicBezTo>
                    <a:pt x="407874" y="0"/>
                    <a:pt x="452388" y="13565"/>
                    <a:pt x="492770" y="40694"/>
                  </a:cubicBezTo>
                  <a:cubicBezTo>
                    <a:pt x="533152" y="67824"/>
                    <a:pt x="562542" y="103840"/>
                    <a:pt x="580939" y="148744"/>
                  </a:cubicBezTo>
                  <a:cubicBezTo>
                    <a:pt x="603080" y="129410"/>
                    <a:pt x="628962" y="119743"/>
                    <a:pt x="658585" y="119743"/>
                  </a:cubicBezTo>
                  <a:cubicBezTo>
                    <a:pt x="691640" y="119743"/>
                    <a:pt x="719860" y="131437"/>
                    <a:pt x="743247" y="154824"/>
                  </a:cubicBezTo>
                  <a:cubicBezTo>
                    <a:pt x="766634" y="178212"/>
                    <a:pt x="778328" y="206432"/>
                    <a:pt x="778328" y="239486"/>
                  </a:cubicBezTo>
                  <a:cubicBezTo>
                    <a:pt x="778328" y="263185"/>
                    <a:pt x="771936" y="284702"/>
                    <a:pt x="759151" y="304035"/>
                  </a:cubicBezTo>
                  <a:cubicBezTo>
                    <a:pt x="799689" y="313702"/>
                    <a:pt x="832977" y="334828"/>
                    <a:pt x="859014" y="367415"/>
                  </a:cubicBezTo>
                  <a:cubicBezTo>
                    <a:pt x="885053" y="400001"/>
                    <a:pt x="898071" y="437186"/>
                    <a:pt x="898071" y="478972"/>
                  </a:cubicBezTo>
                  <a:cubicBezTo>
                    <a:pt x="898071" y="528553"/>
                    <a:pt x="880530" y="570884"/>
                    <a:pt x="845449" y="605965"/>
                  </a:cubicBezTo>
                  <a:cubicBezTo>
                    <a:pt x="810369" y="641046"/>
                    <a:pt x="768038" y="658586"/>
                    <a:pt x="718456" y="658586"/>
                  </a:cubicBezTo>
                  <a:lnTo>
                    <a:pt x="209550" y="658586"/>
                  </a:lnTo>
                  <a:cubicBezTo>
                    <a:pt x="151861" y="658586"/>
                    <a:pt x="102514" y="638083"/>
                    <a:pt x="61508" y="597078"/>
                  </a:cubicBezTo>
                  <a:cubicBezTo>
                    <a:pt x="20503" y="556072"/>
                    <a:pt x="0" y="506725"/>
                    <a:pt x="0" y="449036"/>
                  </a:cubicBezTo>
                  <a:cubicBezTo>
                    <a:pt x="0" y="408498"/>
                    <a:pt x="10914" y="371079"/>
                    <a:pt x="32742" y="336777"/>
                  </a:cubicBezTo>
                  <a:cubicBezTo>
                    <a:pt x="54570" y="302476"/>
                    <a:pt x="83882" y="276750"/>
                    <a:pt x="120678" y="259599"/>
                  </a:cubicBezTo>
                  <a:cubicBezTo>
                    <a:pt x="120055" y="250244"/>
                    <a:pt x="119742" y="243540"/>
                    <a:pt x="119742" y="239486"/>
                  </a:cubicBezTo>
                  <a:cubicBezTo>
                    <a:pt x="119742" y="173378"/>
                    <a:pt x="143129" y="116937"/>
                    <a:pt x="189904" y="70162"/>
                  </a:cubicBezTo>
                  <a:cubicBezTo>
                    <a:pt x="236679" y="23388"/>
                    <a:pt x="293121" y="0"/>
                    <a:pt x="359228" y="0"/>
                  </a:cubicBezTo>
                  <a:close/>
                  <a:moveTo>
                    <a:pt x="419100" y="164647"/>
                  </a:moveTo>
                  <a:cubicBezTo>
                    <a:pt x="414734" y="164647"/>
                    <a:pt x="411148" y="166050"/>
                    <a:pt x="408341" y="168857"/>
                  </a:cubicBezTo>
                  <a:lnTo>
                    <a:pt x="244163" y="333035"/>
                  </a:lnTo>
                  <a:cubicBezTo>
                    <a:pt x="241045" y="336777"/>
                    <a:pt x="239485" y="340519"/>
                    <a:pt x="239485" y="344261"/>
                  </a:cubicBezTo>
                  <a:cubicBezTo>
                    <a:pt x="239485" y="348627"/>
                    <a:pt x="240889" y="352213"/>
                    <a:pt x="243695" y="355019"/>
                  </a:cubicBezTo>
                  <a:cubicBezTo>
                    <a:pt x="246502" y="357826"/>
                    <a:pt x="250088" y="359229"/>
                    <a:pt x="254453" y="359229"/>
                  </a:cubicBezTo>
                  <a:lnTo>
                    <a:pt x="359228" y="359229"/>
                  </a:lnTo>
                  <a:lnTo>
                    <a:pt x="359228" y="523875"/>
                  </a:lnTo>
                  <a:cubicBezTo>
                    <a:pt x="359228" y="527929"/>
                    <a:pt x="360710" y="531437"/>
                    <a:pt x="363672" y="534400"/>
                  </a:cubicBezTo>
                  <a:cubicBezTo>
                    <a:pt x="366634" y="537362"/>
                    <a:pt x="370142" y="538843"/>
                    <a:pt x="374196" y="538843"/>
                  </a:cubicBezTo>
                  <a:lnTo>
                    <a:pt x="464003" y="538843"/>
                  </a:lnTo>
                  <a:cubicBezTo>
                    <a:pt x="468057" y="538843"/>
                    <a:pt x="471566" y="537362"/>
                    <a:pt x="474527" y="534400"/>
                  </a:cubicBezTo>
                  <a:cubicBezTo>
                    <a:pt x="477490" y="531437"/>
                    <a:pt x="478971" y="527929"/>
                    <a:pt x="478971" y="523875"/>
                  </a:cubicBezTo>
                  <a:lnTo>
                    <a:pt x="478971" y="359229"/>
                  </a:lnTo>
                  <a:lnTo>
                    <a:pt x="583746" y="359229"/>
                  </a:lnTo>
                  <a:cubicBezTo>
                    <a:pt x="587801" y="359229"/>
                    <a:pt x="591308" y="357748"/>
                    <a:pt x="594270" y="354785"/>
                  </a:cubicBezTo>
                  <a:cubicBezTo>
                    <a:pt x="597233" y="351823"/>
                    <a:pt x="598714" y="348315"/>
                    <a:pt x="598714" y="344261"/>
                  </a:cubicBezTo>
                  <a:cubicBezTo>
                    <a:pt x="598714" y="339896"/>
                    <a:pt x="597310" y="336309"/>
                    <a:pt x="594504" y="333503"/>
                  </a:cubicBezTo>
                  <a:lnTo>
                    <a:pt x="429858" y="168857"/>
                  </a:lnTo>
                  <a:cubicBezTo>
                    <a:pt x="427051" y="166050"/>
                    <a:pt x="423465" y="164647"/>
                    <a:pt x="419100" y="164647"/>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83"/>
            <p:cNvSpPr txBox="1"/>
            <p:nvPr/>
          </p:nvSpPr>
          <p:spPr>
            <a:xfrm>
              <a:off x="1064795" y="1646848"/>
              <a:ext cx="2029241" cy="434719"/>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itchFamily="34" charset="-122"/>
                  <a:ea typeface="微软雅黑" pitchFamily="34" charset="-122"/>
                </a:rPr>
                <a:t>虚拟机</a:t>
              </a:r>
              <a:endParaRPr lang="zh-CN" altLang="en-US" sz="2000" dirty="0">
                <a:solidFill>
                  <a:schemeClr val="tx1">
                    <a:lumMod val="75000"/>
                    <a:lumOff val="25000"/>
                  </a:schemeClr>
                </a:solidFill>
              </a:endParaRPr>
            </a:p>
          </p:txBody>
        </p:sp>
        <p:sp>
          <p:nvSpPr>
            <p:cNvPr id="85" name="TextBox 84"/>
            <p:cNvSpPr txBox="1"/>
            <p:nvPr/>
          </p:nvSpPr>
          <p:spPr>
            <a:xfrm>
              <a:off x="3924677" y="1729639"/>
              <a:ext cx="1082533" cy="434719"/>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itchFamily="34" charset="-122"/>
                  <a:ea typeface="微软雅黑" pitchFamily="34" charset="-122"/>
                </a:rPr>
                <a:t>网站</a:t>
              </a:r>
              <a:endParaRPr lang="en-US" altLang="zh-CN" sz="2000" dirty="0">
                <a:solidFill>
                  <a:schemeClr val="tx1">
                    <a:lumMod val="75000"/>
                    <a:lumOff val="25000"/>
                  </a:schemeClr>
                </a:solidFill>
                <a:latin typeface="微软雅黑" pitchFamily="34" charset="-122"/>
                <a:ea typeface="微软雅黑" pitchFamily="34" charset="-122"/>
              </a:endParaRPr>
            </a:p>
          </p:txBody>
        </p:sp>
        <p:sp>
          <p:nvSpPr>
            <p:cNvPr id="86" name="TextBox 85"/>
            <p:cNvSpPr txBox="1"/>
            <p:nvPr/>
          </p:nvSpPr>
          <p:spPr>
            <a:xfrm>
              <a:off x="1059636" y="6106843"/>
              <a:ext cx="1531863" cy="434719"/>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itchFamily="34" charset="-122"/>
                  <a:ea typeface="微软雅黑" pitchFamily="34" charset="-122"/>
                </a:rPr>
                <a:t>移动服务</a:t>
              </a:r>
              <a:endParaRPr lang="en-US" altLang="zh-CN" sz="2000" dirty="0">
                <a:solidFill>
                  <a:schemeClr val="tx1">
                    <a:lumMod val="75000"/>
                    <a:lumOff val="25000"/>
                  </a:schemeClr>
                </a:solidFill>
                <a:latin typeface="微软雅黑" pitchFamily="34" charset="-122"/>
                <a:ea typeface="微软雅黑" pitchFamily="34" charset="-122"/>
              </a:endParaRPr>
            </a:p>
          </p:txBody>
        </p:sp>
      </p:grpSp>
      <p:sp>
        <p:nvSpPr>
          <p:cNvPr id="87" name="TextBox 86"/>
          <p:cNvSpPr txBox="1"/>
          <p:nvPr/>
        </p:nvSpPr>
        <p:spPr>
          <a:xfrm>
            <a:off x="9891087" y="5925284"/>
            <a:ext cx="1091184"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itchFamily="34" charset="-122"/>
                <a:ea typeface="微软雅黑" pitchFamily="34" charset="-122"/>
              </a:rPr>
              <a:t>云服务</a:t>
            </a:r>
            <a:endParaRPr lang="zh-CN" altLang="en-US" sz="2000" dirty="0">
              <a:solidFill>
                <a:schemeClr val="tx1">
                  <a:lumMod val="75000"/>
                  <a:lumOff val="25000"/>
                </a:schemeClr>
              </a:solidFill>
            </a:endParaRPr>
          </a:p>
        </p:txBody>
      </p:sp>
      <p:sp>
        <p:nvSpPr>
          <p:cNvPr id="67" name="内容占位符 3"/>
          <p:cNvSpPr>
            <a:spLocks noGrp="1"/>
          </p:cNvSpPr>
          <p:nvPr>
            <p:ph idx="4294967295"/>
          </p:nvPr>
        </p:nvSpPr>
        <p:spPr>
          <a:xfrm>
            <a:off x="6703981" y="1236770"/>
            <a:ext cx="4618037" cy="463550"/>
          </a:xfrm>
          <a:prstGeom prst="rect">
            <a:avLst/>
          </a:prstGeom>
          <a:solidFill>
            <a:srgbClr val="92D050"/>
          </a:solidFill>
          <a:ln>
            <a:solidFill>
              <a:srgbClr val="92D050"/>
            </a:solidFill>
          </a:ln>
        </p:spPr>
        <p:txBody>
          <a:bodyPr>
            <a:normAutofit/>
          </a:bodyPr>
          <a:lstStyle/>
          <a:p>
            <a:pPr>
              <a:buClr>
                <a:srgbClr val="0070C0"/>
              </a:buClr>
              <a:buFont typeface="Wingdings" panose="05000000000000000000" pitchFamily="2" charset="2"/>
              <a:buChar char="Ø"/>
            </a:pPr>
            <a:r>
              <a:rPr lang="en-US" altLang="zh-CN" dirty="0"/>
              <a:t>1</a:t>
            </a:r>
            <a:r>
              <a:rPr lang="zh-CN" altLang="en-US" dirty="0"/>
              <a:t>．计算服务</a:t>
            </a:r>
          </a:p>
        </p:txBody>
      </p:sp>
      <p:sp>
        <p:nvSpPr>
          <p:cNvPr id="68" name="文本框 67"/>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nvGrpSpPr>
          <p:cNvPr id="71" name="组合 70"/>
          <p:cNvGrpSpPr/>
          <p:nvPr/>
        </p:nvGrpSpPr>
        <p:grpSpPr>
          <a:xfrm>
            <a:off x="131974" y="28247"/>
            <a:ext cx="11520000" cy="1016152"/>
            <a:chOff x="131974" y="-1"/>
            <a:chExt cx="11520000" cy="1016152"/>
          </a:xfrm>
        </p:grpSpPr>
        <p:pic>
          <p:nvPicPr>
            <p:cNvPr id="72" name="图片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74" name="矩形 7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
        <p:nvSpPr>
          <p:cNvPr id="76" name="文本框 75"/>
          <p:cNvSpPr txBox="1"/>
          <p:nvPr/>
        </p:nvSpPr>
        <p:spPr>
          <a:xfrm>
            <a:off x="631223" y="1594275"/>
            <a:ext cx="328237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r>
              <a:rPr lang="zh-CN" altLang="en-US"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服务</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90693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3"/>
          <p:cNvSpPr txBox="1"/>
          <p:nvPr/>
        </p:nvSpPr>
        <p:spPr>
          <a:xfrm>
            <a:off x="515980" y="2085533"/>
            <a:ext cx="5430795" cy="429861"/>
          </a:xfrm>
          <a:prstGeom prst="rect">
            <a:avLst/>
          </a:prstGeom>
          <a:solidFill>
            <a:srgbClr val="92D050"/>
          </a:solidFill>
        </p:spPr>
        <p:txBody>
          <a:bodyPr wrap="square" rtlCol="0">
            <a:spAutoFit/>
          </a:bodyPr>
          <a:lstStyle/>
          <a:p>
            <a:pPr marL="342900" indent="-342900">
              <a:lnSpc>
                <a:spcPct val="120000"/>
              </a:lnSpc>
              <a:spcBef>
                <a:spcPct val="20000"/>
              </a:spcBef>
              <a:buClr>
                <a:srgbClr val="0070C0"/>
              </a:buClr>
              <a:buSzPct val="80000"/>
              <a:buFont typeface="Wingdings" panose="05000000000000000000" pitchFamily="2" charset="2"/>
              <a:buChar char="Ø"/>
            </a:pPr>
            <a:r>
              <a:rPr lang="en-US" altLang="zh-CN" sz="2000" dirty="0">
                <a:solidFill>
                  <a:schemeClr val="tx1">
                    <a:lumMod val="95000"/>
                    <a:lumOff val="5000"/>
                  </a:schemeClr>
                </a:solidFill>
              </a:rPr>
              <a:t>2</a:t>
            </a:r>
            <a:r>
              <a:rPr lang="zh-CN" altLang="en-US" sz="2000" dirty="0">
                <a:solidFill>
                  <a:schemeClr val="tx1">
                    <a:lumMod val="95000"/>
                    <a:lumOff val="5000"/>
                  </a:schemeClr>
                </a:solidFill>
              </a:rPr>
              <a:t>．网络服务</a:t>
            </a:r>
          </a:p>
        </p:txBody>
      </p:sp>
      <p:sp>
        <p:nvSpPr>
          <p:cNvPr id="24" name="文本框 25"/>
          <p:cNvSpPr txBox="1"/>
          <p:nvPr/>
        </p:nvSpPr>
        <p:spPr>
          <a:xfrm>
            <a:off x="460375" y="2515394"/>
            <a:ext cx="5575310" cy="1421928"/>
          </a:xfrm>
          <a:prstGeom prst="rect">
            <a:avLst/>
          </a:prstGeom>
          <a:noFill/>
        </p:spPr>
        <p:txBody>
          <a:bodyPr wrap="square" rtlCol="0">
            <a:spAutoFit/>
          </a:bodyPr>
          <a:lstStyle/>
          <a:p>
            <a:pPr algn="just">
              <a:lnSpc>
                <a:spcPct val="120000"/>
              </a:lnSpc>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        Microsoft Azure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网络服务可为用户提供不同的方案，选择</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Windows Azure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应用程序如何交付给用户和数据中心。</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Microsoft Azure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当前可提供两种不同的网络服务。</a:t>
            </a:r>
          </a:p>
        </p:txBody>
      </p:sp>
      <p:sp>
        <p:nvSpPr>
          <p:cNvPr id="9" name="Freeform 14"/>
          <p:cNvSpPr>
            <a:spLocks noEditPoints="1"/>
          </p:cNvSpPr>
          <p:nvPr/>
        </p:nvSpPr>
        <p:spPr bwMode="auto">
          <a:xfrm>
            <a:off x="3840878" y="3869861"/>
            <a:ext cx="965200" cy="1300163"/>
          </a:xfrm>
          <a:custGeom>
            <a:avLst/>
            <a:gdLst>
              <a:gd name="T0" fmla="*/ 54 w 109"/>
              <a:gd name="T1" fmla="*/ 0 h 145"/>
              <a:gd name="T2" fmla="*/ 0 w 109"/>
              <a:gd name="T3" fmla="*/ 54 h 145"/>
              <a:gd name="T4" fmla="*/ 54 w 109"/>
              <a:gd name="T5" fmla="*/ 145 h 145"/>
              <a:gd name="T6" fmla="*/ 109 w 109"/>
              <a:gd name="T7" fmla="*/ 54 h 145"/>
              <a:gd name="T8" fmla="*/ 54 w 109"/>
              <a:gd name="T9" fmla="*/ 0 h 145"/>
              <a:gd name="T10" fmla="*/ 54 w 109"/>
              <a:gd name="T11" fmla="*/ 97 h 145"/>
              <a:gd name="T12" fmla="*/ 10 w 109"/>
              <a:gd name="T13" fmla="*/ 53 h 145"/>
              <a:gd name="T14" fmla="*/ 54 w 109"/>
              <a:gd name="T15" fmla="*/ 8 h 145"/>
              <a:gd name="T16" fmla="*/ 99 w 109"/>
              <a:gd name="T17" fmla="*/ 53 h 145"/>
              <a:gd name="T18" fmla="*/ 54 w 109"/>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45">
                <a:moveTo>
                  <a:pt x="54" y="0"/>
                </a:moveTo>
                <a:cubicBezTo>
                  <a:pt x="24" y="0"/>
                  <a:pt x="0" y="24"/>
                  <a:pt x="0" y="54"/>
                </a:cubicBezTo>
                <a:cubicBezTo>
                  <a:pt x="0" y="99"/>
                  <a:pt x="54" y="145"/>
                  <a:pt x="54" y="145"/>
                </a:cubicBezTo>
                <a:cubicBezTo>
                  <a:pt x="54" y="145"/>
                  <a:pt x="109" y="99"/>
                  <a:pt x="109" y="54"/>
                </a:cubicBezTo>
                <a:cubicBezTo>
                  <a:pt x="109" y="24"/>
                  <a:pt x="84" y="0"/>
                  <a:pt x="54" y="0"/>
                </a:cubicBezTo>
                <a:close/>
                <a:moveTo>
                  <a:pt x="54" y="97"/>
                </a:moveTo>
                <a:cubicBezTo>
                  <a:pt x="30" y="97"/>
                  <a:pt x="10" y="77"/>
                  <a:pt x="10" y="53"/>
                </a:cubicBezTo>
                <a:cubicBezTo>
                  <a:pt x="10" y="28"/>
                  <a:pt x="30" y="8"/>
                  <a:pt x="54" y="8"/>
                </a:cubicBezTo>
                <a:cubicBezTo>
                  <a:pt x="79" y="8"/>
                  <a:pt x="99" y="28"/>
                  <a:pt x="99" y="53"/>
                </a:cubicBezTo>
                <a:cubicBezTo>
                  <a:pt x="99" y="77"/>
                  <a:pt x="79" y="97"/>
                  <a:pt x="54" y="97"/>
                </a:cubicBezTo>
                <a:close/>
              </a:path>
            </a:pathLst>
          </a:custGeom>
          <a:solidFill>
            <a:srgbClr val="EBAC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8"/>
          <p:cNvSpPr>
            <a:spLocks noEditPoints="1"/>
          </p:cNvSpPr>
          <p:nvPr/>
        </p:nvSpPr>
        <p:spPr bwMode="auto">
          <a:xfrm>
            <a:off x="1592235" y="3904522"/>
            <a:ext cx="957263" cy="1300163"/>
          </a:xfrm>
          <a:custGeom>
            <a:avLst/>
            <a:gdLst>
              <a:gd name="T0" fmla="*/ 54 w 108"/>
              <a:gd name="T1" fmla="*/ 0 h 145"/>
              <a:gd name="T2" fmla="*/ 0 w 108"/>
              <a:gd name="T3" fmla="*/ 54 h 145"/>
              <a:gd name="T4" fmla="*/ 54 w 108"/>
              <a:gd name="T5" fmla="*/ 145 h 145"/>
              <a:gd name="T6" fmla="*/ 108 w 108"/>
              <a:gd name="T7" fmla="*/ 54 h 145"/>
              <a:gd name="T8" fmla="*/ 54 w 108"/>
              <a:gd name="T9" fmla="*/ 0 h 145"/>
              <a:gd name="T10" fmla="*/ 54 w 108"/>
              <a:gd name="T11" fmla="*/ 97 h 145"/>
              <a:gd name="T12" fmla="*/ 9 w 108"/>
              <a:gd name="T13" fmla="*/ 53 h 145"/>
              <a:gd name="T14" fmla="*/ 54 w 108"/>
              <a:gd name="T15" fmla="*/ 8 h 145"/>
              <a:gd name="T16" fmla="*/ 99 w 108"/>
              <a:gd name="T17" fmla="*/ 53 h 145"/>
              <a:gd name="T18" fmla="*/ 54 w 108"/>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45">
                <a:moveTo>
                  <a:pt x="54" y="0"/>
                </a:moveTo>
                <a:cubicBezTo>
                  <a:pt x="24" y="0"/>
                  <a:pt x="0" y="24"/>
                  <a:pt x="0" y="54"/>
                </a:cubicBezTo>
                <a:cubicBezTo>
                  <a:pt x="0" y="99"/>
                  <a:pt x="54" y="145"/>
                  <a:pt x="54" y="145"/>
                </a:cubicBezTo>
                <a:cubicBezTo>
                  <a:pt x="54" y="145"/>
                  <a:pt x="108" y="99"/>
                  <a:pt x="108" y="54"/>
                </a:cubicBezTo>
                <a:cubicBezTo>
                  <a:pt x="108" y="24"/>
                  <a:pt x="84" y="0"/>
                  <a:pt x="54" y="0"/>
                </a:cubicBezTo>
                <a:close/>
                <a:moveTo>
                  <a:pt x="54" y="97"/>
                </a:moveTo>
                <a:cubicBezTo>
                  <a:pt x="29" y="97"/>
                  <a:pt x="9" y="77"/>
                  <a:pt x="9" y="53"/>
                </a:cubicBezTo>
                <a:cubicBezTo>
                  <a:pt x="9" y="28"/>
                  <a:pt x="29" y="8"/>
                  <a:pt x="54" y="8"/>
                </a:cubicBezTo>
                <a:cubicBezTo>
                  <a:pt x="79" y="8"/>
                  <a:pt x="99" y="28"/>
                  <a:pt x="99" y="53"/>
                </a:cubicBezTo>
                <a:cubicBezTo>
                  <a:pt x="99" y="77"/>
                  <a:pt x="79" y="97"/>
                  <a:pt x="54" y="9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Rectangle 24"/>
          <p:cNvSpPr>
            <a:spLocks noChangeArrowheads="1"/>
          </p:cNvSpPr>
          <p:nvPr/>
        </p:nvSpPr>
        <p:spPr bwMode="auto">
          <a:xfrm>
            <a:off x="3358278" y="5279814"/>
            <a:ext cx="2078710" cy="304800"/>
          </a:xfrm>
          <a:prstGeom prst="rect">
            <a:avLst/>
          </a:prstGeom>
          <a:solidFill>
            <a:srgbClr val="EBAC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25"/>
          <p:cNvSpPr>
            <a:spLocks noChangeArrowheads="1"/>
          </p:cNvSpPr>
          <p:nvPr/>
        </p:nvSpPr>
        <p:spPr bwMode="auto">
          <a:xfrm>
            <a:off x="946865" y="5279814"/>
            <a:ext cx="2284512" cy="30480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文本框 25"/>
          <p:cNvSpPr txBox="1"/>
          <p:nvPr/>
        </p:nvSpPr>
        <p:spPr>
          <a:xfrm>
            <a:off x="1870151" y="4106134"/>
            <a:ext cx="437940" cy="584775"/>
          </a:xfrm>
          <a:prstGeom prst="rect">
            <a:avLst/>
          </a:prstGeom>
          <a:noFill/>
        </p:spPr>
        <p:txBody>
          <a:bodyPr wrap="none" rtlCol="0">
            <a:spAutoFit/>
          </a:bodyPr>
          <a:lstStyle/>
          <a:p>
            <a:pPr algn="ctr"/>
            <a:r>
              <a:rPr lang="en-US" altLang="zh-CN" sz="3200" b="1" dirty="0">
                <a:solidFill>
                  <a:schemeClr val="accent4"/>
                </a:solidFill>
                <a:latin typeface="微软雅黑" panose="020B0503020204020204" pitchFamily="34" charset="-122"/>
                <a:ea typeface="微软雅黑" panose="020B0503020204020204" pitchFamily="34" charset="-122"/>
              </a:rPr>
              <a:t>1</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14" name="文本框 26"/>
          <p:cNvSpPr txBox="1"/>
          <p:nvPr/>
        </p:nvSpPr>
        <p:spPr>
          <a:xfrm>
            <a:off x="4104508" y="4071473"/>
            <a:ext cx="437940" cy="584775"/>
          </a:xfrm>
          <a:prstGeom prst="rect">
            <a:avLst/>
          </a:prstGeom>
          <a:noFill/>
        </p:spPr>
        <p:txBody>
          <a:bodyPr wrap="none" rtlCol="0">
            <a:spAutoFit/>
          </a:bodyPr>
          <a:lstStyle/>
          <a:p>
            <a:pPr algn="ctr"/>
            <a:r>
              <a:rPr lang="en-US" altLang="zh-CN" sz="3200" b="1" dirty="0">
                <a:solidFill>
                  <a:srgbClr val="EBAC07"/>
                </a:solidFill>
                <a:latin typeface="微软雅黑" panose="020B0503020204020204" pitchFamily="34" charset="-122"/>
                <a:ea typeface="微软雅黑" panose="020B0503020204020204" pitchFamily="34" charset="-122"/>
              </a:rPr>
              <a:t>2</a:t>
            </a:r>
            <a:endParaRPr lang="zh-CN" altLang="en-US" dirty="0">
              <a:solidFill>
                <a:srgbClr val="EBAC07"/>
              </a:solidFill>
              <a:latin typeface="微软雅黑" panose="020B0503020204020204" pitchFamily="34" charset="-122"/>
              <a:ea typeface="微软雅黑" panose="020B0503020204020204" pitchFamily="34" charset="-122"/>
            </a:endParaRPr>
          </a:p>
        </p:txBody>
      </p:sp>
      <p:sp>
        <p:nvSpPr>
          <p:cNvPr id="15" name="文本框 29"/>
          <p:cNvSpPr txBox="1"/>
          <p:nvPr/>
        </p:nvSpPr>
        <p:spPr>
          <a:xfrm>
            <a:off x="1388513" y="5695196"/>
            <a:ext cx="1318283" cy="499624"/>
          </a:xfrm>
          <a:prstGeom prst="rect">
            <a:avLst/>
          </a:prstGeom>
          <a:noFill/>
        </p:spPr>
        <p:txBody>
          <a:bodyPr wrap="square" rtlCol="0">
            <a:spAutoFit/>
          </a:bodyPr>
          <a:lstStyle/>
          <a:p>
            <a:pPr>
              <a:lnSpc>
                <a:spcPct val="150000"/>
              </a:lnSpc>
            </a:pPr>
            <a:r>
              <a:rPr lang="zh-CN" altLang="en-US" sz="2000" b="1" dirty="0">
                <a:solidFill>
                  <a:srgbClr val="4C6062"/>
                </a:solidFill>
                <a:latin typeface="微软雅黑" panose="020B0503020204020204" pitchFamily="34" charset="-122"/>
                <a:ea typeface="微软雅黑" panose="020B0503020204020204" pitchFamily="34" charset="-122"/>
              </a:rPr>
              <a:t>虚拟网络</a:t>
            </a:r>
          </a:p>
        </p:txBody>
      </p:sp>
      <p:sp>
        <p:nvSpPr>
          <p:cNvPr id="16" name="文本框 31"/>
          <p:cNvSpPr txBox="1"/>
          <p:nvPr/>
        </p:nvSpPr>
        <p:spPr>
          <a:xfrm>
            <a:off x="3660775" y="5695196"/>
            <a:ext cx="1596111" cy="553998"/>
          </a:xfrm>
          <a:prstGeom prst="rect">
            <a:avLst/>
          </a:prstGeom>
          <a:noFill/>
        </p:spPr>
        <p:txBody>
          <a:bodyPr wrap="square" rtlCol="0">
            <a:spAutoFit/>
          </a:bodyPr>
          <a:lstStyle/>
          <a:p>
            <a:pPr>
              <a:lnSpc>
                <a:spcPct val="150000"/>
              </a:lnSpc>
            </a:pPr>
            <a:r>
              <a:rPr lang="zh-CN" altLang="en-US" sz="2000" b="1" dirty="0">
                <a:solidFill>
                  <a:srgbClr val="4C6062"/>
                </a:solidFill>
                <a:latin typeface="微软雅黑" panose="020B0503020204020204" pitchFamily="34" charset="-122"/>
                <a:ea typeface="微软雅黑" panose="020B0503020204020204" pitchFamily="34" charset="-122"/>
              </a:rPr>
              <a:t>流量管理器</a:t>
            </a:r>
          </a:p>
        </p:txBody>
      </p:sp>
      <p:sp>
        <p:nvSpPr>
          <p:cNvPr id="17" name="文本框 23"/>
          <p:cNvSpPr txBox="1"/>
          <p:nvPr/>
        </p:nvSpPr>
        <p:spPr>
          <a:xfrm>
            <a:off x="6370670" y="1524794"/>
            <a:ext cx="5430795" cy="429861"/>
          </a:xfrm>
          <a:prstGeom prst="rect">
            <a:avLst/>
          </a:prstGeom>
          <a:solidFill>
            <a:srgbClr val="92D050"/>
          </a:solidFill>
        </p:spPr>
        <p:txBody>
          <a:bodyPr wrap="square" rtlCol="0">
            <a:spAutoFit/>
          </a:bodyPr>
          <a:lstStyle/>
          <a:p>
            <a:pPr marL="342900" indent="-342900">
              <a:lnSpc>
                <a:spcPct val="120000"/>
              </a:lnSpc>
              <a:spcBef>
                <a:spcPct val="20000"/>
              </a:spcBef>
              <a:buClr>
                <a:srgbClr val="0070C0"/>
              </a:buClr>
              <a:buSzPct val="80000"/>
              <a:buFont typeface="Wingdings" panose="05000000000000000000" pitchFamily="2" charset="2"/>
              <a:buChar char="Ø"/>
            </a:pPr>
            <a:r>
              <a:rPr lang="en-US" altLang="zh-CN" sz="2000" dirty="0">
                <a:solidFill>
                  <a:schemeClr val="tx1">
                    <a:lumMod val="95000"/>
                    <a:lumOff val="5000"/>
                  </a:schemeClr>
                </a:solidFill>
              </a:rPr>
              <a:t>3</a:t>
            </a:r>
            <a:r>
              <a:rPr lang="zh-CN" altLang="en-US" sz="2000" dirty="0">
                <a:solidFill>
                  <a:schemeClr val="tx1">
                    <a:lumMod val="95000"/>
                    <a:lumOff val="5000"/>
                  </a:schemeClr>
                </a:solidFill>
              </a:rPr>
              <a:t>．数据服务</a:t>
            </a:r>
          </a:p>
        </p:txBody>
      </p:sp>
      <p:sp>
        <p:nvSpPr>
          <p:cNvPr id="18" name="文本框 25"/>
          <p:cNvSpPr txBox="1"/>
          <p:nvPr/>
        </p:nvSpPr>
        <p:spPr>
          <a:xfrm>
            <a:off x="6315065" y="2107055"/>
            <a:ext cx="5346710" cy="1061381"/>
          </a:xfrm>
          <a:prstGeom prst="rect">
            <a:avLst/>
          </a:prstGeom>
          <a:noFill/>
        </p:spPr>
        <p:txBody>
          <a:bodyPr wrap="square" rtlCol="0">
            <a:spAutoFit/>
          </a:bodyPr>
          <a:lstStyle/>
          <a:p>
            <a:pPr algn="just">
              <a:lnSpc>
                <a:spcPct val="120000"/>
              </a:lnSpc>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      Microsoft Azure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数据服务可以提供存储、管理、保障、分析和报告企业数据的不同方式。</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Microsoft Azure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当前可提供五种不同的数据服务。</a:t>
            </a:r>
          </a:p>
        </p:txBody>
      </p:sp>
      <p:grpSp>
        <p:nvGrpSpPr>
          <p:cNvPr id="60" name="组合 59"/>
          <p:cNvGrpSpPr/>
          <p:nvPr/>
        </p:nvGrpSpPr>
        <p:grpSpPr>
          <a:xfrm>
            <a:off x="6126425" y="3818025"/>
            <a:ext cx="5763950" cy="1946630"/>
            <a:chOff x="5243513" y="4248605"/>
            <a:chExt cx="6127207" cy="2011362"/>
          </a:xfrm>
        </p:grpSpPr>
        <p:sp>
          <p:nvSpPr>
            <p:cNvPr id="31" name="矩形 30"/>
            <p:cNvSpPr/>
            <p:nvPr/>
          </p:nvSpPr>
          <p:spPr>
            <a:xfrm>
              <a:off x="5243513" y="4613730"/>
              <a:ext cx="1246187" cy="1646237"/>
            </a:xfrm>
            <a:prstGeom prst="rect">
              <a:avLst/>
            </a:prstGeom>
            <a:solidFill>
              <a:srgbClr val="8C9EE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32" name="矩形 31"/>
            <p:cNvSpPr/>
            <p:nvPr/>
          </p:nvSpPr>
          <p:spPr>
            <a:xfrm>
              <a:off x="6503988" y="4613730"/>
              <a:ext cx="1246187" cy="1646237"/>
            </a:xfrm>
            <a:prstGeom prst="rect">
              <a:avLst/>
            </a:prstGeom>
            <a:solidFill>
              <a:schemeClr val="accent4">
                <a:lumMod val="60000"/>
                <a:lumOff val="40000"/>
              </a:scheme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33" name="矩形 32"/>
            <p:cNvSpPr/>
            <p:nvPr/>
          </p:nvSpPr>
          <p:spPr>
            <a:xfrm>
              <a:off x="7676980" y="4613730"/>
              <a:ext cx="1573383" cy="1646237"/>
            </a:xfrm>
            <a:prstGeom prst="rect">
              <a:avLst/>
            </a:prstGeom>
            <a:solidFill>
              <a:schemeClr val="tx2">
                <a:lumMod val="60000"/>
                <a:lumOff val="40000"/>
              </a:scheme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34" name="矩形 33"/>
            <p:cNvSpPr/>
            <p:nvPr/>
          </p:nvSpPr>
          <p:spPr>
            <a:xfrm>
              <a:off x="9093199" y="4613730"/>
              <a:ext cx="1177925" cy="1646237"/>
            </a:xfrm>
            <a:prstGeom prst="rect">
              <a:avLst/>
            </a:prstGeom>
            <a:solidFill>
              <a:schemeClr val="accent5">
                <a:lumMod val="60000"/>
                <a:lumOff val="40000"/>
              </a:scheme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35" name="矩形 34"/>
            <p:cNvSpPr/>
            <p:nvPr/>
          </p:nvSpPr>
          <p:spPr>
            <a:xfrm>
              <a:off x="10283826" y="4613730"/>
              <a:ext cx="1086894" cy="1646237"/>
            </a:xfrm>
            <a:prstGeom prst="rect">
              <a:avLst/>
            </a:prstGeom>
            <a:solidFill>
              <a:srgbClr val="92D05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36" name="矩形 35"/>
            <p:cNvSpPr/>
            <p:nvPr/>
          </p:nvSpPr>
          <p:spPr>
            <a:xfrm>
              <a:off x="5464722" y="4639130"/>
              <a:ext cx="1108075" cy="954034"/>
            </a:xfrm>
            <a:prstGeom prst="rect">
              <a:avLst/>
            </a:prstGeom>
          </p:spPr>
          <p:txBody>
            <a:bodyPr wrap="square">
              <a:spAutoFit/>
            </a:bodyPr>
            <a:lstStyle/>
            <a:p>
              <a:pPr lvl="0" defTabSz="914400">
                <a:lnSpc>
                  <a:spcPct val="150000"/>
                </a:lnSpc>
                <a:defRPr/>
              </a:pPr>
              <a:r>
                <a:rPr lang="zh-CN" altLang="en-US" sz="1800" b="1" kern="0" dirty="0">
                  <a:solidFill>
                    <a:schemeClr val="bg1"/>
                  </a:solidFill>
                  <a:latin typeface="微软雅黑"/>
                </a:rPr>
                <a:t>数据</a:t>
              </a:r>
              <a:endParaRPr lang="en-US" altLang="zh-CN" sz="1800" b="1" kern="0" dirty="0">
                <a:solidFill>
                  <a:schemeClr val="bg1"/>
                </a:solidFill>
                <a:latin typeface="微软雅黑"/>
              </a:endParaRPr>
            </a:p>
            <a:p>
              <a:pPr lvl="0" defTabSz="914400">
                <a:lnSpc>
                  <a:spcPct val="150000"/>
                </a:lnSpc>
                <a:defRPr/>
              </a:pPr>
              <a:r>
                <a:rPr lang="zh-CN" altLang="en-US" sz="1800" b="1" kern="0" dirty="0">
                  <a:solidFill>
                    <a:schemeClr val="bg1"/>
                  </a:solidFill>
                  <a:latin typeface="微软雅黑"/>
                </a:rPr>
                <a:t>管理</a:t>
              </a:r>
              <a:endParaRPr kumimoji="0" lang="zh-CN" altLang="en-US" sz="1800" b="1" i="0" u="none" strike="noStrike" kern="0" cap="none" spc="0" normalizeH="0" baseline="0" noProof="0" dirty="0">
                <a:ln>
                  <a:noFill/>
                </a:ln>
                <a:solidFill>
                  <a:schemeClr val="bg1"/>
                </a:solidFill>
                <a:effectLst/>
                <a:uLnTx/>
                <a:uFillTx/>
                <a:latin typeface="微软雅黑"/>
                <a:ea typeface="微软雅黑"/>
              </a:endParaRPr>
            </a:p>
          </p:txBody>
        </p:sp>
        <p:sp>
          <p:nvSpPr>
            <p:cNvPr id="37" name="矩形 36"/>
            <p:cNvSpPr/>
            <p:nvPr/>
          </p:nvSpPr>
          <p:spPr>
            <a:xfrm>
              <a:off x="6771390" y="4639130"/>
              <a:ext cx="668979" cy="954034"/>
            </a:xfrm>
            <a:prstGeom prst="rect">
              <a:avLst/>
            </a:prstGeom>
          </p:spPr>
          <p:txBody>
            <a:bodyPr wrap="none">
              <a:spAutoFit/>
            </a:bodyPr>
            <a:lstStyle/>
            <a:p>
              <a:pPr lvl="0" defTabSz="914400">
                <a:lnSpc>
                  <a:spcPct val="150000"/>
                </a:lnSpc>
                <a:defRPr/>
              </a:pPr>
              <a:r>
                <a:rPr lang="zh-CN" altLang="en-US" sz="1800" b="1" kern="0" dirty="0">
                  <a:solidFill>
                    <a:schemeClr val="bg1"/>
                  </a:solidFill>
                  <a:latin typeface="微软雅黑"/>
                </a:rPr>
                <a:t>业务</a:t>
              </a:r>
              <a:endParaRPr lang="en-US" altLang="zh-CN" sz="1800" b="1" kern="0" dirty="0">
                <a:solidFill>
                  <a:schemeClr val="bg1"/>
                </a:solidFill>
                <a:latin typeface="微软雅黑"/>
              </a:endParaRPr>
            </a:p>
            <a:p>
              <a:pPr lvl="0" defTabSz="914400">
                <a:lnSpc>
                  <a:spcPct val="150000"/>
                </a:lnSpc>
                <a:defRPr/>
              </a:pPr>
              <a:r>
                <a:rPr lang="zh-CN" altLang="en-US" sz="1800" b="1" kern="0" dirty="0">
                  <a:solidFill>
                    <a:schemeClr val="bg1"/>
                  </a:solidFill>
                  <a:latin typeface="微软雅黑"/>
                </a:rPr>
                <a:t>分析</a:t>
              </a:r>
              <a:endParaRPr kumimoji="0" lang="zh-CN" altLang="en-US" sz="1800" b="1" i="0" u="none" strike="noStrike" kern="0" cap="none" spc="0" normalizeH="0" baseline="0" noProof="0" dirty="0">
                <a:ln>
                  <a:noFill/>
                </a:ln>
                <a:solidFill>
                  <a:schemeClr val="bg1"/>
                </a:solidFill>
                <a:effectLst/>
                <a:uLnTx/>
                <a:uFillTx/>
                <a:latin typeface="微软雅黑"/>
                <a:ea typeface="微软雅黑"/>
              </a:endParaRPr>
            </a:p>
          </p:txBody>
        </p:sp>
        <p:sp>
          <p:nvSpPr>
            <p:cNvPr id="38" name="矩形 37"/>
            <p:cNvSpPr/>
            <p:nvPr/>
          </p:nvSpPr>
          <p:spPr>
            <a:xfrm>
              <a:off x="7676979" y="4639130"/>
              <a:ext cx="1412290" cy="474168"/>
            </a:xfrm>
            <a:prstGeom prst="rect">
              <a:avLst/>
            </a:prstGeom>
          </p:spPr>
          <p:txBody>
            <a:bodyPr wrap="none">
              <a:spAutoFit/>
            </a:bodyPr>
            <a:lstStyle/>
            <a:p>
              <a:pPr lvl="0" defTabSz="914400">
                <a:lnSpc>
                  <a:spcPct val="150000"/>
                </a:lnSpc>
                <a:defRPr/>
              </a:pPr>
              <a:r>
                <a:rPr lang="en-US" altLang="zh-CN" sz="1800" b="1" kern="0" dirty="0">
                  <a:solidFill>
                    <a:sysClr val="window" lastClr="FFFFFF"/>
                  </a:solidFill>
                  <a:latin typeface="微软雅黑"/>
                </a:rPr>
                <a:t>HDInsight</a:t>
              </a:r>
              <a:endParaRPr kumimoji="0" lang="zh-CN" altLang="en-US" sz="1800" b="1" i="0" u="none" strike="noStrike" kern="0" cap="none" spc="0" normalizeH="0" baseline="0" noProof="0" dirty="0">
                <a:ln>
                  <a:noFill/>
                </a:ln>
                <a:solidFill>
                  <a:sysClr val="window" lastClr="FFFFFF"/>
                </a:solidFill>
                <a:effectLst/>
                <a:uLnTx/>
                <a:uFillTx/>
                <a:latin typeface="微软雅黑"/>
                <a:ea typeface="微软雅黑"/>
              </a:endParaRPr>
            </a:p>
          </p:txBody>
        </p:sp>
        <p:sp>
          <p:nvSpPr>
            <p:cNvPr id="39" name="矩形 38"/>
            <p:cNvSpPr/>
            <p:nvPr/>
          </p:nvSpPr>
          <p:spPr>
            <a:xfrm>
              <a:off x="9295233" y="4639130"/>
              <a:ext cx="668979" cy="524718"/>
            </a:xfrm>
            <a:prstGeom prst="rect">
              <a:avLst/>
            </a:prstGeom>
          </p:spPr>
          <p:txBody>
            <a:bodyPr wrap="none">
              <a:spAutoFit/>
            </a:bodyPr>
            <a:lstStyle/>
            <a:p>
              <a:pPr lvl="0" defTabSz="914400">
                <a:lnSpc>
                  <a:spcPct val="150000"/>
                </a:lnSpc>
                <a:defRPr/>
              </a:pPr>
              <a:r>
                <a:rPr lang="zh-CN" altLang="en-US" sz="1800" b="1" kern="0" dirty="0">
                  <a:solidFill>
                    <a:sysClr val="window" lastClr="FFFFFF"/>
                  </a:solidFill>
                  <a:latin typeface="微软雅黑"/>
                </a:rPr>
                <a:t>缓存</a:t>
              </a:r>
              <a:endParaRPr kumimoji="0" lang="zh-CN" altLang="en-US" sz="1800" b="1" i="0" u="none" strike="noStrike" kern="0" cap="none" spc="0" normalizeH="0" baseline="0" noProof="0" dirty="0">
                <a:ln>
                  <a:noFill/>
                </a:ln>
                <a:solidFill>
                  <a:sysClr val="window" lastClr="FFFFFF"/>
                </a:solidFill>
                <a:effectLst/>
                <a:uLnTx/>
                <a:uFillTx/>
                <a:latin typeface="微软雅黑"/>
                <a:ea typeface="微软雅黑"/>
              </a:endParaRPr>
            </a:p>
          </p:txBody>
        </p:sp>
        <p:sp>
          <p:nvSpPr>
            <p:cNvPr id="40" name="矩形 39"/>
            <p:cNvSpPr/>
            <p:nvPr/>
          </p:nvSpPr>
          <p:spPr>
            <a:xfrm>
              <a:off x="10399415" y="4639130"/>
              <a:ext cx="668979" cy="474168"/>
            </a:xfrm>
            <a:prstGeom prst="rect">
              <a:avLst/>
            </a:prstGeom>
          </p:spPr>
          <p:txBody>
            <a:bodyPr wrap="none">
              <a:spAutoFit/>
            </a:bodyPr>
            <a:lstStyle/>
            <a:p>
              <a:pPr lvl="0" defTabSz="914400">
                <a:lnSpc>
                  <a:spcPct val="150000"/>
                </a:lnSpc>
                <a:defRPr/>
              </a:pPr>
              <a:r>
                <a:rPr lang="zh-CN" altLang="en-US" sz="1800" b="1" kern="0" dirty="0">
                  <a:solidFill>
                    <a:sysClr val="window" lastClr="FFFFFF"/>
                  </a:solidFill>
                  <a:latin typeface="微软雅黑"/>
                </a:rPr>
                <a:t>备份</a:t>
              </a:r>
              <a:endParaRPr kumimoji="0" lang="zh-CN" altLang="en-US" sz="1800" b="1" i="0" u="none" strike="noStrike" kern="0" cap="none" spc="0" normalizeH="0" baseline="0" noProof="0" dirty="0">
                <a:ln>
                  <a:noFill/>
                </a:ln>
                <a:solidFill>
                  <a:sysClr val="window" lastClr="FFFFFF"/>
                </a:solidFill>
                <a:effectLst/>
                <a:uLnTx/>
                <a:uFillTx/>
                <a:latin typeface="微软雅黑"/>
                <a:ea typeface="微软雅黑"/>
              </a:endParaRPr>
            </a:p>
          </p:txBody>
        </p:sp>
        <p:sp>
          <p:nvSpPr>
            <p:cNvPr id="41" name="TextBox 20"/>
            <p:cNvSpPr txBox="1">
              <a:spLocks noChangeArrowheads="1"/>
            </p:cNvSpPr>
            <p:nvPr/>
          </p:nvSpPr>
          <p:spPr bwMode="auto">
            <a:xfrm>
              <a:off x="5910263" y="5497967"/>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ysClr val="window" lastClr="FFFFFF"/>
                  </a:solidFill>
                  <a:effectLst/>
                  <a:uLnTx/>
                  <a:uFillTx/>
                  <a:latin typeface="Arial" pitchFamily="34" charset="0"/>
                  <a:ea typeface="宋体" pitchFamily="2" charset="-122"/>
                </a:rPr>
                <a:t>1</a:t>
              </a:r>
              <a:endParaRPr kumimoji="0" lang="zh-CN" altLang="en-US" sz="3600" b="0" i="0" u="none" strike="noStrike" kern="0" cap="none" spc="0" normalizeH="0" baseline="0" noProof="0" dirty="0">
                <a:ln>
                  <a:noFill/>
                </a:ln>
                <a:solidFill>
                  <a:sysClr val="window" lastClr="FFFFFF"/>
                </a:solidFill>
                <a:effectLst/>
                <a:uLnTx/>
                <a:uFillTx/>
                <a:latin typeface="Arial" pitchFamily="34" charset="0"/>
                <a:ea typeface="宋体" pitchFamily="2" charset="-122"/>
              </a:endParaRPr>
            </a:p>
          </p:txBody>
        </p:sp>
        <p:cxnSp>
          <p:nvCxnSpPr>
            <p:cNvPr id="42" name="直接连接符 41"/>
            <p:cNvCxnSpPr/>
            <p:nvPr/>
          </p:nvCxnSpPr>
          <p:spPr>
            <a:xfrm>
              <a:off x="5265738" y="4469267"/>
              <a:ext cx="6086242" cy="0"/>
            </a:xfrm>
            <a:prstGeom prst="line">
              <a:avLst/>
            </a:prstGeom>
            <a:noFill/>
            <a:ln w="9525" cap="flat" cmpd="sng" algn="ctr">
              <a:solidFill>
                <a:sysClr val="windowText" lastClr="000000">
                  <a:lumMod val="50000"/>
                  <a:lumOff val="50000"/>
                </a:sysClr>
              </a:solidFill>
              <a:prstDash val="solid"/>
            </a:ln>
            <a:effectLst/>
          </p:spPr>
        </p:cxnSp>
        <p:sp>
          <p:nvSpPr>
            <p:cNvPr id="43" name="TextBox 38"/>
            <p:cNvSpPr txBox="1">
              <a:spLocks noChangeArrowheads="1"/>
            </p:cNvSpPr>
            <p:nvPr/>
          </p:nvSpPr>
          <p:spPr bwMode="auto">
            <a:xfrm>
              <a:off x="7181850" y="5497967"/>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ysClr val="window" lastClr="FFFFFF"/>
                  </a:solidFill>
                  <a:effectLst/>
                  <a:uLnTx/>
                  <a:uFillTx/>
                  <a:latin typeface="Arial" pitchFamily="34" charset="0"/>
                  <a:ea typeface="宋体" pitchFamily="2" charset="-122"/>
                </a:rPr>
                <a:t>2</a:t>
              </a:r>
              <a:endParaRPr kumimoji="0" lang="zh-CN" altLang="en-US" sz="3600" b="0" i="0" u="none" strike="noStrike" kern="0" cap="none" spc="0" normalizeH="0" baseline="0" noProof="0" dirty="0">
                <a:ln>
                  <a:noFill/>
                </a:ln>
                <a:solidFill>
                  <a:sysClr val="window" lastClr="FFFFFF"/>
                </a:solidFill>
                <a:effectLst/>
                <a:uLnTx/>
                <a:uFillTx/>
                <a:latin typeface="Arial" pitchFamily="34" charset="0"/>
                <a:ea typeface="宋体" pitchFamily="2" charset="-122"/>
              </a:endParaRPr>
            </a:p>
          </p:txBody>
        </p:sp>
        <p:sp>
          <p:nvSpPr>
            <p:cNvPr id="44" name="TextBox 39"/>
            <p:cNvSpPr txBox="1">
              <a:spLocks noChangeArrowheads="1"/>
            </p:cNvSpPr>
            <p:nvPr/>
          </p:nvSpPr>
          <p:spPr bwMode="auto">
            <a:xfrm>
              <a:off x="8453438" y="5497967"/>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a:ln>
                    <a:noFill/>
                  </a:ln>
                  <a:solidFill>
                    <a:sysClr val="window" lastClr="FFFFFF"/>
                  </a:solidFill>
                  <a:effectLst/>
                  <a:uLnTx/>
                  <a:uFillTx/>
                  <a:latin typeface="Arial" pitchFamily="34" charset="0"/>
                  <a:ea typeface="宋体" pitchFamily="2" charset="-122"/>
                </a:rPr>
                <a:t>3</a:t>
              </a:r>
              <a:endParaRPr kumimoji="0" lang="zh-CN" altLang="en-US" sz="3600" b="0" i="0" u="none" strike="noStrike" kern="0" cap="none" spc="0" normalizeH="0" baseline="0" noProof="0">
                <a:ln>
                  <a:noFill/>
                </a:ln>
                <a:solidFill>
                  <a:sysClr val="window" lastClr="FFFFFF"/>
                </a:solidFill>
                <a:effectLst/>
                <a:uLnTx/>
                <a:uFillTx/>
                <a:latin typeface="Arial" pitchFamily="34" charset="0"/>
                <a:ea typeface="宋体" pitchFamily="2" charset="-122"/>
              </a:endParaRPr>
            </a:p>
          </p:txBody>
        </p:sp>
        <p:sp>
          <p:nvSpPr>
            <p:cNvPr id="45" name="TextBox 40"/>
            <p:cNvSpPr txBox="1">
              <a:spLocks noChangeArrowheads="1"/>
            </p:cNvSpPr>
            <p:nvPr/>
          </p:nvSpPr>
          <p:spPr bwMode="auto">
            <a:xfrm>
              <a:off x="9725025" y="5497967"/>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a:ln>
                    <a:noFill/>
                  </a:ln>
                  <a:solidFill>
                    <a:sysClr val="window" lastClr="FFFFFF"/>
                  </a:solidFill>
                  <a:effectLst/>
                  <a:uLnTx/>
                  <a:uFillTx/>
                  <a:latin typeface="Arial" pitchFamily="34" charset="0"/>
                  <a:ea typeface="宋体" pitchFamily="2" charset="-122"/>
                </a:rPr>
                <a:t>4</a:t>
              </a:r>
              <a:endParaRPr kumimoji="0" lang="zh-CN" altLang="en-US" sz="3600" b="0" i="0" u="none" strike="noStrike" kern="0" cap="none" spc="0" normalizeH="0" baseline="0" noProof="0">
                <a:ln>
                  <a:noFill/>
                </a:ln>
                <a:solidFill>
                  <a:sysClr val="window" lastClr="FFFFFF"/>
                </a:solidFill>
                <a:effectLst/>
                <a:uLnTx/>
                <a:uFillTx/>
                <a:latin typeface="Arial" pitchFamily="34" charset="0"/>
                <a:ea typeface="宋体" pitchFamily="2" charset="-122"/>
              </a:endParaRPr>
            </a:p>
          </p:txBody>
        </p:sp>
        <p:sp>
          <p:nvSpPr>
            <p:cNvPr id="46" name="TextBox 41"/>
            <p:cNvSpPr txBox="1">
              <a:spLocks noChangeArrowheads="1"/>
            </p:cNvSpPr>
            <p:nvPr/>
          </p:nvSpPr>
          <p:spPr bwMode="auto">
            <a:xfrm>
              <a:off x="10910654" y="5497967"/>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ysClr val="window" lastClr="FFFFFF"/>
                  </a:solidFill>
                  <a:effectLst/>
                  <a:uLnTx/>
                  <a:uFillTx/>
                  <a:latin typeface="Arial" pitchFamily="34" charset="0"/>
                  <a:ea typeface="宋体" pitchFamily="2" charset="-122"/>
                </a:rPr>
                <a:t>5</a:t>
              </a:r>
              <a:endParaRPr kumimoji="0" lang="zh-CN" altLang="en-US" sz="3600" b="0" i="0" u="none" strike="noStrike" kern="0" cap="none" spc="0" normalizeH="0" baseline="0" noProof="0" dirty="0">
                <a:ln>
                  <a:noFill/>
                </a:ln>
                <a:solidFill>
                  <a:sysClr val="window" lastClr="FFFFFF"/>
                </a:solidFill>
                <a:effectLst/>
                <a:uLnTx/>
                <a:uFillTx/>
                <a:latin typeface="Arial" pitchFamily="34" charset="0"/>
                <a:ea typeface="宋体" pitchFamily="2" charset="-122"/>
              </a:endParaRPr>
            </a:p>
          </p:txBody>
        </p:sp>
        <p:cxnSp>
          <p:nvCxnSpPr>
            <p:cNvPr id="47" name="直接连接符 46"/>
            <p:cNvCxnSpPr/>
            <p:nvPr/>
          </p:nvCxnSpPr>
          <p:spPr>
            <a:xfrm>
              <a:off x="5265738" y="4283530"/>
              <a:ext cx="0" cy="250825"/>
            </a:xfrm>
            <a:prstGeom prst="line">
              <a:avLst/>
            </a:prstGeom>
            <a:noFill/>
            <a:ln w="9525" cap="flat" cmpd="sng" algn="ctr">
              <a:solidFill>
                <a:sysClr val="windowText" lastClr="000000">
                  <a:lumMod val="50000"/>
                  <a:lumOff val="50000"/>
                </a:sysClr>
              </a:solidFill>
              <a:prstDash val="solid"/>
            </a:ln>
            <a:effectLst/>
          </p:spPr>
        </p:cxnSp>
        <p:cxnSp>
          <p:nvCxnSpPr>
            <p:cNvPr id="48" name="直接连接符 47"/>
            <p:cNvCxnSpPr/>
            <p:nvPr/>
          </p:nvCxnSpPr>
          <p:spPr>
            <a:xfrm>
              <a:off x="6519863" y="4283530"/>
              <a:ext cx="0" cy="250825"/>
            </a:xfrm>
            <a:prstGeom prst="line">
              <a:avLst/>
            </a:prstGeom>
            <a:noFill/>
            <a:ln w="9525" cap="flat" cmpd="sng" algn="ctr">
              <a:solidFill>
                <a:sysClr val="windowText" lastClr="000000">
                  <a:lumMod val="50000"/>
                  <a:lumOff val="50000"/>
                </a:sysClr>
              </a:solidFill>
              <a:prstDash val="solid"/>
            </a:ln>
            <a:effectLst/>
          </p:spPr>
        </p:cxnSp>
        <p:cxnSp>
          <p:nvCxnSpPr>
            <p:cNvPr id="49" name="直接连接符 48"/>
            <p:cNvCxnSpPr/>
            <p:nvPr/>
          </p:nvCxnSpPr>
          <p:spPr>
            <a:xfrm>
              <a:off x="7773988" y="4283530"/>
              <a:ext cx="0" cy="250825"/>
            </a:xfrm>
            <a:prstGeom prst="line">
              <a:avLst/>
            </a:prstGeom>
            <a:noFill/>
            <a:ln w="9525" cap="flat" cmpd="sng" algn="ctr">
              <a:solidFill>
                <a:sysClr val="windowText" lastClr="000000">
                  <a:lumMod val="50000"/>
                  <a:lumOff val="50000"/>
                </a:sysClr>
              </a:solidFill>
              <a:prstDash val="solid"/>
            </a:ln>
            <a:effectLst/>
          </p:spPr>
        </p:cxnSp>
        <p:cxnSp>
          <p:nvCxnSpPr>
            <p:cNvPr id="50" name="直接连接符 49"/>
            <p:cNvCxnSpPr/>
            <p:nvPr/>
          </p:nvCxnSpPr>
          <p:spPr>
            <a:xfrm>
              <a:off x="9028113" y="4283530"/>
              <a:ext cx="0" cy="250825"/>
            </a:xfrm>
            <a:prstGeom prst="line">
              <a:avLst/>
            </a:prstGeom>
            <a:noFill/>
            <a:ln w="9525" cap="flat" cmpd="sng" algn="ctr">
              <a:solidFill>
                <a:sysClr val="windowText" lastClr="000000">
                  <a:lumMod val="50000"/>
                  <a:lumOff val="50000"/>
                </a:sysClr>
              </a:solidFill>
              <a:prstDash val="solid"/>
            </a:ln>
            <a:effectLst/>
          </p:spPr>
        </p:cxnSp>
        <p:cxnSp>
          <p:nvCxnSpPr>
            <p:cNvPr id="51" name="直接连接符 50"/>
            <p:cNvCxnSpPr/>
            <p:nvPr/>
          </p:nvCxnSpPr>
          <p:spPr>
            <a:xfrm>
              <a:off x="10282238" y="4283530"/>
              <a:ext cx="0" cy="250825"/>
            </a:xfrm>
            <a:prstGeom prst="line">
              <a:avLst/>
            </a:prstGeom>
            <a:noFill/>
            <a:ln w="9525" cap="flat" cmpd="sng" algn="ctr">
              <a:solidFill>
                <a:sysClr val="windowText" lastClr="000000">
                  <a:lumMod val="50000"/>
                  <a:lumOff val="50000"/>
                </a:sysClr>
              </a:solidFill>
              <a:prstDash val="solid"/>
            </a:ln>
            <a:effectLst/>
          </p:spPr>
        </p:cxnSp>
        <p:sp>
          <p:nvSpPr>
            <p:cNvPr id="53" name="TextBox 52"/>
            <p:cNvSpPr txBox="1"/>
            <p:nvPr/>
          </p:nvSpPr>
          <p:spPr>
            <a:xfrm>
              <a:off x="5265738" y="4248605"/>
              <a:ext cx="396874" cy="318012"/>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lumMod val="50000"/>
                    </a:sysClr>
                  </a:solidFill>
                  <a:effectLst/>
                  <a:uLnTx/>
                  <a:uFillTx/>
                </a:rPr>
                <a:t>01</a:t>
              </a:r>
              <a:endParaRPr kumimoji="0" lang="zh-CN" altLang="en-US" sz="1400" b="0" i="0" u="none" strike="noStrike" kern="0" cap="none" spc="0" normalizeH="0" baseline="0" noProof="0" dirty="0">
                <a:ln>
                  <a:noFill/>
                </a:ln>
                <a:solidFill>
                  <a:sysClr val="window" lastClr="FFFFFF">
                    <a:lumMod val="50000"/>
                  </a:sysClr>
                </a:solidFill>
                <a:effectLst/>
                <a:uLnTx/>
                <a:uFillTx/>
              </a:endParaRPr>
            </a:p>
          </p:txBody>
        </p:sp>
        <p:sp>
          <p:nvSpPr>
            <p:cNvPr id="54" name="TextBox 53"/>
            <p:cNvSpPr txBox="1"/>
            <p:nvPr/>
          </p:nvSpPr>
          <p:spPr>
            <a:xfrm>
              <a:off x="6527800" y="4248605"/>
              <a:ext cx="396874" cy="318012"/>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lumMod val="50000"/>
                    </a:sysClr>
                  </a:solidFill>
                  <a:effectLst/>
                  <a:uLnTx/>
                  <a:uFillTx/>
                </a:rPr>
                <a:t>02</a:t>
              </a:r>
              <a:endParaRPr kumimoji="0" lang="zh-CN" altLang="en-US" sz="1400" b="0" i="0" u="none" strike="noStrike" kern="0" cap="none" spc="0" normalizeH="0" baseline="0" noProof="0" dirty="0">
                <a:ln>
                  <a:noFill/>
                </a:ln>
                <a:solidFill>
                  <a:sysClr val="window" lastClr="FFFFFF">
                    <a:lumMod val="50000"/>
                  </a:sysClr>
                </a:solidFill>
                <a:effectLst/>
                <a:uLnTx/>
                <a:uFillTx/>
              </a:endParaRPr>
            </a:p>
          </p:txBody>
        </p:sp>
        <p:sp>
          <p:nvSpPr>
            <p:cNvPr id="55" name="TextBox 54"/>
            <p:cNvSpPr txBox="1"/>
            <p:nvPr/>
          </p:nvSpPr>
          <p:spPr>
            <a:xfrm>
              <a:off x="7789863" y="4248605"/>
              <a:ext cx="396874" cy="318012"/>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lumMod val="50000"/>
                    </a:sysClr>
                  </a:solidFill>
                  <a:effectLst/>
                  <a:uLnTx/>
                  <a:uFillTx/>
                </a:rPr>
                <a:t>03</a:t>
              </a:r>
              <a:endParaRPr kumimoji="0" lang="zh-CN" altLang="en-US" sz="1400" b="0" i="0" u="none" strike="noStrike" kern="0" cap="none" spc="0" normalizeH="0" baseline="0" noProof="0" dirty="0">
                <a:ln>
                  <a:noFill/>
                </a:ln>
                <a:solidFill>
                  <a:sysClr val="window" lastClr="FFFFFF">
                    <a:lumMod val="50000"/>
                  </a:sysClr>
                </a:solidFill>
                <a:effectLst/>
                <a:uLnTx/>
                <a:uFillTx/>
              </a:endParaRPr>
            </a:p>
          </p:txBody>
        </p:sp>
        <p:sp>
          <p:nvSpPr>
            <p:cNvPr id="56" name="TextBox 55"/>
            <p:cNvSpPr txBox="1"/>
            <p:nvPr/>
          </p:nvSpPr>
          <p:spPr>
            <a:xfrm>
              <a:off x="9051926" y="4248605"/>
              <a:ext cx="396874" cy="318012"/>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lumMod val="50000"/>
                    </a:sysClr>
                  </a:solidFill>
                  <a:effectLst/>
                  <a:uLnTx/>
                  <a:uFillTx/>
                </a:rPr>
                <a:t>04</a:t>
              </a:r>
              <a:endParaRPr kumimoji="0" lang="zh-CN" altLang="en-US" sz="1400" b="0" i="0" u="none" strike="noStrike" kern="0" cap="none" spc="0" normalizeH="0" baseline="0" noProof="0" dirty="0">
                <a:ln>
                  <a:noFill/>
                </a:ln>
                <a:solidFill>
                  <a:sysClr val="window" lastClr="FFFFFF">
                    <a:lumMod val="50000"/>
                  </a:sysClr>
                </a:solidFill>
                <a:effectLst/>
                <a:uLnTx/>
                <a:uFillTx/>
              </a:endParaRPr>
            </a:p>
          </p:txBody>
        </p:sp>
        <p:sp>
          <p:nvSpPr>
            <p:cNvPr id="57" name="TextBox 56"/>
            <p:cNvSpPr txBox="1"/>
            <p:nvPr/>
          </p:nvSpPr>
          <p:spPr>
            <a:xfrm>
              <a:off x="10313988" y="4248605"/>
              <a:ext cx="396874" cy="318012"/>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lumMod val="50000"/>
                    </a:sysClr>
                  </a:solidFill>
                  <a:effectLst/>
                  <a:uLnTx/>
                  <a:uFillTx/>
                </a:rPr>
                <a:t>05</a:t>
              </a:r>
              <a:endParaRPr kumimoji="0" lang="zh-CN" altLang="en-US" sz="1400" b="0" i="0" u="none" strike="noStrike" kern="0" cap="none" spc="0" normalizeH="0" baseline="0" noProof="0" dirty="0">
                <a:ln>
                  <a:noFill/>
                </a:ln>
                <a:solidFill>
                  <a:sysClr val="window" lastClr="FFFFFF">
                    <a:lumMod val="50000"/>
                  </a:sysClr>
                </a:solidFill>
                <a:effectLst/>
                <a:uLnTx/>
                <a:uFillTx/>
              </a:endParaRPr>
            </a:p>
          </p:txBody>
        </p:sp>
      </p:grpSp>
      <p:sp>
        <p:nvSpPr>
          <p:cNvPr id="52" name="文本框 51"/>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nvGrpSpPr>
          <p:cNvPr id="58" name="组合 57"/>
          <p:cNvGrpSpPr/>
          <p:nvPr/>
        </p:nvGrpSpPr>
        <p:grpSpPr>
          <a:xfrm>
            <a:off x="131974" y="28247"/>
            <a:ext cx="11520000" cy="1016152"/>
            <a:chOff x="131974" y="-1"/>
            <a:chExt cx="11520000" cy="1016152"/>
          </a:xfrm>
        </p:grpSpPr>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1" name="矩形 60"/>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2"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
        <p:nvSpPr>
          <p:cNvPr id="63" name="文本框 62"/>
          <p:cNvSpPr txBox="1"/>
          <p:nvPr/>
        </p:nvSpPr>
        <p:spPr>
          <a:xfrm>
            <a:off x="631223" y="1594275"/>
            <a:ext cx="328237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r>
              <a:rPr lang="zh-CN" altLang="en-US"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服务</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06681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4"/>
          <p:cNvSpPr>
            <a:spLocks noGrp="1"/>
          </p:cNvSpPr>
          <p:nvPr>
            <p:ph idx="4294967295"/>
          </p:nvPr>
        </p:nvSpPr>
        <p:spPr>
          <a:xfrm>
            <a:off x="307975" y="1981994"/>
            <a:ext cx="5108575" cy="4495800"/>
          </a:xfrm>
          <a:prstGeom prst="rect">
            <a:avLst/>
          </a:prstGeom>
        </p:spPr>
        <p:txBody>
          <a:bodyPr>
            <a:normAutofit/>
          </a:bodyPr>
          <a:lstStyle/>
          <a:p>
            <a:pPr marL="0" indent="457200" algn="just">
              <a:buNone/>
            </a:pPr>
            <a:r>
              <a:rPr lang="en-US" altLang="zh-CN" sz="1800" dirty="0">
                <a:solidFill>
                  <a:schemeClr val="tx1"/>
                </a:solidFill>
                <a:latin typeface="Times New Roman" panose="02020603050405020304" pitchFamily="18" charset="0"/>
                <a:cs typeface="Times New Roman" panose="02020603050405020304" pitchFamily="18" charset="0"/>
              </a:rPr>
              <a:t>Amazon</a:t>
            </a:r>
            <a:r>
              <a:rPr lang="zh-CN" altLang="en-US" sz="1800" dirty="0">
                <a:solidFill>
                  <a:schemeClr val="tx1"/>
                </a:solidFill>
                <a:latin typeface="Times New Roman" panose="02020603050405020304" pitchFamily="18" charset="0"/>
                <a:cs typeface="Times New Roman" panose="02020603050405020304" pitchFamily="18" charset="0"/>
              </a:rPr>
              <a:t>公司构建了一个云计算平台，并以</a:t>
            </a:r>
            <a:r>
              <a:rPr lang="en-US" altLang="zh-CN" sz="1800" dirty="0">
                <a:solidFill>
                  <a:schemeClr val="tx1"/>
                </a:solidFill>
                <a:latin typeface="Times New Roman" panose="02020603050405020304" pitchFamily="18" charset="0"/>
                <a:cs typeface="Times New Roman" panose="02020603050405020304" pitchFamily="18" charset="0"/>
              </a:rPr>
              <a:t>Web</a:t>
            </a:r>
            <a:r>
              <a:rPr lang="zh-CN" altLang="en-US" sz="1800" dirty="0">
                <a:solidFill>
                  <a:schemeClr val="tx1"/>
                </a:solidFill>
                <a:latin typeface="Times New Roman" panose="02020603050405020304" pitchFamily="18" charset="0"/>
                <a:cs typeface="Times New Roman" panose="02020603050405020304" pitchFamily="18" charset="0"/>
              </a:rPr>
              <a:t>服务的方式将云计算产品提供给用户。</a:t>
            </a:r>
            <a:r>
              <a:rPr lang="en-US" altLang="zh-CN" sz="1800" dirty="0">
                <a:solidFill>
                  <a:schemeClr val="tx1"/>
                </a:solidFill>
                <a:latin typeface="Times New Roman" panose="02020603050405020304" pitchFamily="18" charset="0"/>
                <a:cs typeface="Times New Roman" panose="02020603050405020304" pitchFamily="18" charset="0"/>
              </a:rPr>
              <a:t>2005</a:t>
            </a:r>
            <a:r>
              <a:rPr lang="zh-CN" altLang="en-US" sz="1800" dirty="0">
                <a:solidFill>
                  <a:schemeClr val="tx1"/>
                </a:solidFill>
                <a:latin typeface="Times New Roman" panose="02020603050405020304" pitchFamily="18" charset="0"/>
                <a:cs typeface="Times New Roman" panose="02020603050405020304" pitchFamily="18" charset="0"/>
              </a:rPr>
              <a:t>年</a:t>
            </a:r>
            <a:r>
              <a:rPr lang="en-US" altLang="zh-CN" sz="1800" dirty="0">
                <a:solidFill>
                  <a:schemeClr val="tx1"/>
                </a:solidFill>
                <a:latin typeface="Times New Roman" panose="02020603050405020304" pitchFamily="18" charset="0"/>
                <a:cs typeface="Times New Roman" panose="02020603050405020304" pitchFamily="18" charset="0"/>
              </a:rPr>
              <a:t>11</a:t>
            </a:r>
            <a:r>
              <a:rPr lang="zh-CN" altLang="en-US" sz="1800" dirty="0">
                <a:solidFill>
                  <a:schemeClr val="tx1"/>
                </a:solidFill>
                <a:latin typeface="Times New Roman" panose="02020603050405020304" pitchFamily="18" charset="0"/>
                <a:cs typeface="Times New Roman" panose="02020603050405020304" pitchFamily="18" charset="0"/>
              </a:rPr>
              <a:t>月</a:t>
            </a:r>
            <a:r>
              <a:rPr lang="en-US" altLang="zh-CN" sz="1800" dirty="0">
                <a:solidFill>
                  <a:schemeClr val="tx1"/>
                </a:solidFill>
                <a:latin typeface="Times New Roman" panose="02020603050405020304" pitchFamily="18" charset="0"/>
                <a:cs typeface="Times New Roman" panose="02020603050405020304" pitchFamily="18" charset="0"/>
              </a:rPr>
              <a:t>2</a:t>
            </a:r>
            <a:r>
              <a:rPr lang="zh-CN" altLang="en-US" sz="1800" dirty="0">
                <a:solidFill>
                  <a:schemeClr val="tx1"/>
                </a:solidFill>
                <a:latin typeface="Times New Roman" panose="02020603050405020304" pitchFamily="18" charset="0"/>
                <a:cs typeface="Times New Roman" panose="02020603050405020304" pitchFamily="18" charset="0"/>
              </a:rPr>
              <a:t>日，</a:t>
            </a:r>
            <a:r>
              <a:rPr lang="en-US" altLang="zh-CN" sz="1800" dirty="0">
                <a:solidFill>
                  <a:schemeClr val="tx1"/>
                </a:solidFill>
                <a:latin typeface="Times New Roman" panose="02020603050405020304" pitchFamily="18" charset="0"/>
                <a:cs typeface="Times New Roman" panose="02020603050405020304" pitchFamily="18" charset="0"/>
              </a:rPr>
              <a:t>Amazon</a:t>
            </a:r>
            <a:r>
              <a:rPr lang="zh-CN" altLang="en-US" sz="1800" dirty="0">
                <a:solidFill>
                  <a:schemeClr val="tx1"/>
                </a:solidFill>
                <a:latin typeface="Times New Roman" panose="02020603050405020304" pitchFamily="18" charset="0"/>
                <a:cs typeface="Times New Roman" panose="02020603050405020304" pitchFamily="18" charset="0"/>
              </a:rPr>
              <a:t>正式发布了他们的首个</a:t>
            </a:r>
            <a:r>
              <a:rPr lang="en-US" altLang="zh-CN" sz="1800" dirty="0">
                <a:solidFill>
                  <a:schemeClr val="tx1"/>
                </a:solidFill>
                <a:latin typeface="Times New Roman" panose="02020603050405020304" pitchFamily="18" charset="0"/>
                <a:cs typeface="Times New Roman" panose="02020603050405020304" pitchFamily="18" charset="0"/>
              </a:rPr>
              <a:t>Web</a:t>
            </a:r>
            <a:r>
              <a:rPr lang="zh-CN" altLang="en-US" sz="1800" dirty="0">
                <a:solidFill>
                  <a:schemeClr val="tx1"/>
                </a:solidFill>
                <a:latin typeface="Times New Roman" panose="02020603050405020304" pitchFamily="18" charset="0"/>
                <a:cs typeface="Times New Roman" panose="02020603050405020304" pitchFamily="18" charset="0"/>
              </a:rPr>
              <a:t>服务：</a:t>
            </a:r>
            <a:r>
              <a:rPr lang="en-US" altLang="zh-CN" sz="1800" dirty="0">
                <a:solidFill>
                  <a:schemeClr val="tx1"/>
                </a:solidFill>
                <a:latin typeface="Times New Roman" panose="02020603050405020304" pitchFamily="18" charset="0"/>
                <a:cs typeface="Times New Roman" panose="02020603050405020304" pitchFamily="18" charset="0"/>
              </a:rPr>
              <a:t>Amazon Mechanical Turk</a:t>
            </a:r>
            <a:r>
              <a:rPr lang="zh-CN" altLang="en-US" sz="1800" dirty="0">
                <a:solidFill>
                  <a:schemeClr val="tx1"/>
                </a:solidFill>
                <a:latin typeface="Times New Roman" panose="02020603050405020304" pitchFamily="18" charset="0"/>
                <a:cs typeface="Times New Roman" panose="02020603050405020304" pitchFamily="18" charset="0"/>
              </a:rPr>
              <a:t>。在其后的十多年中，</a:t>
            </a:r>
            <a:r>
              <a:rPr lang="en-US" altLang="zh-CN" sz="1800" dirty="0">
                <a:solidFill>
                  <a:schemeClr val="tx1"/>
                </a:solidFill>
                <a:latin typeface="Times New Roman" panose="02020603050405020304" pitchFamily="18" charset="0"/>
                <a:cs typeface="Times New Roman" panose="02020603050405020304" pitchFamily="18" charset="0"/>
              </a:rPr>
              <a:t>Amazon</a:t>
            </a:r>
            <a:r>
              <a:rPr lang="zh-CN" altLang="en-US" sz="1800" dirty="0">
                <a:solidFill>
                  <a:schemeClr val="tx1"/>
                </a:solidFill>
                <a:latin typeface="Times New Roman" panose="02020603050405020304" pitchFamily="18" charset="0"/>
                <a:cs typeface="Times New Roman" panose="02020603050405020304" pitchFamily="18" charset="0"/>
              </a:rPr>
              <a:t>陆续推出了</a:t>
            </a:r>
            <a:r>
              <a:rPr lang="en-US" altLang="zh-CN" sz="1800" dirty="0">
                <a:solidFill>
                  <a:schemeClr val="tx1"/>
                </a:solidFill>
                <a:latin typeface="Times New Roman" panose="02020603050405020304" pitchFamily="18" charset="0"/>
                <a:cs typeface="Times New Roman" panose="02020603050405020304" pitchFamily="18" charset="0"/>
              </a:rPr>
              <a:t>30</a:t>
            </a:r>
            <a:r>
              <a:rPr lang="zh-CN" altLang="en-US" sz="1800" dirty="0">
                <a:solidFill>
                  <a:schemeClr val="tx1"/>
                </a:solidFill>
                <a:latin typeface="Times New Roman" panose="02020603050405020304" pitchFamily="18" charset="0"/>
                <a:cs typeface="Times New Roman" panose="02020603050405020304" pitchFamily="18" charset="0"/>
              </a:rPr>
              <a:t>多种丰富多样的</a:t>
            </a:r>
            <a:r>
              <a:rPr lang="en-US" altLang="zh-CN" sz="1800" dirty="0">
                <a:solidFill>
                  <a:schemeClr val="tx1"/>
                </a:solidFill>
                <a:latin typeface="Times New Roman" panose="02020603050405020304" pitchFamily="18" charset="0"/>
                <a:cs typeface="Times New Roman" panose="02020603050405020304" pitchFamily="18" charset="0"/>
              </a:rPr>
              <a:t>Web</a:t>
            </a:r>
            <a:r>
              <a:rPr lang="zh-CN" altLang="en-US" sz="1800" dirty="0">
                <a:solidFill>
                  <a:schemeClr val="tx1"/>
                </a:solidFill>
                <a:latin typeface="Times New Roman" panose="02020603050405020304" pitchFamily="18" charset="0"/>
                <a:cs typeface="Times New Roman" panose="02020603050405020304" pitchFamily="18" charset="0"/>
              </a:rPr>
              <a:t>服务。</a:t>
            </a:r>
            <a:endParaRPr lang="en-US" altLang="zh-CN" sz="1800" dirty="0">
              <a:solidFill>
                <a:schemeClr val="tx1"/>
              </a:solidFill>
              <a:latin typeface="Times New Roman" panose="02020603050405020304" pitchFamily="18" charset="0"/>
              <a:cs typeface="Times New Roman" panose="02020603050405020304" pitchFamily="18" charset="0"/>
            </a:endParaRPr>
          </a:p>
          <a:p>
            <a:pPr marL="0" indent="457200" algn="just">
              <a:buNone/>
            </a:pPr>
            <a:r>
              <a:rPr lang="en-US" altLang="zh-CN" sz="1800" dirty="0">
                <a:solidFill>
                  <a:schemeClr val="tx1"/>
                </a:solidFill>
                <a:latin typeface="Times New Roman" panose="02020603050405020304" pitchFamily="18" charset="0"/>
                <a:cs typeface="Times New Roman" panose="02020603050405020304" pitchFamily="18" charset="0"/>
              </a:rPr>
              <a:t>Amazon Web Services</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AWS</a:t>
            </a:r>
            <a:r>
              <a:rPr lang="zh-CN" altLang="en-US" sz="1800" dirty="0">
                <a:solidFill>
                  <a:schemeClr val="tx1"/>
                </a:solidFill>
                <a:latin typeface="Times New Roman" panose="02020603050405020304" pitchFamily="18" charset="0"/>
                <a:cs typeface="Times New Roman" panose="02020603050405020304" pitchFamily="18" charset="0"/>
              </a:rPr>
              <a:t>）是</a:t>
            </a:r>
            <a:r>
              <a:rPr lang="en-US" altLang="zh-CN" sz="1800" dirty="0">
                <a:solidFill>
                  <a:schemeClr val="tx1"/>
                </a:solidFill>
                <a:latin typeface="Times New Roman" panose="02020603050405020304" pitchFamily="18" charset="0"/>
                <a:cs typeface="Times New Roman" panose="02020603050405020304" pitchFamily="18" charset="0"/>
              </a:rPr>
              <a:t>Amazon Web</a:t>
            </a:r>
            <a:r>
              <a:rPr lang="zh-CN" altLang="en-US" sz="1800" dirty="0">
                <a:solidFill>
                  <a:schemeClr val="tx1"/>
                </a:solidFill>
                <a:latin typeface="Times New Roman" panose="02020603050405020304" pitchFamily="18" charset="0"/>
                <a:cs typeface="Times New Roman" panose="02020603050405020304" pitchFamily="18" charset="0"/>
              </a:rPr>
              <a:t>服务的总称。</a:t>
            </a:r>
            <a:r>
              <a:rPr lang="en-US" altLang="zh-CN" sz="1800" dirty="0">
                <a:solidFill>
                  <a:schemeClr val="tx1"/>
                </a:solidFill>
                <a:latin typeface="Times New Roman" panose="02020603050405020304" pitchFamily="18" charset="0"/>
                <a:cs typeface="Times New Roman" panose="02020603050405020304" pitchFamily="18" charset="0"/>
              </a:rPr>
              <a:t>Amazon Web Services</a:t>
            </a:r>
            <a:r>
              <a:rPr lang="zh-CN" altLang="en-US" sz="1800" dirty="0">
                <a:solidFill>
                  <a:schemeClr val="tx1"/>
                </a:solidFill>
                <a:latin typeface="Times New Roman" panose="02020603050405020304" pitchFamily="18" charset="0"/>
                <a:cs typeface="Times New Roman" panose="02020603050405020304" pitchFamily="18" charset="0"/>
              </a:rPr>
              <a:t>共包括了</a:t>
            </a:r>
            <a:r>
              <a:rPr lang="en-US" altLang="zh-CN" sz="1800" dirty="0">
                <a:solidFill>
                  <a:schemeClr val="tx1"/>
                </a:solidFill>
                <a:latin typeface="Times New Roman" panose="02020603050405020304" pitchFamily="18" charset="0"/>
                <a:cs typeface="Times New Roman" panose="02020603050405020304" pitchFamily="18" charset="0"/>
              </a:rPr>
              <a:t>12</a:t>
            </a:r>
            <a:r>
              <a:rPr lang="zh-CN" altLang="en-US" sz="1800" dirty="0">
                <a:solidFill>
                  <a:schemeClr val="tx1"/>
                </a:solidFill>
                <a:latin typeface="Times New Roman" panose="02020603050405020304" pitchFamily="18" charset="0"/>
                <a:cs typeface="Times New Roman" panose="02020603050405020304" pitchFamily="18" charset="0"/>
              </a:rPr>
              <a:t>个门类共</a:t>
            </a:r>
            <a:r>
              <a:rPr lang="en-US" altLang="zh-CN" sz="1800" dirty="0">
                <a:solidFill>
                  <a:schemeClr val="tx1"/>
                </a:solidFill>
                <a:latin typeface="Times New Roman" panose="02020603050405020304" pitchFamily="18" charset="0"/>
                <a:cs typeface="Times New Roman" panose="02020603050405020304" pitchFamily="18" charset="0"/>
              </a:rPr>
              <a:t>33</a:t>
            </a:r>
            <a:r>
              <a:rPr lang="zh-CN" altLang="en-US" sz="1800" dirty="0">
                <a:solidFill>
                  <a:schemeClr val="tx1"/>
                </a:solidFill>
                <a:latin typeface="Times New Roman" panose="02020603050405020304" pitchFamily="18" charset="0"/>
                <a:cs typeface="Times New Roman" panose="02020603050405020304" pitchFamily="18" charset="0"/>
              </a:rPr>
              <a:t>种云计算产品与服务。通过</a:t>
            </a:r>
            <a:r>
              <a:rPr lang="en-US" altLang="zh-CN" sz="1800" dirty="0">
                <a:solidFill>
                  <a:schemeClr val="tx1"/>
                </a:solidFill>
                <a:latin typeface="Times New Roman" panose="02020603050405020304" pitchFamily="18" charset="0"/>
                <a:cs typeface="Times New Roman" panose="02020603050405020304" pitchFamily="18" charset="0"/>
              </a:rPr>
              <a:t>AWS</a:t>
            </a:r>
            <a:r>
              <a:rPr lang="zh-CN" altLang="en-US" sz="1800" dirty="0">
                <a:solidFill>
                  <a:schemeClr val="tx1"/>
                </a:solidFill>
                <a:latin typeface="Times New Roman" panose="02020603050405020304" pitchFamily="18" charset="0"/>
                <a:cs typeface="Times New Roman" panose="02020603050405020304" pitchFamily="18" charset="0"/>
              </a:rPr>
              <a:t>的</a:t>
            </a:r>
            <a:r>
              <a:rPr lang="en-US" altLang="zh-CN" sz="1800" dirty="0">
                <a:solidFill>
                  <a:schemeClr val="tx1"/>
                </a:solidFill>
                <a:latin typeface="Times New Roman" panose="02020603050405020304" pitchFamily="18" charset="0"/>
                <a:cs typeface="Times New Roman" panose="02020603050405020304" pitchFamily="18" charset="0"/>
              </a:rPr>
              <a:t>IT</a:t>
            </a:r>
            <a:r>
              <a:rPr lang="zh-CN" altLang="en-US" sz="1800" dirty="0">
                <a:solidFill>
                  <a:schemeClr val="tx1"/>
                </a:solidFill>
                <a:latin typeface="Times New Roman" panose="02020603050405020304" pitchFamily="18" charset="0"/>
                <a:cs typeface="Times New Roman" panose="02020603050405020304" pitchFamily="18" charset="0"/>
              </a:rPr>
              <a:t>基础设施层服务和丰富的平台层服务，用户可以在</a:t>
            </a:r>
            <a:r>
              <a:rPr lang="en-US" altLang="zh-CN" sz="1800" dirty="0">
                <a:solidFill>
                  <a:schemeClr val="tx1"/>
                </a:solidFill>
                <a:latin typeface="Times New Roman" panose="02020603050405020304" pitchFamily="18" charset="0"/>
                <a:cs typeface="Times New Roman" panose="02020603050405020304" pitchFamily="18" charset="0"/>
              </a:rPr>
              <a:t>Amazon</a:t>
            </a:r>
            <a:r>
              <a:rPr lang="zh-CN" altLang="en-US" sz="1800" dirty="0">
                <a:solidFill>
                  <a:schemeClr val="tx1"/>
                </a:solidFill>
                <a:latin typeface="Times New Roman" panose="02020603050405020304" pitchFamily="18" charset="0"/>
                <a:cs typeface="Times New Roman" panose="02020603050405020304" pitchFamily="18" charset="0"/>
              </a:rPr>
              <a:t>公司的云计算平台上构建各种企业级应用和个人应用。</a:t>
            </a:r>
            <a:r>
              <a:rPr lang="en-US" altLang="zh-CN" sz="1800" dirty="0">
                <a:solidFill>
                  <a:schemeClr val="tx1"/>
                </a:solidFill>
                <a:latin typeface="Times New Roman" panose="02020603050405020304" pitchFamily="18" charset="0"/>
                <a:cs typeface="Times New Roman" panose="02020603050405020304" pitchFamily="18" charset="0"/>
              </a:rPr>
              <a:t> </a:t>
            </a:r>
          </a:p>
        </p:txBody>
      </p:sp>
      <p:graphicFrame>
        <p:nvGraphicFramePr>
          <p:cNvPr id="3" name="表格 2"/>
          <p:cNvGraphicFramePr>
            <a:graphicFrameLocks noGrp="1"/>
          </p:cNvGraphicFramePr>
          <p:nvPr>
            <p:extLst>
              <p:ext uri="{D42A27DB-BD31-4B8C-83A1-F6EECF244321}">
                <p14:modId xmlns:p14="http://schemas.microsoft.com/office/powerpoint/2010/main" val="273372612"/>
              </p:ext>
            </p:extLst>
          </p:nvPr>
        </p:nvGraphicFramePr>
        <p:xfrm>
          <a:off x="5911850" y="2168748"/>
          <a:ext cx="5791200" cy="3779452"/>
        </p:xfrm>
        <a:graphic>
          <a:graphicData uri="http://schemas.openxmlformats.org/drawingml/2006/table">
            <a:tbl>
              <a:tblPr firstRow="1" bandRow="1">
                <a:tableStyleId>{F5AB1C69-6EDB-4FF4-983F-18BD219EF322}</a:tableStyleId>
              </a:tblPr>
              <a:tblGrid>
                <a:gridCol w="1371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441892">
                <a:tc>
                  <a:txBody>
                    <a:bodyPr/>
                    <a:lstStyle/>
                    <a:p>
                      <a:pPr indent="228600" algn="ctr">
                        <a:spcAft>
                          <a:spcPts val="0"/>
                        </a:spcAft>
                      </a:pPr>
                      <a:r>
                        <a:rPr lang="zh-CN" altLang="en-US" sz="1800" dirty="0">
                          <a:effectLst/>
                        </a:rPr>
                        <a:t>产品分类</a:t>
                      </a:r>
                      <a:endParaRPr lang="zh-CN" sz="2800" dirty="0">
                        <a:effectLst/>
                        <a:latin typeface="+mj-ea"/>
                        <a:ea typeface="+mj-ea"/>
                        <a:cs typeface="Times New Roman"/>
                      </a:endParaRPr>
                    </a:p>
                  </a:txBody>
                  <a:tcPr marL="68580" marR="68580" marT="0" marB="0" anchor="ctr">
                    <a:solidFill>
                      <a:srgbClr val="92D050"/>
                    </a:solidFill>
                  </a:tcPr>
                </a:tc>
                <a:tc>
                  <a:txBody>
                    <a:bodyPr/>
                    <a:lstStyle/>
                    <a:p>
                      <a:pPr indent="228600" algn="ctr">
                        <a:spcAft>
                          <a:spcPts val="0"/>
                        </a:spcAft>
                      </a:pPr>
                      <a:r>
                        <a:rPr lang="zh-CN" altLang="en-US" sz="1800" dirty="0">
                          <a:effectLst/>
                        </a:rPr>
                        <a:t>产品名称</a:t>
                      </a:r>
                      <a:endParaRPr lang="zh-CN" sz="2800" dirty="0">
                        <a:effectLst/>
                        <a:latin typeface="+mj-ea"/>
                        <a:ea typeface="+mj-ea"/>
                        <a:cs typeface="Times New Roman"/>
                      </a:endParaRPr>
                    </a:p>
                  </a:txBody>
                  <a:tcPr marL="68580" marR="68580" marT="0" marB="0" anchor="ctr">
                    <a:solidFill>
                      <a:srgbClr val="92D050"/>
                    </a:solidFill>
                  </a:tcPr>
                </a:tc>
                <a:extLst>
                  <a:ext uri="{0D108BD9-81ED-4DB2-BD59-A6C34878D82A}">
                    <a16:rowId xmlns:a16="http://schemas.microsoft.com/office/drawing/2014/main" val="10000"/>
                  </a:ext>
                </a:extLst>
              </a:tr>
              <a:tr h="370840">
                <a:tc rowSpan="4">
                  <a:txBody>
                    <a:bodyPr/>
                    <a:lstStyle/>
                    <a:p>
                      <a:pPr marL="0" indent="0" algn="ctr" defTabSz="1219627" rtl="0" eaLnBrk="1" latinLnBrk="0" hangingPunct="1">
                        <a:spcAft>
                          <a:spcPts val="0"/>
                        </a:spcAft>
                      </a:pPr>
                      <a:r>
                        <a:rPr lang="zh-CN" altLang="zh-CN" sz="1800" kern="1200" dirty="0">
                          <a:solidFill>
                            <a:schemeClr val="dk1"/>
                          </a:solidFill>
                          <a:effectLst/>
                          <a:latin typeface="+mj-ea"/>
                          <a:ea typeface="+mj-ea"/>
                          <a:cs typeface="Times New Roman"/>
                        </a:rPr>
                        <a:t>计算</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Elastic Computer Cloud</a:t>
                      </a:r>
                      <a:r>
                        <a:rPr lang="zh-CN" sz="1600" kern="100" spc="10" dirty="0">
                          <a:effectLst/>
                          <a:latin typeface="Times New Roman" panose="02020603050405020304" pitchFamily="18" charset="0"/>
                          <a:cs typeface="Times New Roman" panose="02020603050405020304" pitchFamily="18" charset="0"/>
                        </a:rPr>
                        <a:t>（</a:t>
                      </a:r>
                      <a:r>
                        <a:rPr lang="en-GB" sz="1600" kern="100" spc="10" dirty="0">
                          <a:effectLst/>
                          <a:latin typeface="Times New Roman" panose="02020603050405020304" pitchFamily="18" charset="0"/>
                          <a:cs typeface="Times New Roman" panose="02020603050405020304" pitchFamily="18" charset="0"/>
                        </a:rPr>
                        <a:t>EC2</a:t>
                      </a:r>
                      <a:r>
                        <a:rPr lang="zh-CN" sz="1600" kern="100" spc="10" dirty="0">
                          <a:effectLst/>
                          <a:latin typeface="Times New Roman" panose="02020603050405020304" pitchFamily="18" charset="0"/>
                          <a:cs typeface="Times New Roman" panose="02020603050405020304" pitchFamily="18" charset="0"/>
                        </a:rPr>
                        <a:t>）</a:t>
                      </a:r>
                    </a:p>
                  </a:txBody>
                  <a:tcPr marL="68580" marR="68580" marT="0" marB="0" anchor="ctr"/>
                </a:tc>
                <a:extLst>
                  <a:ext uri="{0D108BD9-81ED-4DB2-BD59-A6C34878D82A}">
                    <a16:rowId xmlns:a16="http://schemas.microsoft.com/office/drawing/2014/main" val="10001"/>
                  </a:ext>
                </a:extLst>
              </a:tr>
              <a:tr h="370840">
                <a:tc vMerge="1">
                  <a:txBody>
                    <a:bodyPr/>
                    <a:lstStyle/>
                    <a:p>
                      <a:pPr indent="228600" algn="just">
                        <a:spcAft>
                          <a:spcPts val="0"/>
                        </a:spcAft>
                      </a:pPr>
                      <a:endParaRPr lang="zh-CN" sz="24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Clastic MapReduce</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70840">
                <a:tc vMerge="1">
                  <a:txBody>
                    <a:bodyPr/>
                    <a:lstStyle/>
                    <a:p>
                      <a:pPr indent="228600" algn="just">
                        <a:spcAft>
                          <a:spcPts val="0"/>
                        </a:spcAft>
                      </a:pPr>
                      <a:endParaRPr lang="zh-CN" sz="24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Scaling</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70840">
                <a:tc vMerge="1">
                  <a:txBody>
                    <a:bodyPr/>
                    <a:lstStyle/>
                    <a:p>
                      <a:pPr indent="228600" algn="just">
                        <a:spcAft>
                          <a:spcPts val="0"/>
                        </a:spcAft>
                      </a:pPr>
                      <a:endParaRPr lang="zh-CN" sz="24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Elastic Load Balancing</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70840">
                <a:tc>
                  <a:txBody>
                    <a:bodyPr/>
                    <a:lstStyle/>
                    <a:p>
                      <a:pPr indent="0" algn="ctr">
                        <a:spcAft>
                          <a:spcPts val="0"/>
                        </a:spcAft>
                      </a:pPr>
                      <a:r>
                        <a:rPr lang="zh-CN" altLang="en-US" sz="1800" kern="1200" dirty="0">
                          <a:solidFill>
                            <a:schemeClr val="dk1"/>
                          </a:solidFill>
                          <a:effectLst/>
                          <a:latin typeface="+mj-ea"/>
                          <a:ea typeface="+mj-ea"/>
                          <a:cs typeface="Times New Roman"/>
                        </a:rPr>
                        <a:t>内容交付</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a:t>
                      </a:r>
                      <a:r>
                        <a:rPr lang="en-GB" sz="1600" kern="100" spc="10" dirty="0" err="1">
                          <a:effectLst/>
                          <a:latin typeface="Times New Roman" panose="02020603050405020304" pitchFamily="18" charset="0"/>
                          <a:cs typeface="Times New Roman" panose="02020603050405020304" pitchFamily="18" charset="0"/>
                        </a:rPr>
                        <a:t>CloudFront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70840">
                <a:tc rowSpan="4">
                  <a:txBody>
                    <a:bodyPr/>
                    <a:lstStyle/>
                    <a:p>
                      <a:pPr indent="0" algn="ctr">
                        <a:spcAft>
                          <a:spcPts val="0"/>
                        </a:spcAft>
                      </a:pPr>
                      <a:r>
                        <a:rPr lang="zh-CN" altLang="zh-CN" sz="1800" kern="1200" dirty="0">
                          <a:solidFill>
                            <a:schemeClr val="dk1"/>
                          </a:solidFill>
                          <a:effectLst/>
                          <a:latin typeface="+mj-ea"/>
                          <a:ea typeface="+mj-ea"/>
                          <a:cs typeface="Times New Roman"/>
                        </a:rPr>
                        <a:t>数据库</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a:t>
                      </a:r>
                      <a:r>
                        <a:rPr lang="en-GB" sz="1600" kern="100" spc="10" dirty="0" err="1">
                          <a:effectLst/>
                          <a:latin typeface="Times New Roman" panose="02020603050405020304" pitchFamily="18" charset="0"/>
                          <a:cs typeface="Times New Roman" panose="02020603050405020304" pitchFamily="18" charset="0"/>
                        </a:rPr>
                        <a:t>SimpleDB</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70840">
                <a:tc vMerge="1">
                  <a:txBody>
                    <a:bodyPr/>
                    <a:lstStyle/>
                    <a:p>
                      <a:pPr indent="228600" algn="just">
                        <a:spcAft>
                          <a:spcPts val="0"/>
                        </a:spcAft>
                      </a:pPr>
                      <a:endParaRPr lang="zh-CN" sz="20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a:t>
                      </a:r>
                      <a:r>
                        <a:rPr lang="en-GB" sz="1600" kern="100" spc="10" dirty="0" err="1">
                          <a:effectLst/>
                          <a:latin typeface="Times New Roman" panose="02020603050405020304" pitchFamily="18" charset="0"/>
                          <a:cs typeface="Times New Roman" panose="02020603050405020304" pitchFamily="18" charset="0"/>
                        </a:rPr>
                        <a:t>DynamoDB</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70840">
                <a:tc vMerge="1">
                  <a:txBody>
                    <a:bodyPr/>
                    <a:lstStyle/>
                    <a:p>
                      <a:pPr indent="228600" algn="just">
                        <a:spcAft>
                          <a:spcPts val="0"/>
                        </a:spcAft>
                      </a:pPr>
                      <a:endParaRPr lang="zh-CN" sz="20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a:t>
                      </a:r>
                      <a:r>
                        <a:rPr lang="en-GB" sz="1600" kern="100" spc="10" dirty="0" err="1">
                          <a:effectLst/>
                          <a:latin typeface="Times New Roman" panose="02020603050405020304" pitchFamily="18" charset="0"/>
                          <a:cs typeface="Times New Roman" panose="02020603050405020304" pitchFamily="18" charset="0"/>
                        </a:rPr>
                        <a:t>ElastiCache</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370840">
                <a:tc vMerge="1">
                  <a:txBody>
                    <a:bodyPr/>
                    <a:lstStyle/>
                    <a:p>
                      <a:pPr indent="228600" algn="just">
                        <a:spcAft>
                          <a:spcPts val="0"/>
                        </a:spcAft>
                      </a:pPr>
                      <a:endParaRPr lang="zh-CN" sz="20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Relational Database Services</a:t>
                      </a:r>
                      <a:r>
                        <a:rPr lang="zh-CN" sz="1600" kern="100" spc="10" dirty="0">
                          <a:effectLst/>
                          <a:latin typeface="Times New Roman" panose="02020603050405020304" pitchFamily="18" charset="0"/>
                          <a:cs typeface="Times New Roman" panose="02020603050405020304" pitchFamily="18" charset="0"/>
                        </a:rPr>
                        <a:t>（</a:t>
                      </a:r>
                      <a:r>
                        <a:rPr lang="en-GB" sz="1600" kern="100" spc="10" dirty="0">
                          <a:effectLst/>
                          <a:latin typeface="Times New Roman" panose="02020603050405020304" pitchFamily="18" charset="0"/>
                          <a:cs typeface="Times New Roman" panose="02020603050405020304" pitchFamily="18" charset="0"/>
                        </a:rPr>
                        <a:t>RDS</a:t>
                      </a:r>
                      <a:r>
                        <a:rPr lang="zh-CN" sz="1600" kern="100" spc="10" dirty="0">
                          <a:effectLst/>
                          <a:latin typeface="Times New Roman" panose="02020603050405020304" pitchFamily="18" charset="0"/>
                          <a:cs typeface="Times New Roman" panose="02020603050405020304" pitchFamily="18" charset="0"/>
                        </a:rPr>
                        <a:t>）</a:t>
                      </a:r>
                    </a:p>
                  </a:txBody>
                  <a:tcPr marL="68580" marR="68580" marT="0" marB="0" anchor="ctr"/>
                </a:tc>
                <a:extLst>
                  <a:ext uri="{0D108BD9-81ED-4DB2-BD59-A6C34878D82A}">
                    <a16:rowId xmlns:a16="http://schemas.microsoft.com/office/drawing/2014/main" val="10009"/>
                  </a:ext>
                </a:extLst>
              </a:tr>
            </a:tbl>
          </a:graphicData>
        </a:graphic>
      </p:graphicFrame>
      <p:sp>
        <p:nvSpPr>
          <p:cNvPr id="15" name="矩形 14"/>
          <p:cNvSpPr/>
          <p:nvPr/>
        </p:nvSpPr>
        <p:spPr>
          <a:xfrm>
            <a:off x="0" y="6478190"/>
            <a:ext cx="12198350" cy="381397"/>
          </a:xfrm>
          <a:prstGeom prst="rect">
            <a:avLst/>
          </a:prstGeom>
          <a:solidFill>
            <a:srgbClr val="F2F2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64206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165975" y="1560193"/>
            <a:ext cx="2729465" cy="400110"/>
          </a:xfrm>
          <a:prstGeom prst="rect">
            <a:avLst/>
          </a:prstGeom>
        </p:spPr>
        <p:txBody>
          <a:bodyPr wrap="none">
            <a:spAutoFit/>
          </a:bodyPr>
          <a:lstStyle/>
          <a:p>
            <a:r>
              <a:rPr lang="en-US" altLang="zh-CN" sz="2000" dirty="0">
                <a:solidFill>
                  <a:schemeClr val="accent3"/>
                </a:solidFill>
                <a:latin typeface="Times New Roman" panose="02020603050405020304" pitchFamily="18" charset="0"/>
                <a:cs typeface="Times New Roman" panose="02020603050405020304" pitchFamily="18" charset="0"/>
              </a:rPr>
              <a:t> Amazon AWS</a:t>
            </a:r>
            <a:r>
              <a:rPr lang="zh-CN" altLang="en-US" sz="2000" dirty="0">
                <a:solidFill>
                  <a:schemeClr val="accent3"/>
                </a:solidFill>
                <a:latin typeface="Times New Roman" panose="02020603050405020304" pitchFamily="18" charset="0"/>
                <a:cs typeface="Times New Roman" panose="02020603050405020304" pitchFamily="18" charset="0"/>
              </a:rPr>
              <a:t>产品分类</a:t>
            </a:r>
          </a:p>
        </p:txBody>
      </p:sp>
      <p:grpSp>
        <p:nvGrpSpPr>
          <p:cNvPr id="8" name="组合 7"/>
          <p:cNvGrpSpPr/>
          <p:nvPr/>
        </p:nvGrpSpPr>
        <p:grpSpPr>
          <a:xfrm>
            <a:off x="131974" y="-1"/>
            <a:ext cx="11520000" cy="1016152"/>
            <a:chOff x="131974" y="-1"/>
            <a:chExt cx="11520000" cy="1016152"/>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1" name="矩形 10"/>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
        <p:nvSpPr>
          <p:cNvPr id="13" name="文本框 12"/>
          <p:cNvSpPr txBox="1"/>
          <p:nvPr/>
        </p:nvSpPr>
        <p:spPr>
          <a:xfrm>
            <a:off x="511334" y="1114474"/>
            <a:ext cx="3611886" cy="523220"/>
          </a:xfrm>
          <a:prstGeom prst="rect">
            <a:avLst/>
          </a:prstGeom>
          <a:noFill/>
        </p:spPr>
        <p:txBody>
          <a:bodyPr wrap="none" rtlCol="0">
            <a:spAutoFit/>
          </a:bodyPr>
          <a:lstStyle/>
          <a:p>
            <a:pPr marL="342900" indent="-342900" algn="just"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14" name="文本框 13"/>
          <p:cNvSpPr txBox="1"/>
          <p:nvPr/>
        </p:nvSpPr>
        <p:spPr>
          <a:xfrm>
            <a:off x="631223" y="1594275"/>
            <a:ext cx="1817677"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产品</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45359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a:xfrm>
            <a:off x="1219017" y="4610973"/>
            <a:ext cx="2670358"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281219" y="4239498"/>
            <a:ext cx="2688816"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2985319" y="2024936"/>
            <a:ext cx="2445894"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51"/>
          <p:cNvSpPr>
            <a:spLocks/>
          </p:cNvSpPr>
          <p:nvPr/>
        </p:nvSpPr>
        <p:spPr bwMode="auto">
          <a:xfrm>
            <a:off x="6931435" y="4562132"/>
            <a:ext cx="1203073" cy="798100"/>
          </a:xfrm>
          <a:custGeom>
            <a:avLst/>
            <a:gdLst>
              <a:gd name="T0" fmla="*/ 681 w 681"/>
              <a:gd name="T1" fmla="*/ 452 h 452"/>
              <a:gd name="T2" fmla="*/ 0 w 681"/>
              <a:gd name="T3" fmla="*/ 452 h 452"/>
              <a:gd name="T4" fmla="*/ 0 w 681"/>
              <a:gd name="T5" fmla="*/ 442 h 452"/>
              <a:gd name="T6" fmla="*/ 671 w 681"/>
              <a:gd name="T7" fmla="*/ 442 h 452"/>
              <a:gd name="T8" fmla="*/ 671 w 681"/>
              <a:gd name="T9" fmla="*/ 0 h 452"/>
              <a:gd name="T10" fmla="*/ 681 w 681"/>
              <a:gd name="T11" fmla="*/ 0 h 452"/>
              <a:gd name="T12" fmla="*/ 681 w 681"/>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681" h="452">
                <a:moveTo>
                  <a:pt x="681" y="452"/>
                </a:moveTo>
                <a:lnTo>
                  <a:pt x="0" y="452"/>
                </a:lnTo>
                <a:lnTo>
                  <a:pt x="0" y="442"/>
                </a:lnTo>
                <a:lnTo>
                  <a:pt x="671" y="442"/>
                </a:lnTo>
                <a:lnTo>
                  <a:pt x="671" y="0"/>
                </a:lnTo>
                <a:lnTo>
                  <a:pt x="681" y="0"/>
                </a:lnTo>
                <a:lnTo>
                  <a:pt x="681" y="452"/>
                </a:lnTo>
                <a:close/>
              </a:path>
            </a:pathLst>
          </a:custGeom>
          <a:solidFill>
            <a:srgbClr val="A2B932"/>
          </a:solidFill>
          <a:ln>
            <a:noFill/>
          </a:ln>
        </p:spPr>
        <p:txBody>
          <a:bodyPr lIns="121954" tIns="60977" rIns="121954" bIns="60977"/>
          <a:lstStyle/>
          <a:p>
            <a:endParaRPr lang="zh-CN" altLang="en-US" sz="2100"/>
          </a:p>
        </p:txBody>
      </p:sp>
      <p:sp>
        <p:nvSpPr>
          <p:cNvPr id="59" name="Freeform 52"/>
          <p:cNvSpPr>
            <a:spLocks/>
          </p:cNvSpPr>
          <p:nvPr/>
        </p:nvSpPr>
        <p:spPr bwMode="auto">
          <a:xfrm>
            <a:off x="5518661" y="2351466"/>
            <a:ext cx="646586" cy="467912"/>
          </a:xfrm>
          <a:custGeom>
            <a:avLst/>
            <a:gdLst>
              <a:gd name="T0" fmla="*/ 366 w 366"/>
              <a:gd name="T1" fmla="*/ 265 h 265"/>
              <a:gd name="T2" fmla="*/ 357 w 366"/>
              <a:gd name="T3" fmla="*/ 265 h 265"/>
              <a:gd name="T4" fmla="*/ 357 w 366"/>
              <a:gd name="T5" fmla="*/ 10 h 265"/>
              <a:gd name="T6" fmla="*/ 0 w 366"/>
              <a:gd name="T7" fmla="*/ 10 h 265"/>
              <a:gd name="T8" fmla="*/ 0 w 366"/>
              <a:gd name="T9" fmla="*/ 0 h 265"/>
              <a:gd name="T10" fmla="*/ 366 w 366"/>
              <a:gd name="T11" fmla="*/ 0 h 265"/>
              <a:gd name="T12" fmla="*/ 366 w 366"/>
              <a:gd name="T13" fmla="*/ 265 h 265"/>
            </a:gdLst>
            <a:ahLst/>
            <a:cxnLst>
              <a:cxn ang="0">
                <a:pos x="T0" y="T1"/>
              </a:cxn>
              <a:cxn ang="0">
                <a:pos x="T2" y="T3"/>
              </a:cxn>
              <a:cxn ang="0">
                <a:pos x="T4" y="T5"/>
              </a:cxn>
              <a:cxn ang="0">
                <a:pos x="T6" y="T7"/>
              </a:cxn>
              <a:cxn ang="0">
                <a:pos x="T8" y="T9"/>
              </a:cxn>
              <a:cxn ang="0">
                <a:pos x="T10" y="T11"/>
              </a:cxn>
              <a:cxn ang="0">
                <a:pos x="T12" y="T13"/>
              </a:cxn>
            </a:cxnLst>
            <a:rect l="0" t="0" r="r" b="b"/>
            <a:pathLst>
              <a:path w="366" h="265">
                <a:moveTo>
                  <a:pt x="366" y="265"/>
                </a:moveTo>
                <a:lnTo>
                  <a:pt x="357" y="265"/>
                </a:lnTo>
                <a:lnTo>
                  <a:pt x="357" y="10"/>
                </a:lnTo>
                <a:lnTo>
                  <a:pt x="0" y="10"/>
                </a:lnTo>
                <a:lnTo>
                  <a:pt x="0" y="0"/>
                </a:lnTo>
                <a:lnTo>
                  <a:pt x="366" y="0"/>
                </a:lnTo>
                <a:lnTo>
                  <a:pt x="366" y="265"/>
                </a:lnTo>
                <a:close/>
              </a:path>
            </a:pathLst>
          </a:custGeom>
          <a:solidFill>
            <a:srgbClr val="EBAC07"/>
          </a:solidFill>
          <a:ln>
            <a:noFill/>
          </a:ln>
        </p:spPr>
        <p:txBody>
          <a:bodyPr lIns="121954" tIns="60977" rIns="121954" bIns="60977"/>
          <a:lstStyle/>
          <a:p>
            <a:endParaRPr lang="zh-CN" altLang="en-US" sz="2100"/>
          </a:p>
        </p:txBody>
      </p:sp>
      <p:sp>
        <p:nvSpPr>
          <p:cNvPr id="60" name="Rectangle 53"/>
          <p:cNvSpPr>
            <a:spLocks noChangeArrowheads="1"/>
          </p:cNvSpPr>
          <p:nvPr/>
        </p:nvSpPr>
        <p:spPr bwMode="auto">
          <a:xfrm>
            <a:off x="3178551" y="3829362"/>
            <a:ext cx="704884" cy="15891"/>
          </a:xfrm>
          <a:prstGeom prst="rect">
            <a:avLst/>
          </a:prstGeom>
          <a:solidFill>
            <a:srgbClr val="A2B932"/>
          </a:solidFill>
          <a:ln>
            <a:noFill/>
          </a:ln>
        </p:spPr>
        <p:txBody>
          <a:bodyPr lIns="121954" tIns="60977" rIns="121954" bIns="60977"/>
          <a:lstStyle/>
          <a:p>
            <a:endParaRPr lang="zh-CN" altLang="en-US" sz="2100"/>
          </a:p>
        </p:txBody>
      </p:sp>
      <p:sp>
        <p:nvSpPr>
          <p:cNvPr id="61" name="Freeform 54"/>
          <p:cNvSpPr>
            <a:spLocks/>
          </p:cNvSpPr>
          <p:nvPr/>
        </p:nvSpPr>
        <p:spPr bwMode="auto">
          <a:xfrm>
            <a:off x="3980947" y="4876427"/>
            <a:ext cx="588288" cy="529712"/>
          </a:xfrm>
          <a:custGeom>
            <a:avLst/>
            <a:gdLst>
              <a:gd name="T0" fmla="*/ 333 w 333"/>
              <a:gd name="T1" fmla="*/ 300 h 300"/>
              <a:gd name="T2" fmla="*/ 0 w 333"/>
              <a:gd name="T3" fmla="*/ 300 h 300"/>
              <a:gd name="T4" fmla="*/ 0 w 333"/>
              <a:gd name="T5" fmla="*/ 0 h 300"/>
              <a:gd name="T6" fmla="*/ 9 w 333"/>
              <a:gd name="T7" fmla="*/ 0 h 300"/>
              <a:gd name="T8" fmla="*/ 9 w 333"/>
              <a:gd name="T9" fmla="*/ 290 h 300"/>
              <a:gd name="T10" fmla="*/ 333 w 333"/>
              <a:gd name="T11" fmla="*/ 290 h 300"/>
              <a:gd name="T12" fmla="*/ 333 w 333"/>
              <a:gd name="T13" fmla="*/ 300 h 300"/>
            </a:gdLst>
            <a:ahLst/>
            <a:cxnLst>
              <a:cxn ang="0">
                <a:pos x="T0" y="T1"/>
              </a:cxn>
              <a:cxn ang="0">
                <a:pos x="T2" y="T3"/>
              </a:cxn>
              <a:cxn ang="0">
                <a:pos x="T4" y="T5"/>
              </a:cxn>
              <a:cxn ang="0">
                <a:pos x="T6" y="T7"/>
              </a:cxn>
              <a:cxn ang="0">
                <a:pos x="T8" y="T9"/>
              </a:cxn>
              <a:cxn ang="0">
                <a:pos x="T10" y="T11"/>
              </a:cxn>
              <a:cxn ang="0">
                <a:pos x="T12" y="T13"/>
              </a:cxn>
            </a:cxnLst>
            <a:rect l="0" t="0" r="r" b="b"/>
            <a:pathLst>
              <a:path w="333" h="300">
                <a:moveTo>
                  <a:pt x="333" y="300"/>
                </a:moveTo>
                <a:lnTo>
                  <a:pt x="0" y="300"/>
                </a:lnTo>
                <a:lnTo>
                  <a:pt x="0" y="0"/>
                </a:lnTo>
                <a:lnTo>
                  <a:pt x="9" y="0"/>
                </a:lnTo>
                <a:lnTo>
                  <a:pt x="9" y="290"/>
                </a:lnTo>
                <a:lnTo>
                  <a:pt x="333" y="290"/>
                </a:lnTo>
                <a:lnTo>
                  <a:pt x="333" y="300"/>
                </a:lnTo>
                <a:close/>
              </a:path>
            </a:pathLst>
          </a:custGeom>
          <a:solidFill>
            <a:srgbClr val="F830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63" name="Oval 56"/>
          <p:cNvSpPr>
            <a:spLocks noChangeArrowheads="1"/>
          </p:cNvSpPr>
          <p:nvPr/>
        </p:nvSpPr>
        <p:spPr bwMode="auto">
          <a:xfrm>
            <a:off x="5495110" y="2319315"/>
            <a:ext cx="70665" cy="77691"/>
          </a:xfrm>
          <a:prstGeom prst="ellipse">
            <a:avLst/>
          </a:prstGeom>
          <a:solidFill>
            <a:srgbClr val="EBAC07"/>
          </a:solidFill>
          <a:ln>
            <a:noFill/>
          </a:ln>
        </p:spPr>
        <p:txBody>
          <a:bodyPr lIns="121954" tIns="60977" rIns="121954" bIns="60977"/>
          <a:lstStyle/>
          <a:p>
            <a:endParaRPr lang="zh-CN" altLang="en-US" sz="2100"/>
          </a:p>
        </p:txBody>
      </p:sp>
      <p:sp>
        <p:nvSpPr>
          <p:cNvPr id="65" name="Oval 58"/>
          <p:cNvSpPr>
            <a:spLocks noChangeArrowheads="1"/>
          </p:cNvSpPr>
          <p:nvPr/>
        </p:nvSpPr>
        <p:spPr bwMode="auto">
          <a:xfrm>
            <a:off x="8092108" y="4533880"/>
            <a:ext cx="67132" cy="67097"/>
          </a:xfrm>
          <a:prstGeom prst="ellipse">
            <a:avLst/>
          </a:prstGeom>
          <a:solidFill>
            <a:srgbClr val="A2B932"/>
          </a:solidFill>
          <a:ln>
            <a:noFill/>
          </a:ln>
        </p:spPr>
        <p:txBody>
          <a:bodyPr lIns="121954" tIns="60977" rIns="121954" bIns="60977"/>
          <a:lstStyle/>
          <a:p>
            <a:endParaRPr lang="zh-CN" altLang="en-US" sz="2100"/>
          </a:p>
        </p:txBody>
      </p:sp>
      <p:sp>
        <p:nvSpPr>
          <p:cNvPr id="66" name="Oval 59"/>
          <p:cNvSpPr>
            <a:spLocks noChangeArrowheads="1"/>
          </p:cNvSpPr>
          <p:nvPr/>
        </p:nvSpPr>
        <p:spPr bwMode="auto">
          <a:xfrm>
            <a:off x="3148519" y="3804642"/>
            <a:ext cx="70665" cy="65331"/>
          </a:xfrm>
          <a:prstGeom prst="ellipse">
            <a:avLst/>
          </a:prstGeom>
          <a:solidFill>
            <a:srgbClr val="A2B932"/>
          </a:solidFill>
          <a:ln>
            <a:noFill/>
          </a:ln>
        </p:spPr>
        <p:txBody>
          <a:bodyPr lIns="121954" tIns="60977" rIns="121954" bIns="60977"/>
          <a:lstStyle/>
          <a:p>
            <a:endParaRPr lang="zh-CN" altLang="en-US" sz="2100"/>
          </a:p>
        </p:txBody>
      </p:sp>
      <p:sp>
        <p:nvSpPr>
          <p:cNvPr id="67" name="Oval 60"/>
          <p:cNvSpPr>
            <a:spLocks noChangeArrowheads="1"/>
          </p:cNvSpPr>
          <p:nvPr/>
        </p:nvSpPr>
        <p:spPr bwMode="auto">
          <a:xfrm>
            <a:off x="3956215" y="4846409"/>
            <a:ext cx="70665" cy="70628"/>
          </a:xfrm>
          <a:prstGeom prst="ellipse">
            <a:avLst/>
          </a:prstGeom>
          <a:solidFill>
            <a:srgbClr val="F830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68" name="Oval 60"/>
          <p:cNvSpPr>
            <a:spLocks noChangeArrowheads="1"/>
          </p:cNvSpPr>
          <p:nvPr/>
        </p:nvSpPr>
        <p:spPr bwMode="auto">
          <a:xfrm>
            <a:off x="5924145" y="6294451"/>
            <a:ext cx="70665" cy="70628"/>
          </a:xfrm>
          <a:prstGeom prst="ellipse">
            <a:avLst/>
          </a:prstGeom>
          <a:solidFill>
            <a:srgbClr val="EBAC07"/>
          </a:solidFill>
          <a:ln>
            <a:noFill/>
          </a:ln>
        </p:spPr>
        <p:txBody>
          <a:bodyPr lIns="121954" tIns="60977" rIns="121954" bIns="60977"/>
          <a:lstStyle/>
          <a:p>
            <a:endParaRPr lang="zh-CN" altLang="en-US" sz="2100"/>
          </a:p>
        </p:txBody>
      </p:sp>
      <p:grpSp>
        <p:nvGrpSpPr>
          <p:cNvPr id="90" name="组合 89"/>
          <p:cNvGrpSpPr/>
          <p:nvPr/>
        </p:nvGrpSpPr>
        <p:grpSpPr>
          <a:xfrm>
            <a:off x="3690203" y="2259649"/>
            <a:ext cx="4298204" cy="3772027"/>
            <a:chOff x="3543743" y="1911907"/>
            <a:chExt cx="4649762" cy="4080548"/>
          </a:xfrm>
        </p:grpSpPr>
        <p:sp>
          <p:nvSpPr>
            <p:cNvPr id="14" name="Freeform 6"/>
            <p:cNvSpPr>
              <a:spLocks/>
            </p:cNvSpPr>
            <p:nvPr/>
          </p:nvSpPr>
          <p:spPr bwMode="auto">
            <a:xfrm>
              <a:off x="3543743" y="2658802"/>
              <a:ext cx="1895591" cy="1744519"/>
            </a:xfrm>
            <a:custGeom>
              <a:avLst/>
              <a:gdLst>
                <a:gd name="T0" fmla="*/ 289 w 454"/>
                <a:gd name="T1" fmla="*/ 374 h 418"/>
                <a:gd name="T2" fmla="*/ 44 w 454"/>
                <a:gd name="T3" fmla="*/ 288 h 418"/>
                <a:gd name="T4" fmla="*/ 130 w 454"/>
                <a:gd name="T5" fmla="*/ 43 h 418"/>
                <a:gd name="T6" fmla="*/ 374 w 454"/>
                <a:gd name="T7" fmla="*/ 130 h 418"/>
                <a:gd name="T8" fmla="*/ 454 w 454"/>
                <a:gd name="T9" fmla="*/ 295 h 418"/>
                <a:gd name="T10" fmla="*/ 289 w 454"/>
                <a:gd name="T11" fmla="*/ 374 h 418"/>
              </a:gdLst>
              <a:ahLst/>
              <a:cxnLst>
                <a:cxn ang="0">
                  <a:pos x="T0" y="T1"/>
                </a:cxn>
                <a:cxn ang="0">
                  <a:pos x="T2" y="T3"/>
                </a:cxn>
                <a:cxn ang="0">
                  <a:pos x="T4" y="T5"/>
                </a:cxn>
                <a:cxn ang="0">
                  <a:pos x="T6" y="T7"/>
                </a:cxn>
                <a:cxn ang="0">
                  <a:pos x="T8" y="T9"/>
                </a:cxn>
                <a:cxn ang="0">
                  <a:pos x="T10" y="T11"/>
                </a:cxn>
              </a:cxnLst>
              <a:rect l="0" t="0" r="r" b="b"/>
              <a:pathLst>
                <a:path w="454" h="418">
                  <a:moveTo>
                    <a:pt x="289" y="374"/>
                  </a:moveTo>
                  <a:cubicBezTo>
                    <a:pt x="197" y="418"/>
                    <a:pt x="88" y="380"/>
                    <a:pt x="44" y="288"/>
                  </a:cubicBezTo>
                  <a:cubicBezTo>
                    <a:pt x="0" y="197"/>
                    <a:pt x="39" y="87"/>
                    <a:pt x="130" y="43"/>
                  </a:cubicBezTo>
                  <a:cubicBezTo>
                    <a:pt x="221" y="0"/>
                    <a:pt x="331" y="38"/>
                    <a:pt x="374" y="130"/>
                  </a:cubicBezTo>
                  <a:cubicBezTo>
                    <a:pt x="397" y="176"/>
                    <a:pt x="454" y="295"/>
                    <a:pt x="454" y="295"/>
                  </a:cubicBezTo>
                  <a:cubicBezTo>
                    <a:pt x="454" y="295"/>
                    <a:pt x="334" y="353"/>
                    <a:pt x="289" y="374"/>
                  </a:cubicBezTo>
                  <a:close/>
                </a:path>
              </a:pathLst>
            </a:custGeom>
            <a:solidFill>
              <a:schemeClr val="bg1">
                <a:lumMod val="85000"/>
              </a:schemeClr>
            </a:solidFill>
            <a:ln w="12" cap="flat">
              <a:noFill/>
              <a:prstDash val="solid"/>
              <a:miter lim="800000"/>
              <a:headEnd/>
              <a:tailEnd/>
            </a:ln>
          </p:spPr>
          <p:txBody>
            <a:bodyPr vert="horz" wrap="square" lIns="121954" tIns="60977" rIns="121954" bIns="60977" numCol="1" anchor="t" anchorCtr="0" compatLnSpc="1">
              <a:prstTxWarp prst="textNoShape">
                <a:avLst/>
              </a:prstTxWarp>
            </a:bodyPr>
            <a:lstStyle/>
            <a:p>
              <a:endParaRPr lang="zh-CN" altLang="en-US"/>
            </a:p>
          </p:txBody>
        </p:sp>
        <p:grpSp>
          <p:nvGrpSpPr>
            <p:cNvPr id="89" name="组合 88"/>
            <p:cNvGrpSpPr/>
            <p:nvPr/>
          </p:nvGrpSpPr>
          <p:grpSpPr>
            <a:xfrm>
              <a:off x="3681539" y="1911907"/>
              <a:ext cx="4511966" cy="4080548"/>
              <a:chOff x="3681539" y="1911907"/>
              <a:chExt cx="4511966" cy="4080548"/>
            </a:xfrm>
          </p:grpSpPr>
          <p:sp>
            <p:nvSpPr>
              <p:cNvPr id="13" name="Freeform 5"/>
              <p:cNvSpPr>
                <a:spLocks/>
              </p:cNvSpPr>
              <p:nvPr/>
            </p:nvSpPr>
            <p:spPr bwMode="auto">
              <a:xfrm>
                <a:off x="6423345" y="1911907"/>
                <a:ext cx="1770160" cy="1786895"/>
              </a:xfrm>
              <a:custGeom>
                <a:avLst/>
                <a:gdLst>
                  <a:gd name="T0" fmla="*/ 4 w 424"/>
                  <a:gd name="T1" fmla="*/ 221 h 428"/>
                  <a:gd name="T2" fmla="*/ 203 w 424"/>
                  <a:gd name="T3" fmla="*/ 5 h 428"/>
                  <a:gd name="T4" fmla="*/ 419 w 424"/>
                  <a:gd name="T5" fmla="*/ 204 h 428"/>
                  <a:gd name="T6" fmla="*/ 220 w 424"/>
                  <a:gd name="T7" fmla="*/ 419 h 428"/>
                  <a:gd name="T8" fmla="*/ 13 w 424"/>
                  <a:gd name="T9" fmla="*/ 428 h 428"/>
                  <a:gd name="T10" fmla="*/ 4 w 424"/>
                  <a:gd name="T11" fmla="*/ 221 h 428"/>
                </a:gdLst>
                <a:ahLst/>
                <a:cxnLst>
                  <a:cxn ang="0">
                    <a:pos x="T0" y="T1"/>
                  </a:cxn>
                  <a:cxn ang="0">
                    <a:pos x="T2" y="T3"/>
                  </a:cxn>
                  <a:cxn ang="0">
                    <a:pos x="T4" y="T5"/>
                  </a:cxn>
                  <a:cxn ang="0">
                    <a:pos x="T6" y="T7"/>
                  </a:cxn>
                  <a:cxn ang="0">
                    <a:pos x="T8" y="T9"/>
                  </a:cxn>
                  <a:cxn ang="0">
                    <a:pos x="T10" y="T11"/>
                  </a:cxn>
                </a:cxnLst>
                <a:rect l="0" t="0" r="r" b="b"/>
                <a:pathLst>
                  <a:path w="424" h="428">
                    <a:moveTo>
                      <a:pt x="4" y="221"/>
                    </a:moveTo>
                    <a:cubicBezTo>
                      <a:pt x="0" y="106"/>
                      <a:pt x="89" y="10"/>
                      <a:pt x="203" y="5"/>
                    </a:cubicBezTo>
                    <a:cubicBezTo>
                      <a:pt x="318" y="0"/>
                      <a:pt x="415" y="89"/>
                      <a:pt x="419" y="204"/>
                    </a:cubicBezTo>
                    <a:cubicBezTo>
                      <a:pt x="424" y="318"/>
                      <a:pt x="335" y="415"/>
                      <a:pt x="220" y="419"/>
                    </a:cubicBezTo>
                    <a:cubicBezTo>
                      <a:pt x="163" y="422"/>
                      <a:pt x="13" y="428"/>
                      <a:pt x="13" y="428"/>
                    </a:cubicBezTo>
                    <a:cubicBezTo>
                      <a:pt x="13" y="428"/>
                      <a:pt x="7" y="278"/>
                      <a:pt x="4" y="221"/>
                    </a:cubicBezTo>
                    <a:close/>
                  </a:path>
                </a:pathLst>
              </a:custGeom>
              <a:solidFill>
                <a:schemeClr val="bg1">
                  <a:lumMod val="85000"/>
                </a:schemeClr>
              </a:solidFill>
              <a:ln w="12" cap="flat">
                <a:noFill/>
                <a:prstDash val="solid"/>
                <a:miter lim="800000"/>
                <a:headEnd/>
                <a:tailEnd/>
              </a:ln>
            </p:spPr>
            <p:txBody>
              <a:bodyPr vert="horz" wrap="square" lIns="121954" tIns="60977" rIns="121954" bIns="60977" numCol="1" anchor="t" anchorCtr="0" compatLnSpc="1">
                <a:prstTxWarp prst="textNoShape">
                  <a:avLst/>
                </a:prstTxWarp>
              </a:bodyPr>
              <a:lstStyle/>
              <a:p>
                <a:endParaRPr lang="zh-CN" altLang="en-US"/>
              </a:p>
            </p:txBody>
          </p:sp>
          <p:sp>
            <p:nvSpPr>
              <p:cNvPr id="15" name="Freeform 7"/>
              <p:cNvSpPr>
                <a:spLocks/>
              </p:cNvSpPr>
              <p:nvPr/>
            </p:nvSpPr>
            <p:spPr bwMode="auto">
              <a:xfrm>
                <a:off x="4232727" y="4277955"/>
                <a:ext cx="1314371" cy="1267777"/>
              </a:xfrm>
              <a:custGeom>
                <a:avLst/>
                <a:gdLst>
                  <a:gd name="T0" fmla="*/ 293 w 315"/>
                  <a:gd name="T1" fmla="*/ 173 h 304"/>
                  <a:gd name="T2" fmla="*/ 131 w 315"/>
                  <a:gd name="T3" fmla="*/ 292 h 304"/>
                  <a:gd name="T4" fmla="*/ 12 w 315"/>
                  <a:gd name="T5" fmla="*/ 130 h 304"/>
                  <a:gd name="T6" fmla="*/ 174 w 315"/>
                  <a:gd name="T7" fmla="*/ 12 h 304"/>
                  <a:gd name="T8" fmla="*/ 315 w 315"/>
                  <a:gd name="T9" fmla="*/ 33 h 304"/>
                  <a:gd name="T10" fmla="*/ 293 w 315"/>
                  <a:gd name="T11" fmla="*/ 173 h 304"/>
                </a:gdLst>
                <a:ahLst/>
                <a:cxnLst>
                  <a:cxn ang="0">
                    <a:pos x="T0" y="T1"/>
                  </a:cxn>
                  <a:cxn ang="0">
                    <a:pos x="T2" y="T3"/>
                  </a:cxn>
                  <a:cxn ang="0">
                    <a:pos x="T4" y="T5"/>
                  </a:cxn>
                  <a:cxn ang="0">
                    <a:pos x="T6" y="T7"/>
                  </a:cxn>
                  <a:cxn ang="0">
                    <a:pos x="T8" y="T9"/>
                  </a:cxn>
                  <a:cxn ang="0">
                    <a:pos x="T10" y="T11"/>
                  </a:cxn>
                </a:cxnLst>
                <a:rect l="0" t="0" r="r" b="b"/>
                <a:pathLst>
                  <a:path w="315" h="304">
                    <a:moveTo>
                      <a:pt x="293" y="173"/>
                    </a:moveTo>
                    <a:cubicBezTo>
                      <a:pt x="281" y="251"/>
                      <a:pt x="209" y="304"/>
                      <a:pt x="131" y="292"/>
                    </a:cubicBezTo>
                    <a:cubicBezTo>
                      <a:pt x="54" y="280"/>
                      <a:pt x="0" y="208"/>
                      <a:pt x="12" y="130"/>
                    </a:cubicBezTo>
                    <a:cubicBezTo>
                      <a:pt x="24" y="53"/>
                      <a:pt x="97" y="0"/>
                      <a:pt x="174" y="12"/>
                    </a:cubicBezTo>
                    <a:cubicBezTo>
                      <a:pt x="213" y="18"/>
                      <a:pt x="315" y="33"/>
                      <a:pt x="315" y="33"/>
                    </a:cubicBezTo>
                    <a:cubicBezTo>
                      <a:pt x="315" y="33"/>
                      <a:pt x="299" y="135"/>
                      <a:pt x="293" y="173"/>
                    </a:cubicBezTo>
                    <a:close/>
                  </a:path>
                </a:pathLst>
              </a:custGeom>
              <a:solidFill>
                <a:schemeClr val="bg1">
                  <a:lumMod val="85000"/>
                </a:schemeClr>
              </a:solidFill>
              <a:ln w="12" cap="flat">
                <a:noFill/>
                <a:prstDash val="solid"/>
                <a:miter lim="800000"/>
                <a:headEnd/>
                <a:tailEnd/>
              </a:ln>
            </p:spPr>
            <p:txBody>
              <a:bodyPr vert="horz" wrap="square" lIns="121954" tIns="60977" rIns="121954" bIns="60977" numCol="1" anchor="t" anchorCtr="0" compatLnSpc="1">
                <a:prstTxWarp prst="textNoShape">
                  <a:avLst/>
                </a:prstTxWarp>
              </a:bodyPr>
              <a:lstStyle/>
              <a:p>
                <a:endParaRPr lang="zh-CN" altLang="en-US"/>
              </a:p>
            </p:txBody>
          </p:sp>
          <p:sp>
            <p:nvSpPr>
              <p:cNvPr id="16" name="Oval 8"/>
              <p:cNvSpPr>
                <a:spLocks noChangeArrowheads="1"/>
              </p:cNvSpPr>
              <p:nvPr/>
            </p:nvSpPr>
            <p:spPr bwMode="auto">
              <a:xfrm>
                <a:off x="4158530" y="2312722"/>
                <a:ext cx="3683417" cy="3679733"/>
              </a:xfrm>
              <a:prstGeom prst="ellipse">
                <a:avLst/>
              </a:prstGeom>
              <a:solidFill>
                <a:schemeClr val="bg1">
                  <a:lumMod val="85000"/>
                </a:schemeClr>
              </a:solidFill>
              <a:ln w="12" cap="flat">
                <a:noFill/>
                <a:prstDash val="solid"/>
                <a:miter lim="800000"/>
                <a:headEnd/>
                <a:tailEnd/>
              </a:ln>
            </p:spPr>
            <p:txBody>
              <a:bodyPr vert="horz" wrap="square" lIns="121954" tIns="60977" rIns="121954" bIns="60977" numCol="1" anchor="t" anchorCtr="0" compatLnSpc="1">
                <a:prstTxWarp prst="textNoShape">
                  <a:avLst/>
                </a:prstTxWarp>
              </a:bodyPr>
              <a:lstStyle/>
              <a:p>
                <a:endParaRPr lang="zh-CN" altLang="en-US"/>
              </a:p>
            </p:txBody>
          </p:sp>
          <p:sp>
            <p:nvSpPr>
              <p:cNvPr id="17" name="Freeform 10"/>
              <p:cNvSpPr>
                <a:spLocks/>
              </p:cNvSpPr>
              <p:nvPr/>
            </p:nvSpPr>
            <p:spPr bwMode="auto">
              <a:xfrm>
                <a:off x="4328125" y="4348583"/>
                <a:ext cx="1157141" cy="1105332"/>
              </a:xfrm>
              <a:custGeom>
                <a:avLst/>
                <a:gdLst>
                  <a:gd name="T0" fmla="*/ 249 w 277"/>
                  <a:gd name="T1" fmla="*/ 161 h 265"/>
                  <a:gd name="T2" fmla="*/ 103 w 277"/>
                  <a:gd name="T3" fmla="*/ 249 h 265"/>
                  <a:gd name="T4" fmla="*/ 15 w 277"/>
                  <a:gd name="T5" fmla="*/ 104 h 265"/>
                  <a:gd name="T6" fmla="*/ 161 w 277"/>
                  <a:gd name="T7" fmla="*/ 16 h 265"/>
                  <a:gd name="T8" fmla="*/ 277 w 277"/>
                  <a:gd name="T9" fmla="*/ 45 h 265"/>
                  <a:gd name="T10" fmla="*/ 249 w 277"/>
                  <a:gd name="T11" fmla="*/ 161 h 265"/>
                </a:gdLst>
                <a:ahLst/>
                <a:cxnLst>
                  <a:cxn ang="0">
                    <a:pos x="T0" y="T1"/>
                  </a:cxn>
                  <a:cxn ang="0">
                    <a:pos x="T2" y="T3"/>
                  </a:cxn>
                  <a:cxn ang="0">
                    <a:pos x="T4" y="T5"/>
                  </a:cxn>
                  <a:cxn ang="0">
                    <a:pos x="T6" y="T7"/>
                  </a:cxn>
                  <a:cxn ang="0">
                    <a:pos x="T8" y="T9"/>
                  </a:cxn>
                  <a:cxn ang="0">
                    <a:pos x="T10" y="T11"/>
                  </a:cxn>
                </a:cxnLst>
                <a:rect l="0" t="0" r="r" b="b"/>
                <a:pathLst>
                  <a:path w="277" h="265">
                    <a:moveTo>
                      <a:pt x="249" y="161"/>
                    </a:moveTo>
                    <a:cubicBezTo>
                      <a:pt x="233" y="226"/>
                      <a:pt x="168" y="265"/>
                      <a:pt x="103" y="249"/>
                    </a:cubicBezTo>
                    <a:cubicBezTo>
                      <a:pt x="39" y="233"/>
                      <a:pt x="0" y="168"/>
                      <a:pt x="15" y="104"/>
                    </a:cubicBezTo>
                    <a:cubicBezTo>
                      <a:pt x="31" y="39"/>
                      <a:pt x="96" y="0"/>
                      <a:pt x="161" y="16"/>
                    </a:cubicBezTo>
                    <a:cubicBezTo>
                      <a:pt x="193" y="24"/>
                      <a:pt x="277" y="45"/>
                      <a:pt x="277" y="45"/>
                    </a:cubicBezTo>
                    <a:cubicBezTo>
                      <a:pt x="277" y="45"/>
                      <a:pt x="257" y="129"/>
                      <a:pt x="249" y="161"/>
                    </a:cubicBez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18" name="Freeform 11"/>
              <p:cNvSpPr>
                <a:spLocks/>
              </p:cNvSpPr>
              <p:nvPr/>
            </p:nvSpPr>
            <p:spPr bwMode="auto">
              <a:xfrm>
                <a:off x="3681539" y="2759446"/>
                <a:ext cx="1724228" cy="1589136"/>
              </a:xfrm>
              <a:custGeom>
                <a:avLst/>
                <a:gdLst>
                  <a:gd name="T0" fmla="*/ 264 w 413"/>
                  <a:gd name="T1" fmla="*/ 340 h 381"/>
                  <a:gd name="T2" fmla="*/ 41 w 413"/>
                  <a:gd name="T3" fmla="*/ 264 h 381"/>
                  <a:gd name="T4" fmla="*/ 117 w 413"/>
                  <a:gd name="T5" fmla="*/ 41 h 381"/>
                  <a:gd name="T6" fmla="*/ 340 w 413"/>
                  <a:gd name="T7" fmla="*/ 117 h 381"/>
                  <a:gd name="T8" fmla="*/ 413 w 413"/>
                  <a:gd name="T9" fmla="*/ 267 h 381"/>
                  <a:gd name="T10" fmla="*/ 264 w 413"/>
                  <a:gd name="T11" fmla="*/ 340 h 381"/>
                </a:gdLst>
                <a:ahLst/>
                <a:cxnLst>
                  <a:cxn ang="0">
                    <a:pos x="T0" y="T1"/>
                  </a:cxn>
                  <a:cxn ang="0">
                    <a:pos x="T2" y="T3"/>
                  </a:cxn>
                  <a:cxn ang="0">
                    <a:pos x="T4" y="T5"/>
                  </a:cxn>
                  <a:cxn ang="0">
                    <a:pos x="T6" y="T7"/>
                  </a:cxn>
                  <a:cxn ang="0">
                    <a:pos x="T8" y="T9"/>
                  </a:cxn>
                  <a:cxn ang="0">
                    <a:pos x="T10" y="T11"/>
                  </a:cxn>
                </a:cxnLst>
                <a:rect l="0" t="0" r="r" b="b"/>
                <a:pathLst>
                  <a:path w="413" h="381">
                    <a:moveTo>
                      <a:pt x="264" y="340"/>
                    </a:moveTo>
                    <a:cubicBezTo>
                      <a:pt x="181" y="381"/>
                      <a:pt x="81" y="347"/>
                      <a:pt x="41" y="264"/>
                    </a:cubicBezTo>
                    <a:cubicBezTo>
                      <a:pt x="0" y="181"/>
                      <a:pt x="34" y="81"/>
                      <a:pt x="117" y="41"/>
                    </a:cubicBezTo>
                    <a:cubicBezTo>
                      <a:pt x="200" y="0"/>
                      <a:pt x="299" y="34"/>
                      <a:pt x="340" y="117"/>
                    </a:cubicBezTo>
                    <a:cubicBezTo>
                      <a:pt x="360" y="159"/>
                      <a:pt x="413" y="267"/>
                      <a:pt x="413" y="267"/>
                    </a:cubicBezTo>
                    <a:cubicBezTo>
                      <a:pt x="413" y="267"/>
                      <a:pt x="305" y="320"/>
                      <a:pt x="264" y="340"/>
                    </a:cubicBezTo>
                    <a:close/>
                  </a:path>
                </a:pathLst>
              </a:custGeom>
              <a:solidFill>
                <a:srgbClr val="A2B932"/>
              </a:solidFill>
              <a:ln>
                <a:noFill/>
              </a:ln>
            </p:spPr>
            <p:txBody>
              <a:bodyPr lIns="121954" tIns="60977" rIns="121954" bIns="60977"/>
              <a:lstStyle/>
              <a:p>
                <a:endParaRPr lang="zh-CN" altLang="en-US" sz="2100"/>
              </a:p>
            </p:txBody>
          </p:sp>
          <p:sp>
            <p:nvSpPr>
              <p:cNvPr id="19" name="Freeform 12"/>
              <p:cNvSpPr>
                <a:spLocks/>
              </p:cNvSpPr>
              <p:nvPr/>
            </p:nvSpPr>
            <p:spPr bwMode="auto">
              <a:xfrm>
                <a:off x="6423344" y="2028444"/>
                <a:ext cx="1648263" cy="1665061"/>
              </a:xfrm>
              <a:custGeom>
                <a:avLst/>
                <a:gdLst>
                  <a:gd name="T0" fmla="*/ 5 w 395"/>
                  <a:gd name="T1" fmla="*/ 206 h 399"/>
                  <a:gd name="T2" fmla="*/ 190 w 395"/>
                  <a:gd name="T3" fmla="*/ 5 h 399"/>
                  <a:gd name="T4" fmla="*/ 391 w 395"/>
                  <a:gd name="T5" fmla="*/ 190 h 399"/>
                  <a:gd name="T6" fmla="*/ 206 w 395"/>
                  <a:gd name="T7" fmla="*/ 391 h 399"/>
                  <a:gd name="T8" fmla="*/ 13 w 395"/>
                  <a:gd name="T9" fmla="*/ 399 h 399"/>
                  <a:gd name="T10" fmla="*/ 5 w 395"/>
                  <a:gd name="T11" fmla="*/ 206 h 399"/>
                </a:gdLst>
                <a:ahLst/>
                <a:cxnLst>
                  <a:cxn ang="0">
                    <a:pos x="T0" y="T1"/>
                  </a:cxn>
                  <a:cxn ang="0">
                    <a:pos x="T2" y="T3"/>
                  </a:cxn>
                  <a:cxn ang="0">
                    <a:pos x="T4" y="T5"/>
                  </a:cxn>
                  <a:cxn ang="0">
                    <a:pos x="T6" y="T7"/>
                  </a:cxn>
                  <a:cxn ang="0">
                    <a:pos x="T8" y="T9"/>
                  </a:cxn>
                  <a:cxn ang="0">
                    <a:pos x="T10" y="T11"/>
                  </a:cxn>
                </a:cxnLst>
                <a:rect l="0" t="0" r="r" b="b"/>
                <a:pathLst>
                  <a:path w="395" h="399">
                    <a:moveTo>
                      <a:pt x="5" y="206"/>
                    </a:moveTo>
                    <a:cubicBezTo>
                      <a:pt x="0" y="99"/>
                      <a:pt x="83" y="9"/>
                      <a:pt x="190" y="5"/>
                    </a:cubicBezTo>
                    <a:cubicBezTo>
                      <a:pt x="297" y="0"/>
                      <a:pt x="387" y="83"/>
                      <a:pt x="391" y="190"/>
                    </a:cubicBezTo>
                    <a:cubicBezTo>
                      <a:pt x="395" y="297"/>
                      <a:pt x="313" y="386"/>
                      <a:pt x="206" y="391"/>
                    </a:cubicBezTo>
                    <a:cubicBezTo>
                      <a:pt x="152" y="393"/>
                      <a:pt x="13" y="399"/>
                      <a:pt x="13" y="399"/>
                    </a:cubicBezTo>
                    <a:cubicBezTo>
                      <a:pt x="13" y="399"/>
                      <a:pt x="7" y="259"/>
                      <a:pt x="5" y="206"/>
                    </a:cubicBez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20" name="Freeform 13"/>
              <p:cNvSpPr>
                <a:spLocks/>
              </p:cNvSpPr>
              <p:nvPr/>
            </p:nvSpPr>
            <p:spPr bwMode="auto">
              <a:xfrm>
                <a:off x="6478110" y="4565765"/>
                <a:ext cx="775550" cy="762785"/>
              </a:xfrm>
              <a:custGeom>
                <a:avLst/>
                <a:gdLst>
                  <a:gd name="T0" fmla="*/ 90 w 186"/>
                  <a:gd name="T1" fmla="*/ 2 h 183"/>
                  <a:gd name="T2" fmla="*/ 184 w 186"/>
                  <a:gd name="T3" fmla="*/ 88 h 183"/>
                  <a:gd name="T4" fmla="*/ 97 w 186"/>
                  <a:gd name="T5" fmla="*/ 181 h 183"/>
                  <a:gd name="T6" fmla="*/ 4 w 186"/>
                  <a:gd name="T7" fmla="*/ 95 h 183"/>
                  <a:gd name="T8" fmla="*/ 0 w 186"/>
                  <a:gd name="T9" fmla="*/ 5 h 183"/>
                  <a:gd name="T10" fmla="*/ 90 w 186"/>
                  <a:gd name="T11" fmla="*/ 2 h 183"/>
                </a:gdLst>
                <a:ahLst/>
                <a:cxnLst>
                  <a:cxn ang="0">
                    <a:pos x="T0" y="T1"/>
                  </a:cxn>
                  <a:cxn ang="0">
                    <a:pos x="T2" y="T3"/>
                  </a:cxn>
                  <a:cxn ang="0">
                    <a:pos x="T4" y="T5"/>
                  </a:cxn>
                  <a:cxn ang="0">
                    <a:pos x="T6" y="T7"/>
                  </a:cxn>
                  <a:cxn ang="0">
                    <a:pos x="T8" y="T9"/>
                  </a:cxn>
                  <a:cxn ang="0">
                    <a:pos x="T10" y="T11"/>
                  </a:cxn>
                </a:cxnLst>
                <a:rect l="0" t="0" r="r" b="b"/>
                <a:pathLst>
                  <a:path w="186" h="183">
                    <a:moveTo>
                      <a:pt x="90" y="2"/>
                    </a:moveTo>
                    <a:cubicBezTo>
                      <a:pt x="140" y="0"/>
                      <a:pt x="182" y="38"/>
                      <a:pt x="184" y="88"/>
                    </a:cubicBezTo>
                    <a:cubicBezTo>
                      <a:pt x="186" y="137"/>
                      <a:pt x="147" y="179"/>
                      <a:pt x="97" y="181"/>
                    </a:cubicBezTo>
                    <a:cubicBezTo>
                      <a:pt x="48" y="183"/>
                      <a:pt x="6" y="145"/>
                      <a:pt x="4" y="95"/>
                    </a:cubicBezTo>
                    <a:cubicBezTo>
                      <a:pt x="3" y="70"/>
                      <a:pt x="0" y="5"/>
                      <a:pt x="0" y="5"/>
                    </a:cubicBezTo>
                    <a:cubicBezTo>
                      <a:pt x="0" y="5"/>
                      <a:pt x="65" y="3"/>
                      <a:pt x="90" y="2"/>
                    </a:cubicBezTo>
                    <a:close/>
                  </a:path>
                </a:pathLst>
              </a:custGeom>
              <a:solidFill>
                <a:srgbClr val="A2B932"/>
              </a:solidFill>
              <a:ln>
                <a:noFill/>
              </a:ln>
            </p:spPr>
            <p:txBody>
              <a:bodyPr lIns="121954" tIns="60977" rIns="121954" bIns="60977"/>
              <a:lstStyle/>
              <a:p>
                <a:endParaRPr lang="zh-CN" altLang="en-US" sz="2100"/>
              </a:p>
            </p:txBody>
          </p:sp>
          <p:sp>
            <p:nvSpPr>
              <p:cNvPr id="21" name="Freeform 14"/>
              <p:cNvSpPr>
                <a:spLocks/>
              </p:cNvSpPr>
              <p:nvPr/>
            </p:nvSpPr>
            <p:spPr bwMode="auto">
              <a:xfrm>
                <a:off x="5773226" y="5125493"/>
                <a:ext cx="484056" cy="545603"/>
              </a:xfrm>
              <a:custGeom>
                <a:avLst/>
                <a:gdLst>
                  <a:gd name="T0" fmla="*/ 93 w 116"/>
                  <a:gd name="T1" fmla="*/ 35 h 131"/>
                  <a:gd name="T2" fmla="*/ 96 w 116"/>
                  <a:gd name="T3" fmla="*/ 109 h 131"/>
                  <a:gd name="T4" fmla="*/ 23 w 116"/>
                  <a:gd name="T5" fmla="*/ 112 h 131"/>
                  <a:gd name="T6" fmla="*/ 20 w 116"/>
                  <a:gd name="T7" fmla="*/ 38 h 131"/>
                  <a:gd name="T8" fmla="*/ 55 w 116"/>
                  <a:gd name="T9" fmla="*/ 0 h 131"/>
                  <a:gd name="T10" fmla="*/ 93 w 116"/>
                  <a:gd name="T11" fmla="*/ 35 h 131"/>
                </a:gdLst>
                <a:ahLst/>
                <a:cxnLst>
                  <a:cxn ang="0">
                    <a:pos x="T0" y="T1"/>
                  </a:cxn>
                  <a:cxn ang="0">
                    <a:pos x="T2" y="T3"/>
                  </a:cxn>
                  <a:cxn ang="0">
                    <a:pos x="T4" y="T5"/>
                  </a:cxn>
                  <a:cxn ang="0">
                    <a:pos x="T6" y="T7"/>
                  </a:cxn>
                  <a:cxn ang="0">
                    <a:pos x="T8" y="T9"/>
                  </a:cxn>
                  <a:cxn ang="0">
                    <a:pos x="T10" y="T11"/>
                  </a:cxn>
                </a:cxnLst>
                <a:rect l="0" t="0" r="r" b="b"/>
                <a:pathLst>
                  <a:path w="116" h="131">
                    <a:moveTo>
                      <a:pt x="93" y="35"/>
                    </a:moveTo>
                    <a:cubicBezTo>
                      <a:pt x="115" y="54"/>
                      <a:pt x="116" y="87"/>
                      <a:pt x="96" y="109"/>
                    </a:cubicBezTo>
                    <a:cubicBezTo>
                      <a:pt x="77" y="130"/>
                      <a:pt x="44" y="131"/>
                      <a:pt x="23" y="112"/>
                    </a:cubicBezTo>
                    <a:cubicBezTo>
                      <a:pt x="2" y="92"/>
                      <a:pt x="0" y="59"/>
                      <a:pt x="20" y="38"/>
                    </a:cubicBezTo>
                    <a:cubicBezTo>
                      <a:pt x="30" y="27"/>
                      <a:pt x="55" y="0"/>
                      <a:pt x="55" y="0"/>
                    </a:cubicBezTo>
                    <a:cubicBezTo>
                      <a:pt x="55" y="0"/>
                      <a:pt x="83" y="25"/>
                      <a:pt x="93" y="35"/>
                    </a:cubicBezTo>
                    <a:close/>
                  </a:path>
                </a:pathLst>
              </a:custGeom>
              <a:solidFill>
                <a:srgbClr val="EBAC07"/>
              </a:solidFill>
              <a:ln>
                <a:noFill/>
              </a:ln>
            </p:spPr>
            <p:txBody>
              <a:bodyPr lIns="121954" tIns="60977" rIns="121954" bIns="60977"/>
              <a:lstStyle/>
              <a:p>
                <a:endParaRPr lang="zh-CN" altLang="en-US" sz="2100"/>
              </a:p>
            </p:txBody>
          </p:sp>
          <p:sp>
            <p:nvSpPr>
              <p:cNvPr id="22" name="Freeform 15"/>
              <p:cNvSpPr>
                <a:spLocks/>
              </p:cNvSpPr>
              <p:nvPr/>
            </p:nvSpPr>
            <p:spPr bwMode="auto">
              <a:xfrm>
                <a:off x="5748493" y="2634082"/>
                <a:ext cx="484056" cy="547369"/>
              </a:xfrm>
              <a:custGeom>
                <a:avLst/>
                <a:gdLst>
                  <a:gd name="T0" fmla="*/ 23 w 116"/>
                  <a:gd name="T1" fmla="*/ 96 h 131"/>
                  <a:gd name="T2" fmla="*/ 20 w 116"/>
                  <a:gd name="T3" fmla="*/ 22 h 131"/>
                  <a:gd name="T4" fmla="*/ 94 w 116"/>
                  <a:gd name="T5" fmla="*/ 19 h 131"/>
                  <a:gd name="T6" fmla="*/ 97 w 116"/>
                  <a:gd name="T7" fmla="*/ 93 h 131"/>
                  <a:gd name="T8" fmla="*/ 61 w 116"/>
                  <a:gd name="T9" fmla="*/ 131 h 131"/>
                  <a:gd name="T10" fmla="*/ 23 w 116"/>
                  <a:gd name="T11" fmla="*/ 96 h 131"/>
                </a:gdLst>
                <a:ahLst/>
                <a:cxnLst>
                  <a:cxn ang="0">
                    <a:pos x="T0" y="T1"/>
                  </a:cxn>
                  <a:cxn ang="0">
                    <a:pos x="T2" y="T3"/>
                  </a:cxn>
                  <a:cxn ang="0">
                    <a:pos x="T4" y="T5"/>
                  </a:cxn>
                  <a:cxn ang="0">
                    <a:pos x="T6" y="T7"/>
                  </a:cxn>
                  <a:cxn ang="0">
                    <a:pos x="T8" y="T9"/>
                  </a:cxn>
                  <a:cxn ang="0">
                    <a:pos x="T10" y="T11"/>
                  </a:cxn>
                </a:cxnLst>
                <a:rect l="0" t="0" r="r" b="b"/>
                <a:pathLst>
                  <a:path w="116" h="131">
                    <a:moveTo>
                      <a:pt x="23" y="96"/>
                    </a:moveTo>
                    <a:cubicBezTo>
                      <a:pt x="2" y="76"/>
                      <a:pt x="0" y="43"/>
                      <a:pt x="20" y="22"/>
                    </a:cubicBezTo>
                    <a:cubicBezTo>
                      <a:pt x="39" y="1"/>
                      <a:pt x="72" y="0"/>
                      <a:pt x="94" y="19"/>
                    </a:cubicBezTo>
                    <a:cubicBezTo>
                      <a:pt x="115" y="39"/>
                      <a:pt x="116" y="72"/>
                      <a:pt x="97" y="93"/>
                    </a:cubicBezTo>
                    <a:cubicBezTo>
                      <a:pt x="87" y="103"/>
                      <a:pt x="61" y="131"/>
                      <a:pt x="61" y="131"/>
                    </a:cubicBezTo>
                    <a:cubicBezTo>
                      <a:pt x="61" y="131"/>
                      <a:pt x="33" y="106"/>
                      <a:pt x="23" y="96"/>
                    </a:cubicBezTo>
                    <a:close/>
                  </a:path>
                </a:pathLst>
              </a:custGeom>
              <a:solidFill>
                <a:srgbClr val="EBAC07"/>
              </a:solidFill>
              <a:ln>
                <a:noFill/>
              </a:ln>
            </p:spPr>
            <p:txBody>
              <a:bodyPr lIns="121954" tIns="60977" rIns="121954" bIns="60977"/>
              <a:lstStyle/>
              <a:p>
                <a:endParaRPr lang="zh-CN" altLang="en-US" sz="2100"/>
              </a:p>
            </p:txBody>
          </p:sp>
          <p:sp>
            <p:nvSpPr>
              <p:cNvPr id="23" name="Oval 16"/>
              <p:cNvSpPr>
                <a:spLocks noChangeArrowheads="1"/>
              </p:cNvSpPr>
              <p:nvPr/>
            </p:nvSpPr>
            <p:spPr bwMode="auto">
              <a:xfrm>
                <a:off x="5025942" y="3176154"/>
                <a:ext cx="1948590" cy="1949340"/>
              </a:xfrm>
              <a:prstGeom prst="ellipse">
                <a:avLst/>
              </a:prstGeom>
              <a:solidFill>
                <a:schemeClr val="bg1">
                  <a:lumMod val="85000"/>
                </a:schemeClr>
              </a:solidFill>
              <a:ln w="12" cap="flat">
                <a:noFill/>
                <a:prstDash val="solid"/>
                <a:miter lim="800000"/>
                <a:headEnd/>
                <a:tailEnd/>
              </a:ln>
            </p:spPr>
            <p:txBody>
              <a:bodyPr vert="horz" wrap="square" lIns="121954" tIns="60977" rIns="121954" bIns="60977" numCol="1" anchor="t" anchorCtr="0" compatLnSpc="1">
                <a:prstTxWarp prst="textNoShape">
                  <a:avLst/>
                </a:prstTxWarp>
              </a:bodyPr>
              <a:lstStyle/>
              <a:p>
                <a:endParaRPr lang="zh-CN" altLang="en-US"/>
              </a:p>
            </p:txBody>
          </p:sp>
          <p:sp>
            <p:nvSpPr>
              <p:cNvPr id="24" name="Freeform 17"/>
              <p:cNvSpPr>
                <a:spLocks/>
              </p:cNvSpPr>
              <p:nvPr/>
            </p:nvSpPr>
            <p:spPr bwMode="auto">
              <a:xfrm>
                <a:off x="5188472" y="4553406"/>
                <a:ext cx="192563" cy="174804"/>
              </a:xfrm>
              <a:custGeom>
                <a:avLst/>
                <a:gdLst>
                  <a:gd name="T0" fmla="*/ 0 w 109"/>
                  <a:gd name="T1" fmla="*/ 12 h 99"/>
                  <a:gd name="T2" fmla="*/ 109 w 109"/>
                  <a:gd name="T3" fmla="*/ 0 h 99"/>
                  <a:gd name="T4" fmla="*/ 64 w 109"/>
                  <a:gd name="T5" fmla="*/ 99 h 99"/>
                  <a:gd name="T6" fmla="*/ 59 w 109"/>
                  <a:gd name="T7" fmla="*/ 35 h 99"/>
                  <a:gd name="T8" fmla="*/ 0 w 109"/>
                  <a:gd name="T9" fmla="*/ 12 h 99"/>
                </a:gdLst>
                <a:ahLst/>
                <a:cxnLst>
                  <a:cxn ang="0">
                    <a:pos x="T0" y="T1"/>
                  </a:cxn>
                  <a:cxn ang="0">
                    <a:pos x="T2" y="T3"/>
                  </a:cxn>
                  <a:cxn ang="0">
                    <a:pos x="T4" y="T5"/>
                  </a:cxn>
                  <a:cxn ang="0">
                    <a:pos x="T6" y="T7"/>
                  </a:cxn>
                  <a:cxn ang="0">
                    <a:pos x="T8" y="T9"/>
                  </a:cxn>
                </a:cxnLst>
                <a:rect l="0" t="0" r="r" b="b"/>
                <a:pathLst>
                  <a:path w="109" h="99">
                    <a:moveTo>
                      <a:pt x="0" y="12"/>
                    </a:moveTo>
                    <a:lnTo>
                      <a:pt x="109" y="0"/>
                    </a:lnTo>
                    <a:lnTo>
                      <a:pt x="64" y="99"/>
                    </a:lnTo>
                    <a:lnTo>
                      <a:pt x="59" y="35"/>
                    </a:lnTo>
                    <a:lnTo>
                      <a:pt x="0" y="12"/>
                    </a:lnTo>
                    <a:close/>
                  </a:path>
                </a:pathLst>
              </a:custGeom>
              <a:solidFill>
                <a:srgbClr val="F830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25" name="Freeform 18"/>
              <p:cNvSpPr>
                <a:spLocks/>
              </p:cNvSpPr>
              <p:nvPr/>
            </p:nvSpPr>
            <p:spPr bwMode="auto">
              <a:xfrm>
                <a:off x="5151372" y="3714694"/>
                <a:ext cx="187263" cy="171273"/>
              </a:xfrm>
              <a:custGeom>
                <a:avLst/>
                <a:gdLst>
                  <a:gd name="T0" fmla="*/ 42 w 106"/>
                  <a:gd name="T1" fmla="*/ 0 h 97"/>
                  <a:gd name="T2" fmla="*/ 106 w 106"/>
                  <a:gd name="T3" fmla="*/ 85 h 97"/>
                  <a:gd name="T4" fmla="*/ 0 w 106"/>
                  <a:gd name="T5" fmla="*/ 97 h 97"/>
                  <a:gd name="T6" fmla="*/ 52 w 106"/>
                  <a:gd name="T7" fmla="*/ 61 h 97"/>
                  <a:gd name="T8" fmla="*/ 42 w 106"/>
                  <a:gd name="T9" fmla="*/ 0 h 97"/>
                </a:gdLst>
                <a:ahLst/>
                <a:cxnLst>
                  <a:cxn ang="0">
                    <a:pos x="T0" y="T1"/>
                  </a:cxn>
                  <a:cxn ang="0">
                    <a:pos x="T2" y="T3"/>
                  </a:cxn>
                  <a:cxn ang="0">
                    <a:pos x="T4" y="T5"/>
                  </a:cxn>
                  <a:cxn ang="0">
                    <a:pos x="T6" y="T7"/>
                  </a:cxn>
                  <a:cxn ang="0">
                    <a:pos x="T8" y="T9"/>
                  </a:cxn>
                </a:cxnLst>
                <a:rect l="0" t="0" r="r" b="b"/>
                <a:pathLst>
                  <a:path w="106" h="97">
                    <a:moveTo>
                      <a:pt x="42" y="0"/>
                    </a:moveTo>
                    <a:lnTo>
                      <a:pt x="106" y="85"/>
                    </a:lnTo>
                    <a:lnTo>
                      <a:pt x="0" y="97"/>
                    </a:lnTo>
                    <a:lnTo>
                      <a:pt x="52" y="61"/>
                    </a:lnTo>
                    <a:lnTo>
                      <a:pt x="42" y="0"/>
                    </a:lnTo>
                    <a:close/>
                  </a:path>
                </a:pathLst>
              </a:custGeom>
              <a:solidFill>
                <a:srgbClr val="A2B932"/>
              </a:solidFill>
              <a:ln>
                <a:noFill/>
              </a:ln>
            </p:spPr>
            <p:txBody>
              <a:bodyPr lIns="121954" tIns="60977" rIns="121954" bIns="60977"/>
              <a:lstStyle/>
              <a:p>
                <a:endParaRPr lang="zh-CN" altLang="en-US" sz="2100"/>
              </a:p>
            </p:txBody>
          </p:sp>
          <p:sp>
            <p:nvSpPr>
              <p:cNvPr id="26" name="Freeform 19"/>
              <p:cNvSpPr>
                <a:spLocks/>
              </p:cNvSpPr>
              <p:nvPr/>
            </p:nvSpPr>
            <p:spPr bwMode="auto">
              <a:xfrm>
                <a:off x="5914557" y="3243251"/>
                <a:ext cx="192563" cy="162445"/>
              </a:xfrm>
              <a:custGeom>
                <a:avLst/>
                <a:gdLst>
                  <a:gd name="T0" fmla="*/ 109 w 109"/>
                  <a:gd name="T1" fmla="*/ 0 h 92"/>
                  <a:gd name="T2" fmla="*/ 54 w 109"/>
                  <a:gd name="T3" fmla="*/ 92 h 92"/>
                  <a:gd name="T4" fmla="*/ 0 w 109"/>
                  <a:gd name="T5" fmla="*/ 0 h 92"/>
                  <a:gd name="T6" fmla="*/ 54 w 109"/>
                  <a:gd name="T7" fmla="*/ 33 h 92"/>
                  <a:gd name="T8" fmla="*/ 109 w 109"/>
                  <a:gd name="T9" fmla="*/ 0 h 92"/>
                </a:gdLst>
                <a:ahLst/>
                <a:cxnLst>
                  <a:cxn ang="0">
                    <a:pos x="T0" y="T1"/>
                  </a:cxn>
                  <a:cxn ang="0">
                    <a:pos x="T2" y="T3"/>
                  </a:cxn>
                  <a:cxn ang="0">
                    <a:pos x="T4" y="T5"/>
                  </a:cxn>
                  <a:cxn ang="0">
                    <a:pos x="T6" y="T7"/>
                  </a:cxn>
                  <a:cxn ang="0">
                    <a:pos x="T8" y="T9"/>
                  </a:cxn>
                </a:cxnLst>
                <a:rect l="0" t="0" r="r" b="b"/>
                <a:pathLst>
                  <a:path w="109" h="92">
                    <a:moveTo>
                      <a:pt x="109" y="0"/>
                    </a:moveTo>
                    <a:lnTo>
                      <a:pt x="54" y="92"/>
                    </a:lnTo>
                    <a:lnTo>
                      <a:pt x="0" y="0"/>
                    </a:lnTo>
                    <a:lnTo>
                      <a:pt x="54" y="33"/>
                    </a:lnTo>
                    <a:lnTo>
                      <a:pt x="109" y="0"/>
                    </a:lnTo>
                    <a:close/>
                  </a:path>
                </a:pathLst>
              </a:custGeom>
              <a:solidFill>
                <a:srgbClr val="EBAC07"/>
              </a:solidFill>
              <a:ln>
                <a:noFill/>
              </a:ln>
            </p:spPr>
            <p:txBody>
              <a:bodyPr lIns="121954" tIns="60977" rIns="121954" bIns="60977"/>
              <a:lstStyle/>
              <a:p>
                <a:endParaRPr lang="zh-CN" altLang="en-US" sz="2100"/>
              </a:p>
            </p:txBody>
          </p:sp>
          <p:sp>
            <p:nvSpPr>
              <p:cNvPr id="27" name="Freeform 20"/>
              <p:cNvSpPr>
                <a:spLocks/>
              </p:cNvSpPr>
              <p:nvPr/>
            </p:nvSpPr>
            <p:spPr bwMode="auto">
              <a:xfrm>
                <a:off x="6515210" y="3460432"/>
                <a:ext cx="180196" cy="187165"/>
              </a:xfrm>
              <a:custGeom>
                <a:avLst/>
                <a:gdLst>
                  <a:gd name="T0" fmla="*/ 102 w 102"/>
                  <a:gd name="T1" fmla="*/ 71 h 106"/>
                  <a:gd name="T2" fmla="*/ 0 w 102"/>
                  <a:gd name="T3" fmla="*/ 106 h 106"/>
                  <a:gd name="T4" fmla="*/ 22 w 102"/>
                  <a:gd name="T5" fmla="*/ 0 h 106"/>
                  <a:gd name="T6" fmla="*/ 40 w 102"/>
                  <a:gd name="T7" fmla="*/ 59 h 106"/>
                  <a:gd name="T8" fmla="*/ 102 w 102"/>
                  <a:gd name="T9" fmla="*/ 71 h 106"/>
                </a:gdLst>
                <a:ahLst/>
                <a:cxnLst>
                  <a:cxn ang="0">
                    <a:pos x="T0" y="T1"/>
                  </a:cxn>
                  <a:cxn ang="0">
                    <a:pos x="T2" y="T3"/>
                  </a:cxn>
                  <a:cxn ang="0">
                    <a:pos x="T4" y="T5"/>
                  </a:cxn>
                  <a:cxn ang="0">
                    <a:pos x="T6" y="T7"/>
                  </a:cxn>
                  <a:cxn ang="0">
                    <a:pos x="T8" y="T9"/>
                  </a:cxn>
                </a:cxnLst>
                <a:rect l="0" t="0" r="r" b="b"/>
                <a:pathLst>
                  <a:path w="102" h="106">
                    <a:moveTo>
                      <a:pt x="102" y="71"/>
                    </a:moveTo>
                    <a:lnTo>
                      <a:pt x="0" y="106"/>
                    </a:lnTo>
                    <a:lnTo>
                      <a:pt x="22" y="0"/>
                    </a:lnTo>
                    <a:lnTo>
                      <a:pt x="40" y="59"/>
                    </a:lnTo>
                    <a:lnTo>
                      <a:pt x="102" y="71"/>
                    </a:lnTo>
                    <a:close/>
                  </a:path>
                </a:pathLst>
              </a:custGeom>
              <a:solidFill>
                <a:srgbClr val="F830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28" name="Freeform 21"/>
              <p:cNvSpPr>
                <a:spLocks/>
              </p:cNvSpPr>
              <p:nvPr/>
            </p:nvSpPr>
            <p:spPr bwMode="auto">
              <a:xfrm>
                <a:off x="6554075" y="4654049"/>
                <a:ext cx="181963" cy="178336"/>
              </a:xfrm>
              <a:custGeom>
                <a:avLst/>
                <a:gdLst>
                  <a:gd name="T0" fmla="*/ 28 w 103"/>
                  <a:gd name="T1" fmla="*/ 101 h 101"/>
                  <a:gd name="T2" fmla="*/ 0 w 103"/>
                  <a:gd name="T3" fmla="*/ 0 h 101"/>
                  <a:gd name="T4" fmla="*/ 103 w 103"/>
                  <a:gd name="T5" fmla="*/ 26 h 101"/>
                  <a:gd name="T6" fmla="*/ 42 w 103"/>
                  <a:gd name="T7" fmla="*/ 42 h 101"/>
                  <a:gd name="T8" fmla="*/ 28 w 103"/>
                  <a:gd name="T9" fmla="*/ 101 h 101"/>
                </a:gdLst>
                <a:ahLst/>
                <a:cxnLst>
                  <a:cxn ang="0">
                    <a:pos x="T0" y="T1"/>
                  </a:cxn>
                  <a:cxn ang="0">
                    <a:pos x="T2" y="T3"/>
                  </a:cxn>
                  <a:cxn ang="0">
                    <a:pos x="T4" y="T5"/>
                  </a:cxn>
                  <a:cxn ang="0">
                    <a:pos x="T6" y="T7"/>
                  </a:cxn>
                  <a:cxn ang="0">
                    <a:pos x="T8" y="T9"/>
                  </a:cxn>
                </a:cxnLst>
                <a:rect l="0" t="0" r="r" b="b"/>
                <a:pathLst>
                  <a:path w="103" h="101">
                    <a:moveTo>
                      <a:pt x="28" y="101"/>
                    </a:moveTo>
                    <a:lnTo>
                      <a:pt x="0" y="0"/>
                    </a:lnTo>
                    <a:lnTo>
                      <a:pt x="103" y="26"/>
                    </a:lnTo>
                    <a:lnTo>
                      <a:pt x="42" y="42"/>
                    </a:lnTo>
                    <a:lnTo>
                      <a:pt x="28" y="101"/>
                    </a:lnTo>
                    <a:close/>
                  </a:path>
                </a:pathLst>
              </a:custGeom>
              <a:solidFill>
                <a:srgbClr val="A2B932"/>
              </a:solidFill>
              <a:ln>
                <a:noFill/>
              </a:ln>
            </p:spPr>
            <p:txBody>
              <a:bodyPr lIns="121954" tIns="60977" rIns="121954" bIns="60977"/>
              <a:lstStyle/>
              <a:p>
                <a:endParaRPr lang="zh-CN" altLang="en-US" sz="2100"/>
              </a:p>
            </p:txBody>
          </p:sp>
          <p:sp>
            <p:nvSpPr>
              <p:cNvPr id="29" name="Freeform 22"/>
              <p:cNvSpPr>
                <a:spLocks/>
              </p:cNvSpPr>
              <p:nvPr/>
            </p:nvSpPr>
            <p:spPr bwMode="auto">
              <a:xfrm>
                <a:off x="5914556" y="4887122"/>
                <a:ext cx="187263" cy="165976"/>
              </a:xfrm>
              <a:custGeom>
                <a:avLst/>
                <a:gdLst>
                  <a:gd name="T0" fmla="*/ 0 w 106"/>
                  <a:gd name="T1" fmla="*/ 94 h 94"/>
                  <a:gd name="T2" fmla="*/ 50 w 106"/>
                  <a:gd name="T3" fmla="*/ 0 h 94"/>
                  <a:gd name="T4" fmla="*/ 106 w 106"/>
                  <a:gd name="T5" fmla="*/ 92 h 94"/>
                  <a:gd name="T6" fmla="*/ 52 w 106"/>
                  <a:gd name="T7" fmla="*/ 61 h 94"/>
                  <a:gd name="T8" fmla="*/ 0 w 106"/>
                  <a:gd name="T9" fmla="*/ 94 h 94"/>
                </a:gdLst>
                <a:ahLst/>
                <a:cxnLst>
                  <a:cxn ang="0">
                    <a:pos x="T0" y="T1"/>
                  </a:cxn>
                  <a:cxn ang="0">
                    <a:pos x="T2" y="T3"/>
                  </a:cxn>
                  <a:cxn ang="0">
                    <a:pos x="T4" y="T5"/>
                  </a:cxn>
                  <a:cxn ang="0">
                    <a:pos x="T6" y="T7"/>
                  </a:cxn>
                  <a:cxn ang="0">
                    <a:pos x="T8" y="T9"/>
                  </a:cxn>
                </a:cxnLst>
                <a:rect l="0" t="0" r="r" b="b"/>
                <a:pathLst>
                  <a:path w="106" h="94">
                    <a:moveTo>
                      <a:pt x="0" y="94"/>
                    </a:moveTo>
                    <a:lnTo>
                      <a:pt x="50" y="0"/>
                    </a:lnTo>
                    <a:lnTo>
                      <a:pt x="106" y="92"/>
                    </a:lnTo>
                    <a:lnTo>
                      <a:pt x="52" y="61"/>
                    </a:lnTo>
                    <a:lnTo>
                      <a:pt x="0" y="94"/>
                    </a:lnTo>
                    <a:close/>
                  </a:path>
                </a:pathLst>
              </a:custGeom>
              <a:solidFill>
                <a:srgbClr val="EBAC07"/>
              </a:solidFill>
              <a:ln>
                <a:noFill/>
              </a:ln>
            </p:spPr>
            <p:txBody>
              <a:bodyPr lIns="121954" tIns="60977" rIns="121954" bIns="60977"/>
              <a:lstStyle/>
              <a:p>
                <a:endParaRPr lang="zh-CN" altLang="en-US" sz="2100"/>
              </a:p>
            </p:txBody>
          </p:sp>
          <p:sp>
            <p:nvSpPr>
              <p:cNvPr id="30" name="Freeform 23"/>
              <p:cNvSpPr>
                <a:spLocks/>
              </p:cNvSpPr>
              <p:nvPr/>
            </p:nvSpPr>
            <p:spPr bwMode="auto">
              <a:xfrm>
                <a:off x="5610696" y="4002504"/>
                <a:ext cx="104232" cy="141256"/>
              </a:xfrm>
              <a:custGeom>
                <a:avLst/>
                <a:gdLst>
                  <a:gd name="T0" fmla="*/ 1 w 25"/>
                  <a:gd name="T1" fmla="*/ 10 h 34"/>
                  <a:gd name="T2" fmla="*/ 2 w 25"/>
                  <a:gd name="T3" fmla="*/ 6 h 34"/>
                  <a:gd name="T4" fmla="*/ 4 w 25"/>
                  <a:gd name="T5" fmla="*/ 3 h 34"/>
                  <a:gd name="T6" fmla="*/ 8 w 25"/>
                  <a:gd name="T7" fmla="*/ 1 h 34"/>
                  <a:gd name="T8" fmla="*/ 13 w 25"/>
                  <a:gd name="T9" fmla="*/ 0 h 34"/>
                  <a:gd name="T10" fmla="*/ 15 w 25"/>
                  <a:gd name="T11" fmla="*/ 0 h 34"/>
                  <a:gd name="T12" fmla="*/ 18 w 25"/>
                  <a:gd name="T13" fmla="*/ 0 h 34"/>
                  <a:gd name="T14" fmla="*/ 21 w 25"/>
                  <a:gd name="T15" fmla="*/ 1 h 34"/>
                  <a:gd name="T16" fmla="*/ 23 w 25"/>
                  <a:gd name="T17" fmla="*/ 2 h 34"/>
                  <a:gd name="T18" fmla="*/ 24 w 25"/>
                  <a:gd name="T19" fmla="*/ 3 h 34"/>
                  <a:gd name="T20" fmla="*/ 24 w 25"/>
                  <a:gd name="T21" fmla="*/ 4 h 34"/>
                  <a:gd name="T22" fmla="*/ 23 w 25"/>
                  <a:gd name="T23" fmla="*/ 7 h 34"/>
                  <a:gd name="T24" fmla="*/ 22 w 25"/>
                  <a:gd name="T25" fmla="*/ 8 h 34"/>
                  <a:gd name="T26" fmla="*/ 21 w 25"/>
                  <a:gd name="T27" fmla="*/ 8 h 34"/>
                  <a:gd name="T28" fmla="*/ 17 w 25"/>
                  <a:gd name="T29" fmla="*/ 7 h 34"/>
                  <a:gd name="T30" fmla="*/ 13 w 25"/>
                  <a:gd name="T31" fmla="*/ 6 h 34"/>
                  <a:gd name="T32" fmla="*/ 10 w 25"/>
                  <a:gd name="T33" fmla="*/ 7 h 34"/>
                  <a:gd name="T34" fmla="*/ 9 w 25"/>
                  <a:gd name="T35" fmla="*/ 9 h 34"/>
                  <a:gd name="T36" fmla="*/ 9 w 25"/>
                  <a:gd name="T37" fmla="*/ 10 h 34"/>
                  <a:gd name="T38" fmla="*/ 10 w 25"/>
                  <a:gd name="T39" fmla="*/ 11 h 34"/>
                  <a:gd name="T40" fmla="*/ 12 w 25"/>
                  <a:gd name="T41" fmla="*/ 12 h 34"/>
                  <a:gd name="T42" fmla="*/ 14 w 25"/>
                  <a:gd name="T43" fmla="*/ 13 h 34"/>
                  <a:gd name="T44" fmla="*/ 19 w 25"/>
                  <a:gd name="T45" fmla="*/ 15 h 34"/>
                  <a:gd name="T46" fmla="*/ 22 w 25"/>
                  <a:gd name="T47" fmla="*/ 17 h 34"/>
                  <a:gd name="T48" fmla="*/ 25 w 25"/>
                  <a:gd name="T49" fmla="*/ 20 h 34"/>
                  <a:gd name="T50" fmla="*/ 25 w 25"/>
                  <a:gd name="T51" fmla="*/ 24 h 34"/>
                  <a:gd name="T52" fmla="*/ 25 w 25"/>
                  <a:gd name="T53" fmla="*/ 29 h 34"/>
                  <a:gd name="T54" fmla="*/ 22 w 25"/>
                  <a:gd name="T55" fmla="*/ 32 h 34"/>
                  <a:gd name="T56" fmla="*/ 18 w 25"/>
                  <a:gd name="T57" fmla="*/ 34 h 34"/>
                  <a:gd name="T58" fmla="*/ 13 w 25"/>
                  <a:gd name="T59" fmla="*/ 34 h 34"/>
                  <a:gd name="T60" fmla="*/ 10 w 25"/>
                  <a:gd name="T61" fmla="*/ 34 h 34"/>
                  <a:gd name="T62" fmla="*/ 7 w 25"/>
                  <a:gd name="T63" fmla="*/ 34 h 34"/>
                  <a:gd name="T64" fmla="*/ 3 w 25"/>
                  <a:gd name="T65" fmla="*/ 33 h 34"/>
                  <a:gd name="T66" fmla="*/ 0 w 25"/>
                  <a:gd name="T67" fmla="*/ 31 h 34"/>
                  <a:gd name="T68" fmla="*/ 0 w 25"/>
                  <a:gd name="T69" fmla="*/ 31 h 34"/>
                  <a:gd name="T70" fmla="*/ 0 w 25"/>
                  <a:gd name="T71" fmla="*/ 30 h 34"/>
                  <a:gd name="T72" fmla="*/ 2 w 25"/>
                  <a:gd name="T73" fmla="*/ 26 h 34"/>
                  <a:gd name="T74" fmla="*/ 2 w 25"/>
                  <a:gd name="T75" fmla="*/ 25 h 34"/>
                  <a:gd name="T76" fmla="*/ 3 w 25"/>
                  <a:gd name="T77" fmla="*/ 26 h 34"/>
                  <a:gd name="T78" fmla="*/ 5 w 25"/>
                  <a:gd name="T79" fmla="*/ 26 h 34"/>
                  <a:gd name="T80" fmla="*/ 8 w 25"/>
                  <a:gd name="T81" fmla="*/ 27 h 34"/>
                  <a:gd name="T82" fmla="*/ 10 w 25"/>
                  <a:gd name="T83" fmla="*/ 28 h 34"/>
                  <a:gd name="T84" fmla="*/ 13 w 25"/>
                  <a:gd name="T85" fmla="*/ 28 h 34"/>
                  <a:gd name="T86" fmla="*/ 15 w 25"/>
                  <a:gd name="T87" fmla="*/ 27 h 34"/>
                  <a:gd name="T88" fmla="*/ 17 w 25"/>
                  <a:gd name="T89" fmla="*/ 27 h 34"/>
                  <a:gd name="T90" fmla="*/ 17 w 25"/>
                  <a:gd name="T91" fmla="*/ 26 h 34"/>
                  <a:gd name="T92" fmla="*/ 18 w 25"/>
                  <a:gd name="T93" fmla="*/ 24 h 34"/>
                  <a:gd name="T94" fmla="*/ 17 w 25"/>
                  <a:gd name="T95" fmla="*/ 23 h 34"/>
                  <a:gd name="T96" fmla="*/ 17 w 25"/>
                  <a:gd name="T97" fmla="*/ 22 h 34"/>
                  <a:gd name="T98" fmla="*/ 15 w 25"/>
                  <a:gd name="T99" fmla="*/ 21 h 34"/>
                  <a:gd name="T100" fmla="*/ 12 w 25"/>
                  <a:gd name="T101" fmla="*/ 20 h 34"/>
                  <a:gd name="T102" fmla="*/ 8 w 25"/>
                  <a:gd name="T103" fmla="*/ 18 h 34"/>
                  <a:gd name="T104" fmla="*/ 4 w 25"/>
                  <a:gd name="T105" fmla="*/ 16 h 34"/>
                  <a:gd name="T106" fmla="*/ 2 w 25"/>
                  <a:gd name="T107" fmla="*/ 13 h 34"/>
                  <a:gd name="T108" fmla="*/ 1 w 25"/>
                  <a:gd name="T109"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 h="34">
                    <a:moveTo>
                      <a:pt x="1" y="10"/>
                    </a:moveTo>
                    <a:cubicBezTo>
                      <a:pt x="1" y="8"/>
                      <a:pt x="2" y="7"/>
                      <a:pt x="2" y="6"/>
                    </a:cubicBezTo>
                    <a:cubicBezTo>
                      <a:pt x="2" y="5"/>
                      <a:pt x="3" y="4"/>
                      <a:pt x="4" y="3"/>
                    </a:cubicBezTo>
                    <a:cubicBezTo>
                      <a:pt x="5" y="2"/>
                      <a:pt x="6" y="1"/>
                      <a:pt x="8" y="1"/>
                    </a:cubicBezTo>
                    <a:cubicBezTo>
                      <a:pt x="9" y="0"/>
                      <a:pt x="11" y="0"/>
                      <a:pt x="13" y="0"/>
                    </a:cubicBezTo>
                    <a:cubicBezTo>
                      <a:pt x="14" y="0"/>
                      <a:pt x="14" y="0"/>
                      <a:pt x="15" y="0"/>
                    </a:cubicBezTo>
                    <a:cubicBezTo>
                      <a:pt x="16" y="0"/>
                      <a:pt x="17" y="0"/>
                      <a:pt x="18" y="0"/>
                    </a:cubicBezTo>
                    <a:cubicBezTo>
                      <a:pt x="19" y="1"/>
                      <a:pt x="20" y="1"/>
                      <a:pt x="21" y="1"/>
                    </a:cubicBezTo>
                    <a:cubicBezTo>
                      <a:pt x="22" y="1"/>
                      <a:pt x="23" y="2"/>
                      <a:pt x="23" y="2"/>
                    </a:cubicBezTo>
                    <a:cubicBezTo>
                      <a:pt x="24" y="2"/>
                      <a:pt x="24" y="2"/>
                      <a:pt x="24" y="3"/>
                    </a:cubicBezTo>
                    <a:cubicBezTo>
                      <a:pt x="24" y="3"/>
                      <a:pt x="24" y="3"/>
                      <a:pt x="24" y="4"/>
                    </a:cubicBezTo>
                    <a:cubicBezTo>
                      <a:pt x="23" y="7"/>
                      <a:pt x="23" y="7"/>
                      <a:pt x="23" y="7"/>
                    </a:cubicBezTo>
                    <a:cubicBezTo>
                      <a:pt x="22" y="8"/>
                      <a:pt x="22" y="8"/>
                      <a:pt x="22" y="8"/>
                    </a:cubicBezTo>
                    <a:cubicBezTo>
                      <a:pt x="22" y="8"/>
                      <a:pt x="22" y="8"/>
                      <a:pt x="21" y="8"/>
                    </a:cubicBezTo>
                    <a:cubicBezTo>
                      <a:pt x="20" y="7"/>
                      <a:pt x="18" y="7"/>
                      <a:pt x="17" y="7"/>
                    </a:cubicBezTo>
                    <a:cubicBezTo>
                      <a:pt x="15" y="6"/>
                      <a:pt x="14" y="6"/>
                      <a:pt x="13" y="6"/>
                    </a:cubicBezTo>
                    <a:cubicBezTo>
                      <a:pt x="11" y="6"/>
                      <a:pt x="10" y="7"/>
                      <a:pt x="10" y="7"/>
                    </a:cubicBezTo>
                    <a:cubicBezTo>
                      <a:pt x="9" y="8"/>
                      <a:pt x="9" y="8"/>
                      <a:pt x="9" y="9"/>
                    </a:cubicBezTo>
                    <a:cubicBezTo>
                      <a:pt x="9" y="9"/>
                      <a:pt x="9" y="10"/>
                      <a:pt x="9" y="10"/>
                    </a:cubicBezTo>
                    <a:cubicBezTo>
                      <a:pt x="9" y="10"/>
                      <a:pt x="10" y="11"/>
                      <a:pt x="10" y="11"/>
                    </a:cubicBezTo>
                    <a:cubicBezTo>
                      <a:pt x="10" y="11"/>
                      <a:pt x="11" y="12"/>
                      <a:pt x="12" y="12"/>
                    </a:cubicBezTo>
                    <a:cubicBezTo>
                      <a:pt x="12" y="12"/>
                      <a:pt x="13" y="13"/>
                      <a:pt x="14" y="13"/>
                    </a:cubicBezTo>
                    <a:cubicBezTo>
                      <a:pt x="16" y="14"/>
                      <a:pt x="17" y="15"/>
                      <a:pt x="19" y="15"/>
                    </a:cubicBezTo>
                    <a:cubicBezTo>
                      <a:pt x="20" y="16"/>
                      <a:pt x="21" y="17"/>
                      <a:pt x="22" y="17"/>
                    </a:cubicBezTo>
                    <a:cubicBezTo>
                      <a:pt x="23" y="18"/>
                      <a:pt x="24" y="19"/>
                      <a:pt x="25" y="20"/>
                    </a:cubicBezTo>
                    <a:cubicBezTo>
                      <a:pt x="25" y="21"/>
                      <a:pt x="25" y="23"/>
                      <a:pt x="25" y="24"/>
                    </a:cubicBezTo>
                    <a:cubicBezTo>
                      <a:pt x="25" y="26"/>
                      <a:pt x="25" y="27"/>
                      <a:pt x="25" y="29"/>
                    </a:cubicBezTo>
                    <a:cubicBezTo>
                      <a:pt x="24" y="30"/>
                      <a:pt x="23" y="31"/>
                      <a:pt x="22" y="32"/>
                    </a:cubicBezTo>
                    <a:cubicBezTo>
                      <a:pt x="21" y="33"/>
                      <a:pt x="20" y="33"/>
                      <a:pt x="18" y="34"/>
                    </a:cubicBezTo>
                    <a:cubicBezTo>
                      <a:pt x="17" y="34"/>
                      <a:pt x="15" y="34"/>
                      <a:pt x="13" y="34"/>
                    </a:cubicBezTo>
                    <a:cubicBezTo>
                      <a:pt x="12" y="34"/>
                      <a:pt x="11" y="34"/>
                      <a:pt x="10" y="34"/>
                    </a:cubicBezTo>
                    <a:cubicBezTo>
                      <a:pt x="9" y="34"/>
                      <a:pt x="8" y="34"/>
                      <a:pt x="7" y="34"/>
                    </a:cubicBezTo>
                    <a:cubicBezTo>
                      <a:pt x="5" y="33"/>
                      <a:pt x="4" y="33"/>
                      <a:pt x="3" y="33"/>
                    </a:cubicBezTo>
                    <a:cubicBezTo>
                      <a:pt x="2" y="32"/>
                      <a:pt x="1" y="32"/>
                      <a:pt x="0" y="31"/>
                    </a:cubicBezTo>
                    <a:cubicBezTo>
                      <a:pt x="0" y="31"/>
                      <a:pt x="0" y="31"/>
                      <a:pt x="0" y="31"/>
                    </a:cubicBezTo>
                    <a:cubicBezTo>
                      <a:pt x="0" y="31"/>
                      <a:pt x="0" y="30"/>
                      <a:pt x="0" y="30"/>
                    </a:cubicBezTo>
                    <a:cubicBezTo>
                      <a:pt x="2" y="26"/>
                      <a:pt x="2" y="26"/>
                      <a:pt x="2" y="26"/>
                    </a:cubicBezTo>
                    <a:cubicBezTo>
                      <a:pt x="2" y="26"/>
                      <a:pt x="2" y="25"/>
                      <a:pt x="2" y="25"/>
                    </a:cubicBezTo>
                    <a:cubicBezTo>
                      <a:pt x="2" y="25"/>
                      <a:pt x="3" y="25"/>
                      <a:pt x="3" y="26"/>
                    </a:cubicBezTo>
                    <a:cubicBezTo>
                      <a:pt x="4" y="26"/>
                      <a:pt x="4" y="26"/>
                      <a:pt x="5" y="26"/>
                    </a:cubicBezTo>
                    <a:cubicBezTo>
                      <a:pt x="6" y="27"/>
                      <a:pt x="7" y="27"/>
                      <a:pt x="8" y="27"/>
                    </a:cubicBezTo>
                    <a:cubicBezTo>
                      <a:pt x="8" y="27"/>
                      <a:pt x="9" y="27"/>
                      <a:pt x="10" y="28"/>
                    </a:cubicBezTo>
                    <a:cubicBezTo>
                      <a:pt x="11" y="28"/>
                      <a:pt x="12" y="28"/>
                      <a:pt x="13" y="28"/>
                    </a:cubicBezTo>
                    <a:cubicBezTo>
                      <a:pt x="14" y="28"/>
                      <a:pt x="14" y="28"/>
                      <a:pt x="15" y="27"/>
                    </a:cubicBezTo>
                    <a:cubicBezTo>
                      <a:pt x="16" y="27"/>
                      <a:pt x="16" y="27"/>
                      <a:pt x="17" y="27"/>
                    </a:cubicBezTo>
                    <a:cubicBezTo>
                      <a:pt x="17" y="26"/>
                      <a:pt x="17" y="26"/>
                      <a:pt x="17" y="26"/>
                    </a:cubicBezTo>
                    <a:cubicBezTo>
                      <a:pt x="18" y="25"/>
                      <a:pt x="18" y="25"/>
                      <a:pt x="18" y="24"/>
                    </a:cubicBezTo>
                    <a:cubicBezTo>
                      <a:pt x="18" y="24"/>
                      <a:pt x="18" y="24"/>
                      <a:pt x="17" y="23"/>
                    </a:cubicBezTo>
                    <a:cubicBezTo>
                      <a:pt x="17" y="23"/>
                      <a:pt x="17" y="22"/>
                      <a:pt x="17" y="22"/>
                    </a:cubicBezTo>
                    <a:cubicBezTo>
                      <a:pt x="16" y="22"/>
                      <a:pt x="16" y="21"/>
                      <a:pt x="15" y="21"/>
                    </a:cubicBezTo>
                    <a:cubicBezTo>
                      <a:pt x="14" y="21"/>
                      <a:pt x="13" y="20"/>
                      <a:pt x="12" y="20"/>
                    </a:cubicBezTo>
                    <a:cubicBezTo>
                      <a:pt x="11" y="19"/>
                      <a:pt x="9" y="19"/>
                      <a:pt x="8" y="18"/>
                    </a:cubicBezTo>
                    <a:cubicBezTo>
                      <a:pt x="7" y="17"/>
                      <a:pt x="5" y="17"/>
                      <a:pt x="4" y="16"/>
                    </a:cubicBezTo>
                    <a:cubicBezTo>
                      <a:pt x="3" y="15"/>
                      <a:pt x="3" y="14"/>
                      <a:pt x="2" y="13"/>
                    </a:cubicBezTo>
                    <a:cubicBezTo>
                      <a:pt x="2" y="12"/>
                      <a:pt x="1" y="11"/>
                      <a:pt x="1" y="10"/>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31" name="Freeform 24"/>
              <p:cNvSpPr>
                <a:spLocks noEditPoints="1"/>
              </p:cNvSpPr>
              <p:nvPr/>
            </p:nvSpPr>
            <p:spPr bwMode="auto">
              <a:xfrm>
                <a:off x="5727294" y="4002504"/>
                <a:ext cx="120131" cy="141256"/>
              </a:xfrm>
              <a:custGeom>
                <a:avLst/>
                <a:gdLst>
                  <a:gd name="T0" fmla="*/ 20 w 29"/>
                  <a:gd name="T1" fmla="*/ 27 h 34"/>
                  <a:gd name="T2" fmla="*/ 9 w 29"/>
                  <a:gd name="T3" fmla="*/ 27 h 34"/>
                  <a:gd name="T4" fmla="*/ 7 w 29"/>
                  <a:gd name="T5" fmla="*/ 33 h 34"/>
                  <a:gd name="T6" fmla="*/ 7 w 29"/>
                  <a:gd name="T7" fmla="*/ 34 h 34"/>
                  <a:gd name="T8" fmla="*/ 6 w 29"/>
                  <a:gd name="T9" fmla="*/ 34 h 34"/>
                  <a:gd name="T10" fmla="*/ 0 w 29"/>
                  <a:gd name="T11" fmla="*/ 34 h 34"/>
                  <a:gd name="T12" fmla="*/ 0 w 29"/>
                  <a:gd name="T13" fmla="*/ 33 h 34"/>
                  <a:gd name="T14" fmla="*/ 0 w 29"/>
                  <a:gd name="T15" fmla="*/ 33 h 34"/>
                  <a:gd name="T16" fmla="*/ 9 w 29"/>
                  <a:gd name="T17" fmla="*/ 3 h 34"/>
                  <a:gd name="T18" fmla="*/ 10 w 29"/>
                  <a:gd name="T19" fmla="*/ 2 h 34"/>
                  <a:gd name="T20" fmla="*/ 11 w 29"/>
                  <a:gd name="T21" fmla="*/ 1 h 34"/>
                  <a:gd name="T22" fmla="*/ 12 w 29"/>
                  <a:gd name="T23" fmla="*/ 0 h 34"/>
                  <a:gd name="T24" fmla="*/ 13 w 29"/>
                  <a:gd name="T25" fmla="*/ 0 h 34"/>
                  <a:gd name="T26" fmla="*/ 16 w 29"/>
                  <a:gd name="T27" fmla="*/ 0 h 34"/>
                  <a:gd name="T28" fmla="*/ 17 w 29"/>
                  <a:gd name="T29" fmla="*/ 0 h 34"/>
                  <a:gd name="T30" fmla="*/ 18 w 29"/>
                  <a:gd name="T31" fmla="*/ 1 h 34"/>
                  <a:gd name="T32" fmla="*/ 19 w 29"/>
                  <a:gd name="T33" fmla="*/ 2 h 34"/>
                  <a:gd name="T34" fmla="*/ 20 w 29"/>
                  <a:gd name="T35" fmla="*/ 3 h 34"/>
                  <a:gd name="T36" fmla="*/ 29 w 29"/>
                  <a:gd name="T37" fmla="*/ 33 h 34"/>
                  <a:gd name="T38" fmla="*/ 29 w 29"/>
                  <a:gd name="T39" fmla="*/ 33 h 34"/>
                  <a:gd name="T40" fmla="*/ 29 w 29"/>
                  <a:gd name="T41" fmla="*/ 34 h 34"/>
                  <a:gd name="T42" fmla="*/ 23 w 29"/>
                  <a:gd name="T43" fmla="*/ 34 h 34"/>
                  <a:gd name="T44" fmla="*/ 22 w 29"/>
                  <a:gd name="T45" fmla="*/ 34 h 34"/>
                  <a:gd name="T46" fmla="*/ 22 w 29"/>
                  <a:gd name="T47" fmla="*/ 33 h 34"/>
                  <a:gd name="T48" fmla="*/ 20 w 29"/>
                  <a:gd name="T49" fmla="*/ 27 h 34"/>
                  <a:gd name="T50" fmla="*/ 11 w 29"/>
                  <a:gd name="T51" fmla="*/ 21 h 34"/>
                  <a:gd name="T52" fmla="*/ 18 w 29"/>
                  <a:gd name="T53" fmla="*/ 21 h 34"/>
                  <a:gd name="T54" fmla="*/ 16 w 29"/>
                  <a:gd name="T55" fmla="*/ 15 h 34"/>
                  <a:gd name="T56" fmla="*/ 15 w 29"/>
                  <a:gd name="T57" fmla="*/ 8 h 34"/>
                  <a:gd name="T58" fmla="*/ 14 w 29"/>
                  <a:gd name="T59" fmla="*/ 8 h 34"/>
                  <a:gd name="T60" fmla="*/ 13 w 29"/>
                  <a:gd name="T61" fmla="*/ 15 h 34"/>
                  <a:gd name="T62" fmla="*/ 11 w 29"/>
                  <a:gd name="T63"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 h="34">
                    <a:moveTo>
                      <a:pt x="20" y="27"/>
                    </a:moveTo>
                    <a:cubicBezTo>
                      <a:pt x="9" y="27"/>
                      <a:pt x="9" y="27"/>
                      <a:pt x="9" y="27"/>
                    </a:cubicBezTo>
                    <a:cubicBezTo>
                      <a:pt x="7" y="33"/>
                      <a:pt x="7" y="33"/>
                      <a:pt x="7" y="33"/>
                    </a:cubicBezTo>
                    <a:cubicBezTo>
                      <a:pt x="7" y="33"/>
                      <a:pt x="7" y="33"/>
                      <a:pt x="7" y="34"/>
                    </a:cubicBezTo>
                    <a:cubicBezTo>
                      <a:pt x="7" y="34"/>
                      <a:pt x="6" y="34"/>
                      <a:pt x="6" y="34"/>
                    </a:cubicBezTo>
                    <a:cubicBezTo>
                      <a:pt x="0" y="34"/>
                      <a:pt x="0" y="34"/>
                      <a:pt x="0" y="34"/>
                    </a:cubicBezTo>
                    <a:cubicBezTo>
                      <a:pt x="0" y="34"/>
                      <a:pt x="0" y="34"/>
                      <a:pt x="0" y="33"/>
                    </a:cubicBezTo>
                    <a:cubicBezTo>
                      <a:pt x="0" y="33"/>
                      <a:pt x="0" y="33"/>
                      <a:pt x="0" y="33"/>
                    </a:cubicBezTo>
                    <a:cubicBezTo>
                      <a:pt x="9" y="3"/>
                      <a:pt x="9" y="3"/>
                      <a:pt x="9" y="3"/>
                    </a:cubicBezTo>
                    <a:cubicBezTo>
                      <a:pt x="10" y="2"/>
                      <a:pt x="10" y="2"/>
                      <a:pt x="10" y="2"/>
                    </a:cubicBezTo>
                    <a:cubicBezTo>
                      <a:pt x="10" y="1"/>
                      <a:pt x="10" y="1"/>
                      <a:pt x="11" y="1"/>
                    </a:cubicBezTo>
                    <a:cubicBezTo>
                      <a:pt x="11" y="1"/>
                      <a:pt x="11" y="1"/>
                      <a:pt x="12" y="0"/>
                    </a:cubicBezTo>
                    <a:cubicBezTo>
                      <a:pt x="12" y="0"/>
                      <a:pt x="12" y="0"/>
                      <a:pt x="13" y="0"/>
                    </a:cubicBezTo>
                    <a:cubicBezTo>
                      <a:pt x="16" y="0"/>
                      <a:pt x="16" y="0"/>
                      <a:pt x="16" y="0"/>
                    </a:cubicBezTo>
                    <a:cubicBezTo>
                      <a:pt x="16" y="0"/>
                      <a:pt x="17" y="0"/>
                      <a:pt x="17" y="0"/>
                    </a:cubicBezTo>
                    <a:cubicBezTo>
                      <a:pt x="18" y="0"/>
                      <a:pt x="18" y="1"/>
                      <a:pt x="18" y="1"/>
                    </a:cubicBezTo>
                    <a:cubicBezTo>
                      <a:pt x="18" y="1"/>
                      <a:pt x="19" y="1"/>
                      <a:pt x="19" y="2"/>
                    </a:cubicBezTo>
                    <a:cubicBezTo>
                      <a:pt x="19" y="2"/>
                      <a:pt x="19" y="2"/>
                      <a:pt x="20" y="3"/>
                    </a:cubicBezTo>
                    <a:cubicBezTo>
                      <a:pt x="29" y="33"/>
                      <a:pt x="29" y="33"/>
                      <a:pt x="29" y="33"/>
                    </a:cubicBezTo>
                    <a:cubicBezTo>
                      <a:pt x="29" y="33"/>
                      <a:pt x="29" y="33"/>
                      <a:pt x="29" y="33"/>
                    </a:cubicBezTo>
                    <a:cubicBezTo>
                      <a:pt x="29" y="34"/>
                      <a:pt x="29" y="34"/>
                      <a:pt x="29" y="34"/>
                    </a:cubicBezTo>
                    <a:cubicBezTo>
                      <a:pt x="23" y="34"/>
                      <a:pt x="23" y="34"/>
                      <a:pt x="23" y="34"/>
                    </a:cubicBezTo>
                    <a:cubicBezTo>
                      <a:pt x="23" y="34"/>
                      <a:pt x="22" y="34"/>
                      <a:pt x="22" y="34"/>
                    </a:cubicBezTo>
                    <a:cubicBezTo>
                      <a:pt x="22" y="34"/>
                      <a:pt x="22" y="33"/>
                      <a:pt x="22" y="33"/>
                    </a:cubicBezTo>
                    <a:lnTo>
                      <a:pt x="20" y="27"/>
                    </a:lnTo>
                    <a:close/>
                    <a:moveTo>
                      <a:pt x="11" y="21"/>
                    </a:moveTo>
                    <a:cubicBezTo>
                      <a:pt x="18" y="21"/>
                      <a:pt x="18" y="21"/>
                      <a:pt x="18" y="21"/>
                    </a:cubicBezTo>
                    <a:cubicBezTo>
                      <a:pt x="16" y="15"/>
                      <a:pt x="16" y="15"/>
                      <a:pt x="16" y="15"/>
                    </a:cubicBezTo>
                    <a:cubicBezTo>
                      <a:pt x="15" y="8"/>
                      <a:pt x="15" y="8"/>
                      <a:pt x="15" y="8"/>
                    </a:cubicBezTo>
                    <a:cubicBezTo>
                      <a:pt x="14" y="8"/>
                      <a:pt x="14" y="8"/>
                      <a:pt x="14" y="8"/>
                    </a:cubicBezTo>
                    <a:cubicBezTo>
                      <a:pt x="13" y="15"/>
                      <a:pt x="13" y="15"/>
                      <a:pt x="13" y="15"/>
                    </a:cubicBezTo>
                    <a:lnTo>
                      <a:pt x="11" y="21"/>
                    </a:ln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32" name="Freeform 25"/>
              <p:cNvSpPr>
                <a:spLocks/>
              </p:cNvSpPr>
              <p:nvPr/>
            </p:nvSpPr>
            <p:spPr bwMode="auto">
              <a:xfrm>
                <a:off x="5868623" y="4002504"/>
                <a:ext cx="141330" cy="141256"/>
              </a:xfrm>
              <a:custGeom>
                <a:avLst/>
                <a:gdLst>
                  <a:gd name="T0" fmla="*/ 27 w 34"/>
                  <a:gd name="T1" fmla="*/ 15 h 34"/>
                  <a:gd name="T2" fmla="*/ 27 w 34"/>
                  <a:gd name="T3" fmla="*/ 15 h 34"/>
                  <a:gd name="T4" fmla="*/ 25 w 34"/>
                  <a:gd name="T5" fmla="*/ 19 h 34"/>
                  <a:gd name="T6" fmla="*/ 21 w 34"/>
                  <a:gd name="T7" fmla="*/ 28 h 34"/>
                  <a:gd name="T8" fmla="*/ 20 w 34"/>
                  <a:gd name="T9" fmla="*/ 29 h 34"/>
                  <a:gd name="T10" fmla="*/ 18 w 34"/>
                  <a:gd name="T11" fmla="*/ 30 h 34"/>
                  <a:gd name="T12" fmla="*/ 16 w 34"/>
                  <a:gd name="T13" fmla="*/ 30 h 34"/>
                  <a:gd name="T14" fmla="*/ 14 w 34"/>
                  <a:gd name="T15" fmla="*/ 29 h 34"/>
                  <a:gd name="T16" fmla="*/ 13 w 34"/>
                  <a:gd name="T17" fmla="*/ 28 h 34"/>
                  <a:gd name="T18" fmla="*/ 10 w 34"/>
                  <a:gd name="T19" fmla="*/ 22 h 34"/>
                  <a:gd name="T20" fmla="*/ 7 w 34"/>
                  <a:gd name="T21" fmla="*/ 15 h 34"/>
                  <a:gd name="T22" fmla="*/ 7 w 34"/>
                  <a:gd name="T23" fmla="*/ 15 h 34"/>
                  <a:gd name="T24" fmla="*/ 7 w 34"/>
                  <a:gd name="T25" fmla="*/ 33 h 34"/>
                  <a:gd name="T26" fmla="*/ 6 w 34"/>
                  <a:gd name="T27" fmla="*/ 34 h 34"/>
                  <a:gd name="T28" fmla="*/ 6 w 34"/>
                  <a:gd name="T29" fmla="*/ 34 h 34"/>
                  <a:gd name="T30" fmla="*/ 1 w 34"/>
                  <a:gd name="T31" fmla="*/ 34 h 34"/>
                  <a:gd name="T32" fmla="*/ 0 w 34"/>
                  <a:gd name="T33" fmla="*/ 34 h 34"/>
                  <a:gd name="T34" fmla="*/ 0 w 34"/>
                  <a:gd name="T35" fmla="*/ 33 h 34"/>
                  <a:gd name="T36" fmla="*/ 0 w 34"/>
                  <a:gd name="T37" fmla="*/ 4 h 34"/>
                  <a:gd name="T38" fmla="*/ 0 w 34"/>
                  <a:gd name="T39" fmla="*/ 1 h 34"/>
                  <a:gd name="T40" fmla="*/ 3 w 34"/>
                  <a:gd name="T41" fmla="*/ 0 h 34"/>
                  <a:gd name="T42" fmla="*/ 5 w 34"/>
                  <a:gd name="T43" fmla="*/ 0 h 34"/>
                  <a:gd name="T44" fmla="*/ 7 w 34"/>
                  <a:gd name="T45" fmla="*/ 1 h 34"/>
                  <a:gd name="T46" fmla="*/ 9 w 34"/>
                  <a:gd name="T47" fmla="*/ 3 h 34"/>
                  <a:gd name="T48" fmla="*/ 14 w 34"/>
                  <a:gd name="T49" fmla="*/ 14 h 34"/>
                  <a:gd name="T50" fmla="*/ 17 w 34"/>
                  <a:gd name="T51" fmla="*/ 21 h 34"/>
                  <a:gd name="T52" fmla="*/ 17 w 34"/>
                  <a:gd name="T53" fmla="*/ 21 h 34"/>
                  <a:gd name="T54" fmla="*/ 20 w 34"/>
                  <a:gd name="T55" fmla="*/ 14 h 34"/>
                  <a:gd name="T56" fmla="*/ 25 w 34"/>
                  <a:gd name="T57" fmla="*/ 3 h 34"/>
                  <a:gd name="T58" fmla="*/ 26 w 34"/>
                  <a:gd name="T59" fmla="*/ 1 h 34"/>
                  <a:gd name="T60" fmla="*/ 29 w 34"/>
                  <a:gd name="T61" fmla="*/ 0 h 34"/>
                  <a:gd name="T62" fmla="*/ 31 w 34"/>
                  <a:gd name="T63" fmla="*/ 0 h 34"/>
                  <a:gd name="T64" fmla="*/ 33 w 34"/>
                  <a:gd name="T65" fmla="*/ 1 h 34"/>
                  <a:gd name="T66" fmla="*/ 34 w 34"/>
                  <a:gd name="T67" fmla="*/ 3 h 34"/>
                  <a:gd name="T68" fmla="*/ 34 w 34"/>
                  <a:gd name="T69" fmla="*/ 33 h 34"/>
                  <a:gd name="T70" fmla="*/ 34 w 34"/>
                  <a:gd name="T71" fmla="*/ 34 h 34"/>
                  <a:gd name="T72" fmla="*/ 33 w 34"/>
                  <a:gd name="T73" fmla="*/ 34 h 34"/>
                  <a:gd name="T74" fmla="*/ 28 w 34"/>
                  <a:gd name="T75" fmla="*/ 34 h 34"/>
                  <a:gd name="T76" fmla="*/ 27 w 34"/>
                  <a:gd name="T77" fmla="*/ 34 h 34"/>
                  <a:gd name="T78" fmla="*/ 27 w 34"/>
                  <a:gd name="T79" fmla="*/ 33 h 34"/>
                  <a:gd name="T80" fmla="*/ 27 w 34"/>
                  <a:gd name="T8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4">
                    <a:moveTo>
                      <a:pt x="27" y="15"/>
                    </a:moveTo>
                    <a:cubicBezTo>
                      <a:pt x="27" y="15"/>
                      <a:pt x="27" y="15"/>
                      <a:pt x="27" y="15"/>
                    </a:cubicBezTo>
                    <a:cubicBezTo>
                      <a:pt x="25" y="19"/>
                      <a:pt x="25" y="19"/>
                      <a:pt x="25" y="19"/>
                    </a:cubicBezTo>
                    <a:cubicBezTo>
                      <a:pt x="21" y="28"/>
                      <a:pt x="21" y="28"/>
                      <a:pt x="21" y="28"/>
                    </a:cubicBezTo>
                    <a:cubicBezTo>
                      <a:pt x="21" y="29"/>
                      <a:pt x="20" y="29"/>
                      <a:pt x="20" y="29"/>
                    </a:cubicBezTo>
                    <a:cubicBezTo>
                      <a:pt x="19" y="30"/>
                      <a:pt x="19" y="30"/>
                      <a:pt x="18" y="30"/>
                    </a:cubicBezTo>
                    <a:cubicBezTo>
                      <a:pt x="16" y="30"/>
                      <a:pt x="16" y="30"/>
                      <a:pt x="16" y="30"/>
                    </a:cubicBezTo>
                    <a:cubicBezTo>
                      <a:pt x="15" y="30"/>
                      <a:pt x="14" y="30"/>
                      <a:pt x="14" y="29"/>
                    </a:cubicBezTo>
                    <a:cubicBezTo>
                      <a:pt x="14" y="29"/>
                      <a:pt x="13" y="29"/>
                      <a:pt x="13" y="28"/>
                    </a:cubicBezTo>
                    <a:cubicBezTo>
                      <a:pt x="10" y="22"/>
                      <a:pt x="10" y="22"/>
                      <a:pt x="10" y="22"/>
                    </a:cubicBezTo>
                    <a:cubicBezTo>
                      <a:pt x="7" y="15"/>
                      <a:pt x="7" y="15"/>
                      <a:pt x="7" y="15"/>
                    </a:cubicBezTo>
                    <a:cubicBezTo>
                      <a:pt x="7" y="15"/>
                      <a:pt x="7" y="15"/>
                      <a:pt x="7" y="15"/>
                    </a:cubicBezTo>
                    <a:cubicBezTo>
                      <a:pt x="7" y="33"/>
                      <a:pt x="7" y="33"/>
                      <a:pt x="7" y="33"/>
                    </a:cubicBezTo>
                    <a:cubicBezTo>
                      <a:pt x="7" y="33"/>
                      <a:pt x="7" y="34"/>
                      <a:pt x="6" y="34"/>
                    </a:cubicBezTo>
                    <a:cubicBezTo>
                      <a:pt x="6" y="34"/>
                      <a:pt x="6" y="34"/>
                      <a:pt x="6" y="34"/>
                    </a:cubicBezTo>
                    <a:cubicBezTo>
                      <a:pt x="1" y="34"/>
                      <a:pt x="1" y="34"/>
                      <a:pt x="1" y="34"/>
                    </a:cubicBezTo>
                    <a:cubicBezTo>
                      <a:pt x="0" y="34"/>
                      <a:pt x="0" y="34"/>
                      <a:pt x="0" y="34"/>
                    </a:cubicBezTo>
                    <a:cubicBezTo>
                      <a:pt x="0" y="34"/>
                      <a:pt x="0" y="33"/>
                      <a:pt x="0" y="33"/>
                    </a:cubicBezTo>
                    <a:cubicBezTo>
                      <a:pt x="0" y="4"/>
                      <a:pt x="0" y="4"/>
                      <a:pt x="0" y="4"/>
                    </a:cubicBezTo>
                    <a:cubicBezTo>
                      <a:pt x="0" y="3"/>
                      <a:pt x="0" y="2"/>
                      <a:pt x="0" y="1"/>
                    </a:cubicBezTo>
                    <a:cubicBezTo>
                      <a:pt x="1" y="1"/>
                      <a:pt x="2" y="0"/>
                      <a:pt x="3" y="0"/>
                    </a:cubicBezTo>
                    <a:cubicBezTo>
                      <a:pt x="5" y="0"/>
                      <a:pt x="5" y="0"/>
                      <a:pt x="5" y="0"/>
                    </a:cubicBezTo>
                    <a:cubicBezTo>
                      <a:pt x="6" y="0"/>
                      <a:pt x="7" y="1"/>
                      <a:pt x="7" y="1"/>
                    </a:cubicBezTo>
                    <a:cubicBezTo>
                      <a:pt x="8" y="1"/>
                      <a:pt x="8" y="2"/>
                      <a:pt x="9" y="3"/>
                    </a:cubicBezTo>
                    <a:cubicBezTo>
                      <a:pt x="14" y="14"/>
                      <a:pt x="14" y="14"/>
                      <a:pt x="14" y="14"/>
                    </a:cubicBezTo>
                    <a:cubicBezTo>
                      <a:pt x="17" y="21"/>
                      <a:pt x="17" y="21"/>
                      <a:pt x="17" y="21"/>
                    </a:cubicBezTo>
                    <a:cubicBezTo>
                      <a:pt x="17" y="21"/>
                      <a:pt x="17" y="21"/>
                      <a:pt x="17" y="21"/>
                    </a:cubicBezTo>
                    <a:cubicBezTo>
                      <a:pt x="20" y="14"/>
                      <a:pt x="20" y="14"/>
                      <a:pt x="20" y="14"/>
                    </a:cubicBezTo>
                    <a:cubicBezTo>
                      <a:pt x="25" y="3"/>
                      <a:pt x="25" y="3"/>
                      <a:pt x="25" y="3"/>
                    </a:cubicBezTo>
                    <a:cubicBezTo>
                      <a:pt x="25" y="2"/>
                      <a:pt x="26" y="1"/>
                      <a:pt x="26" y="1"/>
                    </a:cubicBezTo>
                    <a:cubicBezTo>
                      <a:pt x="27" y="1"/>
                      <a:pt x="28" y="0"/>
                      <a:pt x="29" y="0"/>
                    </a:cubicBezTo>
                    <a:cubicBezTo>
                      <a:pt x="31" y="0"/>
                      <a:pt x="31" y="0"/>
                      <a:pt x="31" y="0"/>
                    </a:cubicBezTo>
                    <a:cubicBezTo>
                      <a:pt x="32" y="0"/>
                      <a:pt x="33" y="1"/>
                      <a:pt x="33" y="1"/>
                    </a:cubicBezTo>
                    <a:cubicBezTo>
                      <a:pt x="34" y="1"/>
                      <a:pt x="34" y="2"/>
                      <a:pt x="34" y="3"/>
                    </a:cubicBezTo>
                    <a:cubicBezTo>
                      <a:pt x="34" y="33"/>
                      <a:pt x="34" y="33"/>
                      <a:pt x="34" y="33"/>
                    </a:cubicBezTo>
                    <a:cubicBezTo>
                      <a:pt x="34" y="33"/>
                      <a:pt x="34" y="34"/>
                      <a:pt x="34" y="34"/>
                    </a:cubicBezTo>
                    <a:cubicBezTo>
                      <a:pt x="34" y="34"/>
                      <a:pt x="33" y="34"/>
                      <a:pt x="33" y="34"/>
                    </a:cubicBezTo>
                    <a:cubicBezTo>
                      <a:pt x="28" y="34"/>
                      <a:pt x="28" y="34"/>
                      <a:pt x="28" y="34"/>
                    </a:cubicBezTo>
                    <a:cubicBezTo>
                      <a:pt x="28" y="34"/>
                      <a:pt x="28" y="34"/>
                      <a:pt x="27" y="34"/>
                    </a:cubicBezTo>
                    <a:cubicBezTo>
                      <a:pt x="27" y="34"/>
                      <a:pt x="27" y="33"/>
                      <a:pt x="27" y="33"/>
                    </a:cubicBezTo>
                    <a:lnTo>
                      <a:pt x="27" y="15"/>
                    </a:ln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33" name="Freeform 26"/>
              <p:cNvSpPr>
                <a:spLocks noEditPoints="1"/>
              </p:cNvSpPr>
              <p:nvPr/>
            </p:nvSpPr>
            <p:spPr bwMode="auto">
              <a:xfrm>
                <a:off x="6039986" y="4002504"/>
                <a:ext cx="107765" cy="141256"/>
              </a:xfrm>
              <a:custGeom>
                <a:avLst/>
                <a:gdLst>
                  <a:gd name="T0" fmla="*/ 7 w 26"/>
                  <a:gd name="T1" fmla="*/ 33 h 34"/>
                  <a:gd name="T2" fmla="*/ 7 w 26"/>
                  <a:gd name="T3" fmla="*/ 34 h 34"/>
                  <a:gd name="T4" fmla="*/ 6 w 26"/>
                  <a:gd name="T5" fmla="*/ 34 h 34"/>
                  <a:gd name="T6" fmla="*/ 1 w 26"/>
                  <a:gd name="T7" fmla="*/ 34 h 34"/>
                  <a:gd name="T8" fmla="*/ 0 w 26"/>
                  <a:gd name="T9" fmla="*/ 34 h 34"/>
                  <a:gd name="T10" fmla="*/ 0 w 26"/>
                  <a:gd name="T11" fmla="*/ 33 h 34"/>
                  <a:gd name="T12" fmla="*/ 0 w 26"/>
                  <a:gd name="T13" fmla="*/ 3 h 34"/>
                  <a:gd name="T14" fmla="*/ 1 w 26"/>
                  <a:gd name="T15" fmla="*/ 1 h 34"/>
                  <a:gd name="T16" fmla="*/ 3 w 26"/>
                  <a:gd name="T17" fmla="*/ 0 h 34"/>
                  <a:gd name="T18" fmla="*/ 15 w 26"/>
                  <a:gd name="T19" fmla="*/ 0 h 34"/>
                  <a:gd name="T20" fmla="*/ 19 w 26"/>
                  <a:gd name="T21" fmla="*/ 1 h 34"/>
                  <a:gd name="T22" fmla="*/ 23 w 26"/>
                  <a:gd name="T23" fmla="*/ 3 h 34"/>
                  <a:gd name="T24" fmla="*/ 25 w 26"/>
                  <a:gd name="T25" fmla="*/ 7 h 34"/>
                  <a:gd name="T26" fmla="*/ 26 w 26"/>
                  <a:gd name="T27" fmla="*/ 11 h 34"/>
                  <a:gd name="T28" fmla="*/ 25 w 26"/>
                  <a:gd name="T29" fmla="*/ 14 h 34"/>
                  <a:gd name="T30" fmla="*/ 24 w 26"/>
                  <a:gd name="T31" fmla="*/ 17 h 34"/>
                  <a:gd name="T32" fmla="*/ 20 w 26"/>
                  <a:gd name="T33" fmla="*/ 20 h 34"/>
                  <a:gd name="T34" fmla="*/ 14 w 26"/>
                  <a:gd name="T35" fmla="*/ 22 h 34"/>
                  <a:gd name="T36" fmla="*/ 7 w 26"/>
                  <a:gd name="T37" fmla="*/ 22 h 34"/>
                  <a:gd name="T38" fmla="*/ 7 w 26"/>
                  <a:gd name="T39" fmla="*/ 33 h 34"/>
                  <a:gd name="T40" fmla="*/ 18 w 26"/>
                  <a:gd name="T41" fmla="*/ 11 h 34"/>
                  <a:gd name="T42" fmla="*/ 18 w 26"/>
                  <a:gd name="T43" fmla="*/ 10 h 34"/>
                  <a:gd name="T44" fmla="*/ 17 w 26"/>
                  <a:gd name="T45" fmla="*/ 8 h 34"/>
                  <a:gd name="T46" fmla="*/ 16 w 26"/>
                  <a:gd name="T47" fmla="*/ 7 h 34"/>
                  <a:gd name="T48" fmla="*/ 13 w 26"/>
                  <a:gd name="T49" fmla="*/ 7 h 34"/>
                  <a:gd name="T50" fmla="*/ 7 w 26"/>
                  <a:gd name="T51" fmla="*/ 7 h 34"/>
                  <a:gd name="T52" fmla="*/ 7 w 26"/>
                  <a:gd name="T53" fmla="*/ 16 h 34"/>
                  <a:gd name="T54" fmla="*/ 14 w 26"/>
                  <a:gd name="T55" fmla="*/ 16 h 34"/>
                  <a:gd name="T56" fmla="*/ 17 w 26"/>
                  <a:gd name="T57" fmla="*/ 15 h 34"/>
                  <a:gd name="T58" fmla="*/ 18 w 26"/>
                  <a:gd name="T5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34">
                    <a:moveTo>
                      <a:pt x="7" y="33"/>
                    </a:moveTo>
                    <a:cubicBezTo>
                      <a:pt x="7" y="33"/>
                      <a:pt x="7" y="33"/>
                      <a:pt x="7" y="34"/>
                    </a:cubicBezTo>
                    <a:cubicBezTo>
                      <a:pt x="7" y="34"/>
                      <a:pt x="7" y="34"/>
                      <a:pt x="6" y="34"/>
                    </a:cubicBezTo>
                    <a:cubicBezTo>
                      <a:pt x="1" y="34"/>
                      <a:pt x="1" y="34"/>
                      <a:pt x="1" y="34"/>
                    </a:cubicBezTo>
                    <a:cubicBezTo>
                      <a:pt x="1" y="34"/>
                      <a:pt x="0" y="34"/>
                      <a:pt x="0" y="34"/>
                    </a:cubicBezTo>
                    <a:cubicBezTo>
                      <a:pt x="0" y="33"/>
                      <a:pt x="0" y="33"/>
                      <a:pt x="0" y="33"/>
                    </a:cubicBezTo>
                    <a:cubicBezTo>
                      <a:pt x="0" y="3"/>
                      <a:pt x="0" y="3"/>
                      <a:pt x="0" y="3"/>
                    </a:cubicBezTo>
                    <a:cubicBezTo>
                      <a:pt x="0" y="2"/>
                      <a:pt x="0" y="2"/>
                      <a:pt x="1" y="1"/>
                    </a:cubicBezTo>
                    <a:cubicBezTo>
                      <a:pt x="1" y="1"/>
                      <a:pt x="2" y="0"/>
                      <a:pt x="3" y="0"/>
                    </a:cubicBezTo>
                    <a:cubicBezTo>
                      <a:pt x="15" y="0"/>
                      <a:pt x="15" y="0"/>
                      <a:pt x="15" y="0"/>
                    </a:cubicBezTo>
                    <a:cubicBezTo>
                      <a:pt x="16" y="0"/>
                      <a:pt x="18" y="1"/>
                      <a:pt x="19" y="1"/>
                    </a:cubicBezTo>
                    <a:cubicBezTo>
                      <a:pt x="21" y="2"/>
                      <a:pt x="22" y="2"/>
                      <a:pt x="23" y="3"/>
                    </a:cubicBezTo>
                    <a:cubicBezTo>
                      <a:pt x="24" y="4"/>
                      <a:pt x="24" y="5"/>
                      <a:pt x="25" y="7"/>
                    </a:cubicBezTo>
                    <a:cubicBezTo>
                      <a:pt x="25" y="8"/>
                      <a:pt x="26" y="9"/>
                      <a:pt x="26" y="11"/>
                    </a:cubicBezTo>
                    <a:cubicBezTo>
                      <a:pt x="26" y="12"/>
                      <a:pt x="26" y="13"/>
                      <a:pt x="25" y="14"/>
                    </a:cubicBezTo>
                    <a:cubicBezTo>
                      <a:pt x="25" y="15"/>
                      <a:pt x="25" y="16"/>
                      <a:pt x="24" y="17"/>
                    </a:cubicBezTo>
                    <a:cubicBezTo>
                      <a:pt x="23" y="19"/>
                      <a:pt x="22" y="20"/>
                      <a:pt x="20" y="20"/>
                    </a:cubicBezTo>
                    <a:cubicBezTo>
                      <a:pt x="18" y="21"/>
                      <a:pt x="16" y="22"/>
                      <a:pt x="14" y="22"/>
                    </a:cubicBezTo>
                    <a:cubicBezTo>
                      <a:pt x="7" y="22"/>
                      <a:pt x="7" y="22"/>
                      <a:pt x="7" y="22"/>
                    </a:cubicBezTo>
                    <a:lnTo>
                      <a:pt x="7" y="33"/>
                    </a:lnTo>
                    <a:close/>
                    <a:moveTo>
                      <a:pt x="18" y="11"/>
                    </a:moveTo>
                    <a:cubicBezTo>
                      <a:pt x="18" y="11"/>
                      <a:pt x="18" y="10"/>
                      <a:pt x="18" y="10"/>
                    </a:cubicBezTo>
                    <a:cubicBezTo>
                      <a:pt x="18" y="9"/>
                      <a:pt x="18" y="9"/>
                      <a:pt x="17" y="8"/>
                    </a:cubicBezTo>
                    <a:cubicBezTo>
                      <a:pt x="17" y="8"/>
                      <a:pt x="16" y="8"/>
                      <a:pt x="16" y="7"/>
                    </a:cubicBezTo>
                    <a:cubicBezTo>
                      <a:pt x="15" y="7"/>
                      <a:pt x="14" y="7"/>
                      <a:pt x="13" y="7"/>
                    </a:cubicBezTo>
                    <a:cubicBezTo>
                      <a:pt x="7" y="7"/>
                      <a:pt x="7" y="7"/>
                      <a:pt x="7" y="7"/>
                    </a:cubicBezTo>
                    <a:cubicBezTo>
                      <a:pt x="7" y="16"/>
                      <a:pt x="7" y="16"/>
                      <a:pt x="7" y="16"/>
                    </a:cubicBezTo>
                    <a:cubicBezTo>
                      <a:pt x="14" y="16"/>
                      <a:pt x="14" y="16"/>
                      <a:pt x="14" y="16"/>
                    </a:cubicBezTo>
                    <a:cubicBezTo>
                      <a:pt x="15" y="16"/>
                      <a:pt x="16" y="15"/>
                      <a:pt x="17" y="15"/>
                    </a:cubicBezTo>
                    <a:cubicBezTo>
                      <a:pt x="18" y="14"/>
                      <a:pt x="18" y="13"/>
                      <a:pt x="18" y="11"/>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34" name="Freeform 27"/>
              <p:cNvSpPr>
                <a:spLocks/>
              </p:cNvSpPr>
              <p:nvPr/>
            </p:nvSpPr>
            <p:spPr bwMode="auto">
              <a:xfrm>
                <a:off x="6168950" y="4002504"/>
                <a:ext cx="97165" cy="141256"/>
              </a:xfrm>
              <a:custGeom>
                <a:avLst/>
                <a:gdLst>
                  <a:gd name="T0" fmla="*/ 4 w 23"/>
                  <a:gd name="T1" fmla="*/ 33 h 34"/>
                  <a:gd name="T2" fmla="*/ 1 w 23"/>
                  <a:gd name="T3" fmla="*/ 31 h 34"/>
                  <a:gd name="T4" fmla="*/ 0 w 23"/>
                  <a:gd name="T5" fmla="*/ 28 h 34"/>
                  <a:gd name="T6" fmla="*/ 0 w 23"/>
                  <a:gd name="T7" fmla="*/ 25 h 34"/>
                  <a:gd name="T8" fmla="*/ 0 w 23"/>
                  <a:gd name="T9" fmla="*/ 1 h 34"/>
                  <a:gd name="T10" fmla="*/ 0 w 23"/>
                  <a:gd name="T11" fmla="*/ 1 h 34"/>
                  <a:gd name="T12" fmla="*/ 1 w 23"/>
                  <a:gd name="T13" fmla="*/ 0 h 34"/>
                  <a:gd name="T14" fmla="*/ 6 w 23"/>
                  <a:gd name="T15" fmla="*/ 0 h 34"/>
                  <a:gd name="T16" fmla="*/ 7 w 23"/>
                  <a:gd name="T17" fmla="*/ 1 h 34"/>
                  <a:gd name="T18" fmla="*/ 7 w 23"/>
                  <a:gd name="T19" fmla="*/ 1 h 34"/>
                  <a:gd name="T20" fmla="*/ 7 w 23"/>
                  <a:gd name="T21" fmla="*/ 24 h 34"/>
                  <a:gd name="T22" fmla="*/ 8 w 23"/>
                  <a:gd name="T23" fmla="*/ 27 h 34"/>
                  <a:gd name="T24" fmla="*/ 10 w 23"/>
                  <a:gd name="T25" fmla="*/ 28 h 34"/>
                  <a:gd name="T26" fmla="*/ 22 w 23"/>
                  <a:gd name="T27" fmla="*/ 28 h 34"/>
                  <a:gd name="T28" fmla="*/ 23 w 23"/>
                  <a:gd name="T29" fmla="*/ 28 h 34"/>
                  <a:gd name="T30" fmla="*/ 23 w 23"/>
                  <a:gd name="T31" fmla="*/ 29 h 34"/>
                  <a:gd name="T32" fmla="*/ 23 w 23"/>
                  <a:gd name="T33" fmla="*/ 33 h 34"/>
                  <a:gd name="T34" fmla="*/ 22 w 23"/>
                  <a:gd name="T35" fmla="*/ 34 h 34"/>
                  <a:gd name="T36" fmla="*/ 9 w 23"/>
                  <a:gd name="T37" fmla="*/ 34 h 34"/>
                  <a:gd name="T38" fmla="*/ 4 w 23"/>
                  <a:gd name="T39"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4">
                    <a:moveTo>
                      <a:pt x="4" y="33"/>
                    </a:moveTo>
                    <a:cubicBezTo>
                      <a:pt x="3" y="32"/>
                      <a:pt x="2" y="32"/>
                      <a:pt x="1" y="31"/>
                    </a:cubicBezTo>
                    <a:cubicBezTo>
                      <a:pt x="1" y="30"/>
                      <a:pt x="0" y="29"/>
                      <a:pt x="0" y="28"/>
                    </a:cubicBezTo>
                    <a:cubicBezTo>
                      <a:pt x="0" y="27"/>
                      <a:pt x="0" y="26"/>
                      <a:pt x="0" y="25"/>
                    </a:cubicBezTo>
                    <a:cubicBezTo>
                      <a:pt x="0" y="1"/>
                      <a:pt x="0" y="1"/>
                      <a:pt x="0" y="1"/>
                    </a:cubicBezTo>
                    <a:cubicBezTo>
                      <a:pt x="0" y="1"/>
                      <a:pt x="0" y="1"/>
                      <a:pt x="0" y="1"/>
                    </a:cubicBezTo>
                    <a:cubicBezTo>
                      <a:pt x="0" y="0"/>
                      <a:pt x="0" y="0"/>
                      <a:pt x="1" y="0"/>
                    </a:cubicBezTo>
                    <a:cubicBezTo>
                      <a:pt x="6" y="0"/>
                      <a:pt x="6" y="0"/>
                      <a:pt x="6" y="0"/>
                    </a:cubicBezTo>
                    <a:cubicBezTo>
                      <a:pt x="6" y="0"/>
                      <a:pt x="7" y="0"/>
                      <a:pt x="7" y="1"/>
                    </a:cubicBezTo>
                    <a:cubicBezTo>
                      <a:pt x="7" y="1"/>
                      <a:pt x="7" y="1"/>
                      <a:pt x="7" y="1"/>
                    </a:cubicBezTo>
                    <a:cubicBezTo>
                      <a:pt x="7" y="24"/>
                      <a:pt x="7" y="24"/>
                      <a:pt x="7" y="24"/>
                    </a:cubicBezTo>
                    <a:cubicBezTo>
                      <a:pt x="7" y="26"/>
                      <a:pt x="7" y="26"/>
                      <a:pt x="8" y="27"/>
                    </a:cubicBezTo>
                    <a:cubicBezTo>
                      <a:pt x="8" y="27"/>
                      <a:pt x="9" y="28"/>
                      <a:pt x="10" y="28"/>
                    </a:cubicBezTo>
                    <a:cubicBezTo>
                      <a:pt x="22" y="28"/>
                      <a:pt x="22" y="28"/>
                      <a:pt x="22" y="28"/>
                    </a:cubicBezTo>
                    <a:cubicBezTo>
                      <a:pt x="23" y="28"/>
                      <a:pt x="23" y="28"/>
                      <a:pt x="23" y="28"/>
                    </a:cubicBezTo>
                    <a:cubicBezTo>
                      <a:pt x="23" y="28"/>
                      <a:pt x="23" y="28"/>
                      <a:pt x="23" y="29"/>
                    </a:cubicBezTo>
                    <a:cubicBezTo>
                      <a:pt x="23" y="33"/>
                      <a:pt x="23" y="33"/>
                      <a:pt x="23" y="33"/>
                    </a:cubicBezTo>
                    <a:cubicBezTo>
                      <a:pt x="23" y="33"/>
                      <a:pt x="23" y="34"/>
                      <a:pt x="22" y="34"/>
                    </a:cubicBezTo>
                    <a:cubicBezTo>
                      <a:pt x="9" y="34"/>
                      <a:pt x="9" y="34"/>
                      <a:pt x="9" y="34"/>
                    </a:cubicBezTo>
                    <a:cubicBezTo>
                      <a:pt x="7" y="34"/>
                      <a:pt x="5" y="34"/>
                      <a:pt x="4" y="33"/>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35" name="Freeform 28"/>
              <p:cNvSpPr>
                <a:spLocks/>
              </p:cNvSpPr>
              <p:nvPr/>
            </p:nvSpPr>
            <p:spPr bwMode="auto">
              <a:xfrm>
                <a:off x="6282014" y="4002504"/>
                <a:ext cx="100698" cy="141256"/>
              </a:xfrm>
              <a:custGeom>
                <a:avLst/>
                <a:gdLst>
                  <a:gd name="T0" fmla="*/ 24 w 24"/>
                  <a:gd name="T1" fmla="*/ 33 h 34"/>
                  <a:gd name="T2" fmla="*/ 23 w 24"/>
                  <a:gd name="T3" fmla="*/ 34 h 34"/>
                  <a:gd name="T4" fmla="*/ 9 w 24"/>
                  <a:gd name="T5" fmla="*/ 34 h 34"/>
                  <a:gd name="T6" fmla="*/ 5 w 24"/>
                  <a:gd name="T7" fmla="*/ 33 h 34"/>
                  <a:gd name="T8" fmla="*/ 2 w 24"/>
                  <a:gd name="T9" fmla="*/ 31 h 34"/>
                  <a:gd name="T10" fmla="*/ 1 w 24"/>
                  <a:gd name="T11" fmla="*/ 28 h 34"/>
                  <a:gd name="T12" fmla="*/ 0 w 24"/>
                  <a:gd name="T13" fmla="*/ 25 h 34"/>
                  <a:gd name="T14" fmla="*/ 0 w 24"/>
                  <a:gd name="T15" fmla="*/ 9 h 34"/>
                  <a:gd name="T16" fmla="*/ 1 w 24"/>
                  <a:gd name="T17" fmla="*/ 6 h 34"/>
                  <a:gd name="T18" fmla="*/ 2 w 24"/>
                  <a:gd name="T19" fmla="*/ 3 h 34"/>
                  <a:gd name="T20" fmla="*/ 5 w 24"/>
                  <a:gd name="T21" fmla="*/ 1 h 34"/>
                  <a:gd name="T22" fmla="*/ 9 w 24"/>
                  <a:gd name="T23" fmla="*/ 0 h 34"/>
                  <a:gd name="T24" fmla="*/ 23 w 24"/>
                  <a:gd name="T25" fmla="*/ 0 h 34"/>
                  <a:gd name="T26" fmla="*/ 23 w 24"/>
                  <a:gd name="T27" fmla="*/ 1 h 34"/>
                  <a:gd name="T28" fmla="*/ 24 w 24"/>
                  <a:gd name="T29" fmla="*/ 2 h 34"/>
                  <a:gd name="T30" fmla="*/ 24 w 24"/>
                  <a:gd name="T31" fmla="*/ 6 h 34"/>
                  <a:gd name="T32" fmla="*/ 23 w 24"/>
                  <a:gd name="T33" fmla="*/ 6 h 34"/>
                  <a:gd name="T34" fmla="*/ 23 w 24"/>
                  <a:gd name="T35" fmla="*/ 7 h 34"/>
                  <a:gd name="T36" fmla="*/ 11 w 24"/>
                  <a:gd name="T37" fmla="*/ 7 h 34"/>
                  <a:gd name="T38" fmla="*/ 8 w 24"/>
                  <a:gd name="T39" fmla="*/ 7 h 34"/>
                  <a:gd name="T40" fmla="*/ 7 w 24"/>
                  <a:gd name="T41" fmla="*/ 10 h 34"/>
                  <a:gd name="T42" fmla="*/ 7 w 24"/>
                  <a:gd name="T43" fmla="*/ 13 h 34"/>
                  <a:gd name="T44" fmla="*/ 21 w 24"/>
                  <a:gd name="T45" fmla="*/ 13 h 34"/>
                  <a:gd name="T46" fmla="*/ 22 w 24"/>
                  <a:gd name="T47" fmla="*/ 13 h 34"/>
                  <a:gd name="T48" fmla="*/ 22 w 24"/>
                  <a:gd name="T49" fmla="*/ 14 h 34"/>
                  <a:gd name="T50" fmla="*/ 22 w 24"/>
                  <a:gd name="T51" fmla="*/ 18 h 34"/>
                  <a:gd name="T52" fmla="*/ 22 w 24"/>
                  <a:gd name="T53" fmla="*/ 19 h 34"/>
                  <a:gd name="T54" fmla="*/ 21 w 24"/>
                  <a:gd name="T55" fmla="*/ 19 h 34"/>
                  <a:gd name="T56" fmla="*/ 7 w 24"/>
                  <a:gd name="T57" fmla="*/ 19 h 34"/>
                  <a:gd name="T58" fmla="*/ 7 w 24"/>
                  <a:gd name="T59" fmla="*/ 25 h 34"/>
                  <a:gd name="T60" fmla="*/ 8 w 24"/>
                  <a:gd name="T61" fmla="*/ 27 h 34"/>
                  <a:gd name="T62" fmla="*/ 11 w 24"/>
                  <a:gd name="T63" fmla="*/ 27 h 34"/>
                  <a:gd name="T64" fmla="*/ 23 w 24"/>
                  <a:gd name="T65" fmla="*/ 27 h 34"/>
                  <a:gd name="T66" fmla="*/ 24 w 24"/>
                  <a:gd name="T67" fmla="*/ 28 h 34"/>
                  <a:gd name="T68" fmla="*/ 24 w 24"/>
                  <a:gd name="T69" fmla="*/ 29 h 34"/>
                  <a:gd name="T70" fmla="*/ 24 w 24"/>
                  <a:gd name="T71" fmla="*/ 33 h 34"/>
                  <a:gd name="T72" fmla="*/ 24 w 24"/>
                  <a:gd name="T7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34">
                    <a:moveTo>
                      <a:pt x="24" y="33"/>
                    </a:moveTo>
                    <a:cubicBezTo>
                      <a:pt x="24" y="34"/>
                      <a:pt x="24" y="34"/>
                      <a:pt x="23" y="34"/>
                    </a:cubicBezTo>
                    <a:cubicBezTo>
                      <a:pt x="9" y="34"/>
                      <a:pt x="9" y="34"/>
                      <a:pt x="9" y="34"/>
                    </a:cubicBezTo>
                    <a:cubicBezTo>
                      <a:pt x="7" y="34"/>
                      <a:pt x="6" y="34"/>
                      <a:pt x="5" y="33"/>
                    </a:cubicBezTo>
                    <a:cubicBezTo>
                      <a:pt x="4" y="32"/>
                      <a:pt x="3" y="32"/>
                      <a:pt x="2" y="31"/>
                    </a:cubicBezTo>
                    <a:cubicBezTo>
                      <a:pt x="1" y="30"/>
                      <a:pt x="1" y="29"/>
                      <a:pt x="1" y="28"/>
                    </a:cubicBezTo>
                    <a:cubicBezTo>
                      <a:pt x="0" y="27"/>
                      <a:pt x="0" y="26"/>
                      <a:pt x="0" y="25"/>
                    </a:cubicBezTo>
                    <a:cubicBezTo>
                      <a:pt x="0" y="9"/>
                      <a:pt x="0" y="9"/>
                      <a:pt x="0" y="9"/>
                    </a:cubicBezTo>
                    <a:cubicBezTo>
                      <a:pt x="0" y="8"/>
                      <a:pt x="0" y="7"/>
                      <a:pt x="1" y="6"/>
                    </a:cubicBezTo>
                    <a:cubicBezTo>
                      <a:pt x="1" y="5"/>
                      <a:pt x="2" y="4"/>
                      <a:pt x="2" y="3"/>
                    </a:cubicBezTo>
                    <a:cubicBezTo>
                      <a:pt x="3" y="2"/>
                      <a:pt x="4" y="2"/>
                      <a:pt x="5" y="1"/>
                    </a:cubicBezTo>
                    <a:cubicBezTo>
                      <a:pt x="6" y="1"/>
                      <a:pt x="7" y="0"/>
                      <a:pt x="9" y="0"/>
                    </a:cubicBezTo>
                    <a:cubicBezTo>
                      <a:pt x="23" y="0"/>
                      <a:pt x="23" y="0"/>
                      <a:pt x="23" y="0"/>
                    </a:cubicBezTo>
                    <a:cubicBezTo>
                      <a:pt x="23" y="0"/>
                      <a:pt x="23" y="0"/>
                      <a:pt x="23" y="1"/>
                    </a:cubicBezTo>
                    <a:cubicBezTo>
                      <a:pt x="23" y="1"/>
                      <a:pt x="24" y="1"/>
                      <a:pt x="24" y="2"/>
                    </a:cubicBezTo>
                    <a:cubicBezTo>
                      <a:pt x="24" y="6"/>
                      <a:pt x="24" y="6"/>
                      <a:pt x="24" y="6"/>
                    </a:cubicBezTo>
                    <a:cubicBezTo>
                      <a:pt x="24" y="6"/>
                      <a:pt x="23" y="6"/>
                      <a:pt x="23" y="6"/>
                    </a:cubicBezTo>
                    <a:cubicBezTo>
                      <a:pt x="23" y="7"/>
                      <a:pt x="23" y="7"/>
                      <a:pt x="23" y="7"/>
                    </a:cubicBezTo>
                    <a:cubicBezTo>
                      <a:pt x="11" y="7"/>
                      <a:pt x="11" y="7"/>
                      <a:pt x="11" y="7"/>
                    </a:cubicBezTo>
                    <a:cubicBezTo>
                      <a:pt x="9" y="7"/>
                      <a:pt x="8" y="7"/>
                      <a:pt x="8" y="7"/>
                    </a:cubicBezTo>
                    <a:cubicBezTo>
                      <a:pt x="8" y="8"/>
                      <a:pt x="7" y="9"/>
                      <a:pt x="7" y="10"/>
                    </a:cubicBezTo>
                    <a:cubicBezTo>
                      <a:pt x="7" y="13"/>
                      <a:pt x="7" y="13"/>
                      <a:pt x="7" y="13"/>
                    </a:cubicBezTo>
                    <a:cubicBezTo>
                      <a:pt x="21" y="13"/>
                      <a:pt x="21" y="13"/>
                      <a:pt x="21" y="13"/>
                    </a:cubicBezTo>
                    <a:cubicBezTo>
                      <a:pt x="21" y="13"/>
                      <a:pt x="22" y="13"/>
                      <a:pt x="22" y="13"/>
                    </a:cubicBezTo>
                    <a:cubicBezTo>
                      <a:pt x="22" y="14"/>
                      <a:pt x="22" y="14"/>
                      <a:pt x="22" y="14"/>
                    </a:cubicBezTo>
                    <a:cubicBezTo>
                      <a:pt x="22" y="18"/>
                      <a:pt x="22" y="18"/>
                      <a:pt x="22" y="18"/>
                    </a:cubicBezTo>
                    <a:cubicBezTo>
                      <a:pt x="22" y="18"/>
                      <a:pt x="22" y="19"/>
                      <a:pt x="22" y="19"/>
                    </a:cubicBezTo>
                    <a:cubicBezTo>
                      <a:pt x="22" y="19"/>
                      <a:pt x="21" y="19"/>
                      <a:pt x="21" y="19"/>
                    </a:cubicBezTo>
                    <a:cubicBezTo>
                      <a:pt x="7" y="19"/>
                      <a:pt x="7" y="19"/>
                      <a:pt x="7" y="19"/>
                    </a:cubicBezTo>
                    <a:cubicBezTo>
                      <a:pt x="7" y="25"/>
                      <a:pt x="7" y="25"/>
                      <a:pt x="7" y="25"/>
                    </a:cubicBezTo>
                    <a:cubicBezTo>
                      <a:pt x="7" y="26"/>
                      <a:pt x="8" y="26"/>
                      <a:pt x="8" y="27"/>
                    </a:cubicBezTo>
                    <a:cubicBezTo>
                      <a:pt x="9" y="27"/>
                      <a:pt x="10" y="27"/>
                      <a:pt x="11" y="27"/>
                    </a:cubicBezTo>
                    <a:cubicBezTo>
                      <a:pt x="23" y="27"/>
                      <a:pt x="23" y="27"/>
                      <a:pt x="23" y="27"/>
                    </a:cubicBezTo>
                    <a:cubicBezTo>
                      <a:pt x="24" y="27"/>
                      <a:pt x="24" y="28"/>
                      <a:pt x="24" y="28"/>
                    </a:cubicBezTo>
                    <a:cubicBezTo>
                      <a:pt x="24" y="28"/>
                      <a:pt x="24" y="28"/>
                      <a:pt x="24" y="29"/>
                    </a:cubicBezTo>
                    <a:cubicBezTo>
                      <a:pt x="24" y="33"/>
                      <a:pt x="24" y="33"/>
                      <a:pt x="24" y="33"/>
                    </a:cubicBezTo>
                    <a:cubicBezTo>
                      <a:pt x="24" y="33"/>
                      <a:pt x="24" y="33"/>
                      <a:pt x="24" y="33"/>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36" name="Freeform 29"/>
              <p:cNvSpPr>
                <a:spLocks/>
              </p:cNvSpPr>
              <p:nvPr/>
            </p:nvSpPr>
            <p:spPr bwMode="auto">
              <a:xfrm>
                <a:off x="5764392" y="4186137"/>
                <a:ext cx="107765" cy="137725"/>
              </a:xfrm>
              <a:custGeom>
                <a:avLst/>
                <a:gdLst>
                  <a:gd name="T0" fmla="*/ 25 w 26"/>
                  <a:gd name="T1" fmla="*/ 6 h 33"/>
                  <a:gd name="T2" fmla="*/ 16 w 26"/>
                  <a:gd name="T3" fmla="*/ 6 h 33"/>
                  <a:gd name="T4" fmla="*/ 16 w 26"/>
                  <a:gd name="T5" fmla="*/ 32 h 33"/>
                  <a:gd name="T6" fmla="*/ 16 w 26"/>
                  <a:gd name="T7" fmla="*/ 33 h 33"/>
                  <a:gd name="T8" fmla="*/ 15 w 26"/>
                  <a:gd name="T9" fmla="*/ 33 h 33"/>
                  <a:gd name="T10" fmla="*/ 10 w 26"/>
                  <a:gd name="T11" fmla="*/ 33 h 33"/>
                  <a:gd name="T12" fmla="*/ 9 w 26"/>
                  <a:gd name="T13" fmla="*/ 33 h 33"/>
                  <a:gd name="T14" fmla="*/ 9 w 26"/>
                  <a:gd name="T15" fmla="*/ 32 h 33"/>
                  <a:gd name="T16" fmla="*/ 9 w 26"/>
                  <a:gd name="T17" fmla="*/ 6 h 33"/>
                  <a:gd name="T18" fmla="*/ 0 w 26"/>
                  <a:gd name="T19" fmla="*/ 6 h 33"/>
                  <a:gd name="T20" fmla="*/ 0 w 26"/>
                  <a:gd name="T21" fmla="*/ 5 h 33"/>
                  <a:gd name="T22" fmla="*/ 0 w 26"/>
                  <a:gd name="T23" fmla="*/ 1 h 33"/>
                  <a:gd name="T24" fmla="*/ 0 w 26"/>
                  <a:gd name="T25" fmla="*/ 0 h 33"/>
                  <a:gd name="T26" fmla="*/ 0 w 26"/>
                  <a:gd name="T27" fmla="*/ 0 h 33"/>
                  <a:gd name="T28" fmla="*/ 25 w 26"/>
                  <a:gd name="T29" fmla="*/ 0 h 33"/>
                  <a:gd name="T30" fmla="*/ 26 w 26"/>
                  <a:gd name="T31" fmla="*/ 0 h 33"/>
                  <a:gd name="T32" fmla="*/ 26 w 26"/>
                  <a:gd name="T33" fmla="*/ 1 h 33"/>
                  <a:gd name="T34" fmla="*/ 26 w 26"/>
                  <a:gd name="T35" fmla="*/ 5 h 33"/>
                  <a:gd name="T36" fmla="*/ 25 w 26"/>
                  <a:gd name="T3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33">
                    <a:moveTo>
                      <a:pt x="25" y="6"/>
                    </a:moveTo>
                    <a:cubicBezTo>
                      <a:pt x="16" y="6"/>
                      <a:pt x="16" y="6"/>
                      <a:pt x="16" y="6"/>
                    </a:cubicBezTo>
                    <a:cubicBezTo>
                      <a:pt x="16" y="32"/>
                      <a:pt x="16" y="32"/>
                      <a:pt x="16" y="32"/>
                    </a:cubicBezTo>
                    <a:cubicBezTo>
                      <a:pt x="16" y="33"/>
                      <a:pt x="16" y="33"/>
                      <a:pt x="16" y="33"/>
                    </a:cubicBezTo>
                    <a:cubicBezTo>
                      <a:pt x="16" y="33"/>
                      <a:pt x="16" y="33"/>
                      <a:pt x="15" y="33"/>
                    </a:cubicBezTo>
                    <a:cubicBezTo>
                      <a:pt x="10" y="33"/>
                      <a:pt x="10" y="33"/>
                      <a:pt x="10" y="33"/>
                    </a:cubicBezTo>
                    <a:cubicBezTo>
                      <a:pt x="10" y="33"/>
                      <a:pt x="9" y="33"/>
                      <a:pt x="9" y="33"/>
                    </a:cubicBezTo>
                    <a:cubicBezTo>
                      <a:pt x="9" y="33"/>
                      <a:pt x="9" y="33"/>
                      <a:pt x="9" y="32"/>
                    </a:cubicBezTo>
                    <a:cubicBezTo>
                      <a:pt x="9" y="6"/>
                      <a:pt x="9" y="6"/>
                      <a:pt x="9" y="6"/>
                    </a:cubicBezTo>
                    <a:cubicBezTo>
                      <a:pt x="0" y="6"/>
                      <a:pt x="0" y="6"/>
                      <a:pt x="0" y="6"/>
                    </a:cubicBezTo>
                    <a:cubicBezTo>
                      <a:pt x="0" y="6"/>
                      <a:pt x="0" y="6"/>
                      <a:pt x="0" y="5"/>
                    </a:cubicBezTo>
                    <a:cubicBezTo>
                      <a:pt x="0" y="1"/>
                      <a:pt x="0" y="1"/>
                      <a:pt x="0" y="1"/>
                    </a:cubicBezTo>
                    <a:cubicBezTo>
                      <a:pt x="0" y="1"/>
                      <a:pt x="0" y="0"/>
                      <a:pt x="0" y="0"/>
                    </a:cubicBezTo>
                    <a:cubicBezTo>
                      <a:pt x="0" y="0"/>
                      <a:pt x="0" y="0"/>
                      <a:pt x="0" y="0"/>
                    </a:cubicBezTo>
                    <a:cubicBezTo>
                      <a:pt x="25" y="0"/>
                      <a:pt x="25" y="0"/>
                      <a:pt x="25" y="0"/>
                    </a:cubicBezTo>
                    <a:cubicBezTo>
                      <a:pt x="25" y="0"/>
                      <a:pt x="25" y="0"/>
                      <a:pt x="26" y="0"/>
                    </a:cubicBezTo>
                    <a:cubicBezTo>
                      <a:pt x="26" y="0"/>
                      <a:pt x="26" y="1"/>
                      <a:pt x="26" y="1"/>
                    </a:cubicBezTo>
                    <a:cubicBezTo>
                      <a:pt x="26" y="5"/>
                      <a:pt x="26" y="5"/>
                      <a:pt x="26" y="5"/>
                    </a:cubicBezTo>
                    <a:cubicBezTo>
                      <a:pt x="26" y="6"/>
                      <a:pt x="25" y="6"/>
                      <a:pt x="25" y="6"/>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37" name="Freeform 30"/>
              <p:cNvSpPr>
                <a:spLocks/>
              </p:cNvSpPr>
              <p:nvPr/>
            </p:nvSpPr>
            <p:spPr bwMode="auto">
              <a:xfrm>
                <a:off x="5889823" y="4186137"/>
                <a:ext cx="100698" cy="137725"/>
              </a:xfrm>
              <a:custGeom>
                <a:avLst/>
                <a:gdLst>
                  <a:gd name="T0" fmla="*/ 24 w 24"/>
                  <a:gd name="T1" fmla="*/ 33 h 33"/>
                  <a:gd name="T2" fmla="*/ 23 w 24"/>
                  <a:gd name="T3" fmla="*/ 33 h 33"/>
                  <a:gd name="T4" fmla="*/ 9 w 24"/>
                  <a:gd name="T5" fmla="*/ 33 h 33"/>
                  <a:gd name="T6" fmla="*/ 4 w 24"/>
                  <a:gd name="T7" fmla="*/ 33 h 33"/>
                  <a:gd name="T8" fmla="*/ 2 w 24"/>
                  <a:gd name="T9" fmla="*/ 31 h 33"/>
                  <a:gd name="T10" fmla="*/ 0 w 24"/>
                  <a:gd name="T11" fmla="*/ 28 h 33"/>
                  <a:gd name="T12" fmla="*/ 0 w 24"/>
                  <a:gd name="T13" fmla="*/ 25 h 33"/>
                  <a:gd name="T14" fmla="*/ 0 w 24"/>
                  <a:gd name="T15" fmla="*/ 9 h 33"/>
                  <a:gd name="T16" fmla="*/ 0 w 24"/>
                  <a:gd name="T17" fmla="*/ 6 h 33"/>
                  <a:gd name="T18" fmla="*/ 2 w 24"/>
                  <a:gd name="T19" fmla="*/ 3 h 33"/>
                  <a:gd name="T20" fmla="*/ 5 w 24"/>
                  <a:gd name="T21" fmla="*/ 1 h 33"/>
                  <a:gd name="T22" fmla="*/ 9 w 24"/>
                  <a:gd name="T23" fmla="*/ 0 h 33"/>
                  <a:gd name="T24" fmla="*/ 22 w 24"/>
                  <a:gd name="T25" fmla="*/ 0 h 33"/>
                  <a:gd name="T26" fmla="*/ 23 w 24"/>
                  <a:gd name="T27" fmla="*/ 0 h 33"/>
                  <a:gd name="T28" fmla="*/ 23 w 24"/>
                  <a:gd name="T29" fmla="*/ 1 h 33"/>
                  <a:gd name="T30" fmla="*/ 23 w 24"/>
                  <a:gd name="T31" fmla="*/ 5 h 33"/>
                  <a:gd name="T32" fmla="*/ 23 w 24"/>
                  <a:gd name="T33" fmla="*/ 6 h 33"/>
                  <a:gd name="T34" fmla="*/ 22 w 24"/>
                  <a:gd name="T35" fmla="*/ 6 h 33"/>
                  <a:gd name="T36" fmla="*/ 10 w 24"/>
                  <a:gd name="T37" fmla="*/ 6 h 33"/>
                  <a:gd name="T38" fmla="*/ 8 w 24"/>
                  <a:gd name="T39" fmla="*/ 7 h 33"/>
                  <a:gd name="T40" fmla="*/ 7 w 24"/>
                  <a:gd name="T41" fmla="*/ 9 h 33"/>
                  <a:gd name="T42" fmla="*/ 7 w 24"/>
                  <a:gd name="T43" fmla="*/ 13 h 33"/>
                  <a:gd name="T44" fmla="*/ 21 w 24"/>
                  <a:gd name="T45" fmla="*/ 13 h 33"/>
                  <a:gd name="T46" fmla="*/ 21 w 24"/>
                  <a:gd name="T47" fmla="*/ 13 h 33"/>
                  <a:gd name="T48" fmla="*/ 22 w 24"/>
                  <a:gd name="T49" fmla="*/ 14 h 33"/>
                  <a:gd name="T50" fmla="*/ 22 w 24"/>
                  <a:gd name="T51" fmla="*/ 18 h 33"/>
                  <a:gd name="T52" fmla="*/ 21 w 24"/>
                  <a:gd name="T53" fmla="*/ 19 h 33"/>
                  <a:gd name="T54" fmla="*/ 21 w 24"/>
                  <a:gd name="T55" fmla="*/ 19 h 33"/>
                  <a:gd name="T56" fmla="*/ 7 w 24"/>
                  <a:gd name="T57" fmla="*/ 19 h 33"/>
                  <a:gd name="T58" fmla="*/ 7 w 24"/>
                  <a:gd name="T59" fmla="*/ 24 h 33"/>
                  <a:gd name="T60" fmla="*/ 8 w 24"/>
                  <a:gd name="T61" fmla="*/ 27 h 33"/>
                  <a:gd name="T62" fmla="*/ 10 w 24"/>
                  <a:gd name="T63" fmla="*/ 27 h 33"/>
                  <a:gd name="T64" fmla="*/ 23 w 24"/>
                  <a:gd name="T65" fmla="*/ 27 h 33"/>
                  <a:gd name="T66" fmla="*/ 24 w 24"/>
                  <a:gd name="T67" fmla="*/ 27 h 33"/>
                  <a:gd name="T68" fmla="*/ 24 w 24"/>
                  <a:gd name="T69" fmla="*/ 28 h 33"/>
                  <a:gd name="T70" fmla="*/ 24 w 24"/>
                  <a:gd name="T71" fmla="*/ 32 h 33"/>
                  <a:gd name="T72" fmla="*/ 24 w 24"/>
                  <a:gd name="T7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33">
                    <a:moveTo>
                      <a:pt x="24" y="33"/>
                    </a:moveTo>
                    <a:cubicBezTo>
                      <a:pt x="23" y="33"/>
                      <a:pt x="23" y="33"/>
                      <a:pt x="23" y="33"/>
                    </a:cubicBezTo>
                    <a:cubicBezTo>
                      <a:pt x="9" y="33"/>
                      <a:pt x="9" y="33"/>
                      <a:pt x="9" y="33"/>
                    </a:cubicBezTo>
                    <a:cubicBezTo>
                      <a:pt x="7" y="33"/>
                      <a:pt x="5" y="33"/>
                      <a:pt x="4" y="33"/>
                    </a:cubicBezTo>
                    <a:cubicBezTo>
                      <a:pt x="3" y="32"/>
                      <a:pt x="2" y="31"/>
                      <a:pt x="2" y="31"/>
                    </a:cubicBezTo>
                    <a:cubicBezTo>
                      <a:pt x="1" y="30"/>
                      <a:pt x="0" y="29"/>
                      <a:pt x="0" y="28"/>
                    </a:cubicBezTo>
                    <a:cubicBezTo>
                      <a:pt x="0" y="27"/>
                      <a:pt x="0" y="26"/>
                      <a:pt x="0" y="25"/>
                    </a:cubicBezTo>
                    <a:cubicBezTo>
                      <a:pt x="0" y="9"/>
                      <a:pt x="0" y="9"/>
                      <a:pt x="0" y="9"/>
                    </a:cubicBezTo>
                    <a:cubicBezTo>
                      <a:pt x="0" y="8"/>
                      <a:pt x="0" y="7"/>
                      <a:pt x="0" y="6"/>
                    </a:cubicBezTo>
                    <a:cubicBezTo>
                      <a:pt x="1" y="5"/>
                      <a:pt x="1" y="4"/>
                      <a:pt x="2" y="3"/>
                    </a:cubicBezTo>
                    <a:cubicBezTo>
                      <a:pt x="3" y="2"/>
                      <a:pt x="3" y="1"/>
                      <a:pt x="5" y="1"/>
                    </a:cubicBezTo>
                    <a:cubicBezTo>
                      <a:pt x="6" y="0"/>
                      <a:pt x="7" y="0"/>
                      <a:pt x="9" y="0"/>
                    </a:cubicBezTo>
                    <a:cubicBezTo>
                      <a:pt x="22" y="0"/>
                      <a:pt x="22" y="0"/>
                      <a:pt x="22" y="0"/>
                    </a:cubicBezTo>
                    <a:cubicBezTo>
                      <a:pt x="23" y="0"/>
                      <a:pt x="23" y="0"/>
                      <a:pt x="23" y="0"/>
                    </a:cubicBezTo>
                    <a:cubicBezTo>
                      <a:pt x="23" y="0"/>
                      <a:pt x="23" y="1"/>
                      <a:pt x="23" y="1"/>
                    </a:cubicBezTo>
                    <a:cubicBezTo>
                      <a:pt x="23" y="5"/>
                      <a:pt x="23" y="5"/>
                      <a:pt x="23" y="5"/>
                    </a:cubicBezTo>
                    <a:cubicBezTo>
                      <a:pt x="23" y="6"/>
                      <a:pt x="23" y="6"/>
                      <a:pt x="23" y="6"/>
                    </a:cubicBezTo>
                    <a:cubicBezTo>
                      <a:pt x="23" y="6"/>
                      <a:pt x="23" y="6"/>
                      <a:pt x="22" y="6"/>
                    </a:cubicBezTo>
                    <a:cubicBezTo>
                      <a:pt x="10" y="6"/>
                      <a:pt x="10" y="6"/>
                      <a:pt x="10" y="6"/>
                    </a:cubicBezTo>
                    <a:cubicBezTo>
                      <a:pt x="9" y="6"/>
                      <a:pt x="8" y="7"/>
                      <a:pt x="8" y="7"/>
                    </a:cubicBezTo>
                    <a:cubicBezTo>
                      <a:pt x="7" y="8"/>
                      <a:pt x="7" y="8"/>
                      <a:pt x="7" y="9"/>
                    </a:cubicBezTo>
                    <a:cubicBezTo>
                      <a:pt x="7" y="13"/>
                      <a:pt x="7" y="13"/>
                      <a:pt x="7" y="13"/>
                    </a:cubicBezTo>
                    <a:cubicBezTo>
                      <a:pt x="21" y="13"/>
                      <a:pt x="21" y="13"/>
                      <a:pt x="21" y="13"/>
                    </a:cubicBezTo>
                    <a:cubicBezTo>
                      <a:pt x="21" y="13"/>
                      <a:pt x="21" y="13"/>
                      <a:pt x="21" y="13"/>
                    </a:cubicBezTo>
                    <a:cubicBezTo>
                      <a:pt x="22" y="13"/>
                      <a:pt x="22" y="14"/>
                      <a:pt x="22" y="14"/>
                    </a:cubicBezTo>
                    <a:cubicBezTo>
                      <a:pt x="22" y="18"/>
                      <a:pt x="22" y="18"/>
                      <a:pt x="22" y="18"/>
                    </a:cubicBezTo>
                    <a:cubicBezTo>
                      <a:pt x="22" y="18"/>
                      <a:pt x="22" y="18"/>
                      <a:pt x="21" y="19"/>
                    </a:cubicBezTo>
                    <a:cubicBezTo>
                      <a:pt x="21" y="19"/>
                      <a:pt x="21" y="19"/>
                      <a:pt x="21" y="19"/>
                    </a:cubicBezTo>
                    <a:cubicBezTo>
                      <a:pt x="7" y="19"/>
                      <a:pt x="7" y="19"/>
                      <a:pt x="7" y="19"/>
                    </a:cubicBezTo>
                    <a:cubicBezTo>
                      <a:pt x="7" y="24"/>
                      <a:pt x="7" y="24"/>
                      <a:pt x="7" y="24"/>
                    </a:cubicBezTo>
                    <a:cubicBezTo>
                      <a:pt x="7" y="25"/>
                      <a:pt x="7" y="26"/>
                      <a:pt x="8" y="27"/>
                    </a:cubicBezTo>
                    <a:cubicBezTo>
                      <a:pt x="8" y="27"/>
                      <a:pt x="9" y="27"/>
                      <a:pt x="10" y="27"/>
                    </a:cubicBezTo>
                    <a:cubicBezTo>
                      <a:pt x="23" y="27"/>
                      <a:pt x="23" y="27"/>
                      <a:pt x="23" y="27"/>
                    </a:cubicBezTo>
                    <a:cubicBezTo>
                      <a:pt x="23" y="27"/>
                      <a:pt x="23" y="27"/>
                      <a:pt x="24" y="27"/>
                    </a:cubicBezTo>
                    <a:cubicBezTo>
                      <a:pt x="24" y="27"/>
                      <a:pt x="24" y="28"/>
                      <a:pt x="24" y="28"/>
                    </a:cubicBezTo>
                    <a:cubicBezTo>
                      <a:pt x="24" y="32"/>
                      <a:pt x="24" y="32"/>
                      <a:pt x="24" y="32"/>
                    </a:cubicBezTo>
                    <a:cubicBezTo>
                      <a:pt x="24" y="33"/>
                      <a:pt x="24" y="33"/>
                      <a:pt x="24" y="33"/>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38" name="Freeform 31"/>
              <p:cNvSpPr>
                <a:spLocks/>
              </p:cNvSpPr>
              <p:nvPr/>
            </p:nvSpPr>
            <p:spPr bwMode="auto">
              <a:xfrm>
                <a:off x="5997586" y="4186137"/>
                <a:ext cx="121898" cy="137725"/>
              </a:xfrm>
              <a:custGeom>
                <a:avLst/>
                <a:gdLst>
                  <a:gd name="T0" fmla="*/ 14 w 29"/>
                  <a:gd name="T1" fmla="*/ 22 h 33"/>
                  <a:gd name="T2" fmla="*/ 8 w 29"/>
                  <a:gd name="T3" fmla="*/ 32 h 33"/>
                  <a:gd name="T4" fmla="*/ 8 w 29"/>
                  <a:gd name="T5" fmla="*/ 33 h 33"/>
                  <a:gd name="T6" fmla="*/ 6 w 29"/>
                  <a:gd name="T7" fmla="*/ 33 h 33"/>
                  <a:gd name="T8" fmla="*/ 0 w 29"/>
                  <a:gd name="T9" fmla="*/ 33 h 33"/>
                  <a:gd name="T10" fmla="*/ 0 w 29"/>
                  <a:gd name="T11" fmla="*/ 33 h 33"/>
                  <a:gd name="T12" fmla="*/ 0 w 29"/>
                  <a:gd name="T13" fmla="*/ 32 h 33"/>
                  <a:gd name="T14" fmla="*/ 10 w 29"/>
                  <a:gd name="T15" fmla="*/ 16 h 33"/>
                  <a:gd name="T16" fmla="*/ 1 w 29"/>
                  <a:gd name="T17" fmla="*/ 1 h 33"/>
                  <a:gd name="T18" fmla="*/ 1 w 29"/>
                  <a:gd name="T19" fmla="*/ 0 h 33"/>
                  <a:gd name="T20" fmla="*/ 1 w 29"/>
                  <a:gd name="T21" fmla="*/ 0 h 33"/>
                  <a:gd name="T22" fmla="*/ 7 w 29"/>
                  <a:gd name="T23" fmla="*/ 0 h 33"/>
                  <a:gd name="T24" fmla="*/ 8 w 29"/>
                  <a:gd name="T25" fmla="*/ 0 h 33"/>
                  <a:gd name="T26" fmla="*/ 9 w 29"/>
                  <a:gd name="T27" fmla="*/ 1 h 33"/>
                  <a:gd name="T28" fmla="*/ 14 w 29"/>
                  <a:gd name="T29" fmla="*/ 10 h 33"/>
                  <a:gd name="T30" fmla="*/ 19 w 29"/>
                  <a:gd name="T31" fmla="*/ 1 h 33"/>
                  <a:gd name="T32" fmla="*/ 20 w 29"/>
                  <a:gd name="T33" fmla="*/ 0 h 33"/>
                  <a:gd name="T34" fmla="*/ 21 w 29"/>
                  <a:gd name="T35" fmla="*/ 0 h 33"/>
                  <a:gd name="T36" fmla="*/ 27 w 29"/>
                  <a:gd name="T37" fmla="*/ 0 h 33"/>
                  <a:gd name="T38" fmla="*/ 28 w 29"/>
                  <a:gd name="T39" fmla="*/ 0 h 33"/>
                  <a:gd name="T40" fmla="*/ 27 w 29"/>
                  <a:gd name="T41" fmla="*/ 1 h 33"/>
                  <a:gd name="T42" fmla="*/ 18 w 29"/>
                  <a:gd name="T43" fmla="*/ 16 h 33"/>
                  <a:gd name="T44" fmla="*/ 28 w 29"/>
                  <a:gd name="T45" fmla="*/ 32 h 33"/>
                  <a:gd name="T46" fmla="*/ 28 w 29"/>
                  <a:gd name="T47" fmla="*/ 33 h 33"/>
                  <a:gd name="T48" fmla="*/ 28 w 29"/>
                  <a:gd name="T49" fmla="*/ 33 h 33"/>
                  <a:gd name="T50" fmla="*/ 22 w 29"/>
                  <a:gd name="T51" fmla="*/ 33 h 33"/>
                  <a:gd name="T52" fmla="*/ 21 w 29"/>
                  <a:gd name="T53" fmla="*/ 33 h 33"/>
                  <a:gd name="T54" fmla="*/ 20 w 29"/>
                  <a:gd name="T55" fmla="*/ 32 h 33"/>
                  <a:gd name="T56" fmla="*/ 14 w 29"/>
                  <a:gd name="T57"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3">
                    <a:moveTo>
                      <a:pt x="14" y="22"/>
                    </a:moveTo>
                    <a:cubicBezTo>
                      <a:pt x="8" y="32"/>
                      <a:pt x="8" y="32"/>
                      <a:pt x="8" y="32"/>
                    </a:cubicBezTo>
                    <a:cubicBezTo>
                      <a:pt x="8" y="33"/>
                      <a:pt x="8" y="33"/>
                      <a:pt x="8" y="33"/>
                    </a:cubicBezTo>
                    <a:cubicBezTo>
                      <a:pt x="7" y="33"/>
                      <a:pt x="7" y="33"/>
                      <a:pt x="6" y="33"/>
                    </a:cubicBezTo>
                    <a:cubicBezTo>
                      <a:pt x="0" y="33"/>
                      <a:pt x="0" y="33"/>
                      <a:pt x="0" y="33"/>
                    </a:cubicBezTo>
                    <a:cubicBezTo>
                      <a:pt x="0" y="33"/>
                      <a:pt x="0" y="33"/>
                      <a:pt x="0" y="33"/>
                    </a:cubicBezTo>
                    <a:cubicBezTo>
                      <a:pt x="0" y="33"/>
                      <a:pt x="0" y="33"/>
                      <a:pt x="0" y="32"/>
                    </a:cubicBezTo>
                    <a:cubicBezTo>
                      <a:pt x="10" y="16"/>
                      <a:pt x="10" y="16"/>
                      <a:pt x="10" y="16"/>
                    </a:cubicBezTo>
                    <a:cubicBezTo>
                      <a:pt x="1" y="1"/>
                      <a:pt x="1" y="1"/>
                      <a:pt x="1" y="1"/>
                    </a:cubicBezTo>
                    <a:cubicBezTo>
                      <a:pt x="1" y="1"/>
                      <a:pt x="1" y="1"/>
                      <a:pt x="1" y="0"/>
                    </a:cubicBezTo>
                    <a:cubicBezTo>
                      <a:pt x="1" y="0"/>
                      <a:pt x="1" y="0"/>
                      <a:pt x="1" y="0"/>
                    </a:cubicBezTo>
                    <a:cubicBezTo>
                      <a:pt x="7" y="0"/>
                      <a:pt x="7" y="0"/>
                      <a:pt x="7" y="0"/>
                    </a:cubicBezTo>
                    <a:cubicBezTo>
                      <a:pt x="8" y="0"/>
                      <a:pt x="8" y="0"/>
                      <a:pt x="8" y="0"/>
                    </a:cubicBezTo>
                    <a:cubicBezTo>
                      <a:pt x="8" y="0"/>
                      <a:pt x="9" y="1"/>
                      <a:pt x="9" y="1"/>
                    </a:cubicBezTo>
                    <a:cubicBezTo>
                      <a:pt x="14" y="10"/>
                      <a:pt x="14" y="10"/>
                      <a:pt x="14" y="10"/>
                    </a:cubicBezTo>
                    <a:cubicBezTo>
                      <a:pt x="19" y="1"/>
                      <a:pt x="19" y="1"/>
                      <a:pt x="19" y="1"/>
                    </a:cubicBezTo>
                    <a:cubicBezTo>
                      <a:pt x="20" y="1"/>
                      <a:pt x="20" y="0"/>
                      <a:pt x="20" y="0"/>
                    </a:cubicBezTo>
                    <a:cubicBezTo>
                      <a:pt x="20" y="0"/>
                      <a:pt x="21" y="0"/>
                      <a:pt x="21" y="0"/>
                    </a:cubicBezTo>
                    <a:cubicBezTo>
                      <a:pt x="27" y="0"/>
                      <a:pt x="27" y="0"/>
                      <a:pt x="27" y="0"/>
                    </a:cubicBezTo>
                    <a:cubicBezTo>
                      <a:pt x="27" y="0"/>
                      <a:pt x="27" y="0"/>
                      <a:pt x="28" y="0"/>
                    </a:cubicBezTo>
                    <a:cubicBezTo>
                      <a:pt x="28" y="1"/>
                      <a:pt x="28" y="1"/>
                      <a:pt x="27" y="1"/>
                    </a:cubicBezTo>
                    <a:cubicBezTo>
                      <a:pt x="18" y="16"/>
                      <a:pt x="18" y="16"/>
                      <a:pt x="18" y="16"/>
                    </a:cubicBezTo>
                    <a:cubicBezTo>
                      <a:pt x="28" y="32"/>
                      <a:pt x="28" y="32"/>
                      <a:pt x="28" y="32"/>
                    </a:cubicBezTo>
                    <a:cubicBezTo>
                      <a:pt x="29" y="33"/>
                      <a:pt x="29" y="33"/>
                      <a:pt x="28" y="33"/>
                    </a:cubicBezTo>
                    <a:cubicBezTo>
                      <a:pt x="28" y="33"/>
                      <a:pt x="28" y="33"/>
                      <a:pt x="28" y="33"/>
                    </a:cubicBezTo>
                    <a:cubicBezTo>
                      <a:pt x="22" y="33"/>
                      <a:pt x="22" y="33"/>
                      <a:pt x="22" y="33"/>
                    </a:cubicBezTo>
                    <a:cubicBezTo>
                      <a:pt x="21" y="33"/>
                      <a:pt x="21" y="33"/>
                      <a:pt x="21" y="33"/>
                    </a:cubicBezTo>
                    <a:cubicBezTo>
                      <a:pt x="20" y="33"/>
                      <a:pt x="20" y="33"/>
                      <a:pt x="20" y="32"/>
                    </a:cubicBezTo>
                    <a:lnTo>
                      <a:pt x="14" y="22"/>
                    </a:ln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39" name="Freeform 32"/>
              <p:cNvSpPr>
                <a:spLocks/>
              </p:cNvSpPr>
              <p:nvPr/>
            </p:nvSpPr>
            <p:spPr bwMode="auto">
              <a:xfrm>
                <a:off x="6119485" y="4186137"/>
                <a:ext cx="113064" cy="137725"/>
              </a:xfrm>
              <a:custGeom>
                <a:avLst/>
                <a:gdLst>
                  <a:gd name="T0" fmla="*/ 26 w 27"/>
                  <a:gd name="T1" fmla="*/ 6 h 33"/>
                  <a:gd name="T2" fmla="*/ 17 w 27"/>
                  <a:gd name="T3" fmla="*/ 6 h 33"/>
                  <a:gd name="T4" fmla="*/ 17 w 27"/>
                  <a:gd name="T5" fmla="*/ 32 h 33"/>
                  <a:gd name="T6" fmla="*/ 17 w 27"/>
                  <a:gd name="T7" fmla="*/ 33 h 33"/>
                  <a:gd name="T8" fmla="*/ 16 w 27"/>
                  <a:gd name="T9" fmla="*/ 33 h 33"/>
                  <a:gd name="T10" fmla="*/ 11 w 27"/>
                  <a:gd name="T11" fmla="*/ 33 h 33"/>
                  <a:gd name="T12" fmla="*/ 10 w 27"/>
                  <a:gd name="T13" fmla="*/ 33 h 33"/>
                  <a:gd name="T14" fmla="*/ 10 w 27"/>
                  <a:gd name="T15" fmla="*/ 32 h 33"/>
                  <a:gd name="T16" fmla="*/ 10 w 27"/>
                  <a:gd name="T17" fmla="*/ 6 h 33"/>
                  <a:gd name="T18" fmla="*/ 1 w 27"/>
                  <a:gd name="T19" fmla="*/ 6 h 33"/>
                  <a:gd name="T20" fmla="*/ 0 w 27"/>
                  <a:gd name="T21" fmla="*/ 5 h 33"/>
                  <a:gd name="T22" fmla="*/ 0 w 27"/>
                  <a:gd name="T23" fmla="*/ 1 h 33"/>
                  <a:gd name="T24" fmla="*/ 1 w 27"/>
                  <a:gd name="T25" fmla="*/ 0 h 33"/>
                  <a:gd name="T26" fmla="*/ 1 w 27"/>
                  <a:gd name="T27" fmla="*/ 0 h 33"/>
                  <a:gd name="T28" fmla="*/ 26 w 27"/>
                  <a:gd name="T29" fmla="*/ 0 h 33"/>
                  <a:gd name="T30" fmla="*/ 26 w 27"/>
                  <a:gd name="T31" fmla="*/ 0 h 33"/>
                  <a:gd name="T32" fmla="*/ 27 w 27"/>
                  <a:gd name="T33" fmla="*/ 1 h 33"/>
                  <a:gd name="T34" fmla="*/ 27 w 27"/>
                  <a:gd name="T35" fmla="*/ 5 h 33"/>
                  <a:gd name="T36" fmla="*/ 26 w 27"/>
                  <a:gd name="T3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33">
                    <a:moveTo>
                      <a:pt x="26" y="6"/>
                    </a:moveTo>
                    <a:cubicBezTo>
                      <a:pt x="17" y="6"/>
                      <a:pt x="17" y="6"/>
                      <a:pt x="17" y="6"/>
                    </a:cubicBezTo>
                    <a:cubicBezTo>
                      <a:pt x="17" y="32"/>
                      <a:pt x="17" y="32"/>
                      <a:pt x="17" y="32"/>
                    </a:cubicBezTo>
                    <a:cubicBezTo>
                      <a:pt x="17" y="33"/>
                      <a:pt x="17" y="33"/>
                      <a:pt x="17" y="33"/>
                    </a:cubicBezTo>
                    <a:cubicBezTo>
                      <a:pt x="17" y="33"/>
                      <a:pt x="16" y="33"/>
                      <a:pt x="16" y="33"/>
                    </a:cubicBezTo>
                    <a:cubicBezTo>
                      <a:pt x="11" y="33"/>
                      <a:pt x="11" y="33"/>
                      <a:pt x="11" y="33"/>
                    </a:cubicBezTo>
                    <a:cubicBezTo>
                      <a:pt x="11" y="33"/>
                      <a:pt x="10" y="33"/>
                      <a:pt x="10" y="33"/>
                    </a:cubicBezTo>
                    <a:cubicBezTo>
                      <a:pt x="10" y="33"/>
                      <a:pt x="10" y="33"/>
                      <a:pt x="10" y="32"/>
                    </a:cubicBezTo>
                    <a:cubicBezTo>
                      <a:pt x="10" y="6"/>
                      <a:pt x="10" y="6"/>
                      <a:pt x="10" y="6"/>
                    </a:cubicBezTo>
                    <a:cubicBezTo>
                      <a:pt x="1" y="6"/>
                      <a:pt x="1" y="6"/>
                      <a:pt x="1" y="6"/>
                    </a:cubicBezTo>
                    <a:cubicBezTo>
                      <a:pt x="1" y="6"/>
                      <a:pt x="0" y="6"/>
                      <a:pt x="0" y="5"/>
                    </a:cubicBezTo>
                    <a:cubicBezTo>
                      <a:pt x="0" y="1"/>
                      <a:pt x="0" y="1"/>
                      <a:pt x="0" y="1"/>
                    </a:cubicBezTo>
                    <a:cubicBezTo>
                      <a:pt x="0" y="1"/>
                      <a:pt x="1" y="0"/>
                      <a:pt x="1" y="0"/>
                    </a:cubicBezTo>
                    <a:cubicBezTo>
                      <a:pt x="1" y="0"/>
                      <a:pt x="1" y="0"/>
                      <a:pt x="1" y="0"/>
                    </a:cubicBezTo>
                    <a:cubicBezTo>
                      <a:pt x="26" y="0"/>
                      <a:pt x="26" y="0"/>
                      <a:pt x="26" y="0"/>
                    </a:cubicBezTo>
                    <a:cubicBezTo>
                      <a:pt x="26" y="0"/>
                      <a:pt x="26" y="0"/>
                      <a:pt x="26" y="0"/>
                    </a:cubicBezTo>
                    <a:cubicBezTo>
                      <a:pt x="27" y="0"/>
                      <a:pt x="27" y="1"/>
                      <a:pt x="27" y="1"/>
                    </a:cubicBezTo>
                    <a:cubicBezTo>
                      <a:pt x="27" y="5"/>
                      <a:pt x="27" y="5"/>
                      <a:pt x="27" y="5"/>
                    </a:cubicBezTo>
                    <a:cubicBezTo>
                      <a:pt x="27" y="6"/>
                      <a:pt x="26" y="6"/>
                      <a:pt x="26" y="6"/>
                    </a:cubicBezTo>
                    <a:close/>
                  </a:path>
                </a:pathLst>
              </a:custGeom>
              <a:solidFill>
                <a:srgbClr val="E3D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54" tIns="60977" rIns="121954" bIns="60977" numCol="1" anchor="t" anchorCtr="0" compatLnSpc="1">
                <a:prstTxWarp prst="textNoShape">
                  <a:avLst/>
                </a:prstTxWarp>
              </a:bodyPr>
              <a:lstStyle/>
              <a:p>
                <a:endParaRPr lang="zh-CN" altLang="en-US"/>
              </a:p>
            </p:txBody>
          </p:sp>
          <p:sp>
            <p:nvSpPr>
              <p:cNvPr id="56" name="Oval 49"/>
              <p:cNvSpPr>
                <a:spLocks noChangeArrowheads="1"/>
              </p:cNvSpPr>
              <p:nvPr/>
            </p:nvSpPr>
            <p:spPr bwMode="auto">
              <a:xfrm>
                <a:off x="5381035" y="3531060"/>
                <a:ext cx="1243706" cy="1243057"/>
              </a:xfrm>
              <a:prstGeom prst="ellipse">
                <a:avLst/>
              </a:prstGeom>
              <a:noFill/>
              <a:ln w="10" cap="flat">
                <a:solidFill>
                  <a:srgbClr val="4C606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54" tIns="60977" rIns="121954" bIns="60977" numCol="1" anchor="t" anchorCtr="0" compatLnSpc="1">
                <a:prstTxWarp prst="textNoShape">
                  <a:avLst/>
                </a:prstTxWarp>
              </a:bodyPr>
              <a:lstStyle/>
              <a:p>
                <a:endParaRPr lang="zh-CN" altLang="en-US"/>
              </a:p>
            </p:txBody>
          </p:sp>
          <p:sp>
            <p:nvSpPr>
              <p:cNvPr id="69" name="TextBox 68"/>
              <p:cNvSpPr txBox="1"/>
              <p:nvPr/>
            </p:nvSpPr>
            <p:spPr bwMode="auto">
              <a:xfrm>
                <a:off x="5567114" y="3994535"/>
                <a:ext cx="904590" cy="466168"/>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sz="2000" dirty="0"/>
                  <a:t>服务</a:t>
                </a:r>
              </a:p>
            </p:txBody>
          </p:sp>
        </p:grpSp>
      </p:grpSp>
      <p:sp>
        <p:nvSpPr>
          <p:cNvPr id="72" name="TextBox 71"/>
          <p:cNvSpPr txBox="1"/>
          <p:nvPr/>
        </p:nvSpPr>
        <p:spPr bwMode="auto">
          <a:xfrm>
            <a:off x="3004887" y="2093806"/>
            <a:ext cx="2500113" cy="430922"/>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6</a:t>
            </a:r>
            <a:r>
              <a:rPr lang="zh-CN" altLang="en-US" sz="2000" dirty="0">
                <a:solidFill>
                  <a:schemeClr val="bg1"/>
                </a:solidFill>
                <a:latin typeface="Times New Roman" panose="02020603050405020304" pitchFamily="18" charset="0"/>
                <a:cs typeface="Times New Roman" panose="02020603050405020304" pitchFamily="18" charset="0"/>
              </a:rPr>
              <a:t>）多因素验证</a:t>
            </a:r>
          </a:p>
        </p:txBody>
      </p:sp>
      <p:sp>
        <p:nvSpPr>
          <p:cNvPr id="74" name="TextBox 73"/>
          <p:cNvSpPr txBox="1"/>
          <p:nvPr/>
        </p:nvSpPr>
        <p:spPr bwMode="auto">
          <a:xfrm>
            <a:off x="1144371" y="4691936"/>
            <a:ext cx="2821868" cy="430922"/>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4</a:t>
            </a:r>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BizTalk </a:t>
            </a:r>
            <a:r>
              <a:rPr lang="zh-CN" altLang="en-US" sz="2000" dirty="0">
                <a:solidFill>
                  <a:schemeClr val="bg1"/>
                </a:solidFill>
                <a:latin typeface="Times New Roman" panose="02020603050405020304" pitchFamily="18" charset="0"/>
                <a:cs typeface="Times New Roman" panose="02020603050405020304" pitchFamily="18" charset="0"/>
              </a:rPr>
              <a:t>服务</a:t>
            </a:r>
          </a:p>
        </p:txBody>
      </p:sp>
      <p:sp>
        <p:nvSpPr>
          <p:cNvPr id="80" name="TextBox 79"/>
          <p:cNvSpPr txBox="1"/>
          <p:nvPr/>
        </p:nvSpPr>
        <p:spPr bwMode="auto">
          <a:xfrm>
            <a:off x="8388799" y="4325302"/>
            <a:ext cx="2205159" cy="430922"/>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2</a:t>
            </a:r>
            <a:r>
              <a:rPr lang="zh-CN" altLang="en-US" sz="2000" dirty="0">
                <a:solidFill>
                  <a:schemeClr val="bg1"/>
                </a:solidFill>
                <a:latin typeface="Times New Roman" panose="02020603050405020304" pitchFamily="18" charset="0"/>
                <a:cs typeface="Times New Roman" panose="02020603050405020304" pitchFamily="18" charset="0"/>
              </a:rPr>
              <a:t>）消息传递</a:t>
            </a:r>
          </a:p>
        </p:txBody>
      </p:sp>
      <p:cxnSp>
        <p:nvCxnSpPr>
          <p:cNvPr id="94" name="直接连接符 93"/>
          <p:cNvCxnSpPr>
            <a:stCxn id="16" idx="4"/>
          </p:cNvCxnSpPr>
          <p:nvPr/>
        </p:nvCxnSpPr>
        <p:spPr>
          <a:xfrm>
            <a:off x="5960969" y="6031676"/>
            <a:ext cx="0" cy="262775"/>
          </a:xfrm>
          <a:prstGeom prst="line">
            <a:avLst/>
          </a:prstGeom>
          <a:ln w="19050">
            <a:solidFill>
              <a:srgbClr val="D6A300"/>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4345255" y="6215936"/>
            <a:ext cx="3339205"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TextBox 75"/>
          <p:cNvSpPr txBox="1"/>
          <p:nvPr/>
        </p:nvSpPr>
        <p:spPr bwMode="auto">
          <a:xfrm>
            <a:off x="4854341" y="6283804"/>
            <a:ext cx="2205159" cy="430922"/>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3</a:t>
            </a:r>
            <a:r>
              <a:rPr lang="zh-CN" altLang="en-US" sz="2000" dirty="0">
                <a:solidFill>
                  <a:schemeClr val="bg1"/>
                </a:solidFill>
                <a:latin typeface="Times New Roman" panose="02020603050405020304" pitchFamily="18" charset="0"/>
                <a:cs typeface="Times New Roman" panose="02020603050405020304" pitchFamily="18" charset="0"/>
              </a:rPr>
              <a:t>）通知中心</a:t>
            </a:r>
          </a:p>
        </p:txBody>
      </p:sp>
      <p:sp>
        <p:nvSpPr>
          <p:cNvPr id="62" name="Freeform 50"/>
          <p:cNvSpPr>
            <a:spLocks/>
          </p:cNvSpPr>
          <p:nvPr/>
        </p:nvSpPr>
        <p:spPr bwMode="auto">
          <a:xfrm>
            <a:off x="7617235" y="3057677"/>
            <a:ext cx="1240517" cy="872259"/>
          </a:xfrm>
          <a:custGeom>
            <a:avLst/>
            <a:gdLst>
              <a:gd name="T0" fmla="*/ 387 w 387"/>
              <a:gd name="T1" fmla="*/ 494 h 494"/>
              <a:gd name="T2" fmla="*/ 0 w 387"/>
              <a:gd name="T3" fmla="*/ 494 h 494"/>
              <a:gd name="T4" fmla="*/ 0 w 387"/>
              <a:gd name="T5" fmla="*/ 485 h 494"/>
              <a:gd name="T6" fmla="*/ 378 w 387"/>
              <a:gd name="T7" fmla="*/ 485 h 494"/>
              <a:gd name="T8" fmla="*/ 378 w 387"/>
              <a:gd name="T9" fmla="*/ 0 h 494"/>
              <a:gd name="T10" fmla="*/ 387 w 387"/>
              <a:gd name="T11" fmla="*/ 0 h 494"/>
              <a:gd name="T12" fmla="*/ 387 w 387"/>
              <a:gd name="T13" fmla="*/ 494 h 494"/>
            </a:gdLst>
            <a:ahLst/>
            <a:cxnLst>
              <a:cxn ang="0">
                <a:pos x="T0" y="T1"/>
              </a:cxn>
              <a:cxn ang="0">
                <a:pos x="T2" y="T3"/>
              </a:cxn>
              <a:cxn ang="0">
                <a:pos x="T4" y="T5"/>
              </a:cxn>
              <a:cxn ang="0">
                <a:pos x="T6" y="T7"/>
              </a:cxn>
              <a:cxn ang="0">
                <a:pos x="T8" y="T9"/>
              </a:cxn>
              <a:cxn ang="0">
                <a:pos x="T10" y="T11"/>
              </a:cxn>
              <a:cxn ang="0">
                <a:pos x="T12" y="T13"/>
              </a:cxn>
            </a:cxnLst>
            <a:rect l="0" t="0" r="r" b="b"/>
            <a:pathLst>
              <a:path w="387" h="494">
                <a:moveTo>
                  <a:pt x="387" y="494"/>
                </a:moveTo>
                <a:lnTo>
                  <a:pt x="0" y="494"/>
                </a:lnTo>
                <a:lnTo>
                  <a:pt x="0" y="485"/>
                </a:lnTo>
                <a:lnTo>
                  <a:pt x="378" y="485"/>
                </a:lnTo>
                <a:lnTo>
                  <a:pt x="378" y="0"/>
                </a:lnTo>
                <a:lnTo>
                  <a:pt x="387" y="0"/>
                </a:lnTo>
                <a:lnTo>
                  <a:pt x="387" y="494"/>
                </a:lnTo>
                <a:close/>
              </a:path>
            </a:pathLst>
          </a:custGeom>
          <a:solidFill>
            <a:srgbClr val="F8300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54" tIns="60977" rIns="121954" bIns="60977"/>
          <a:lstStyle/>
          <a:p>
            <a:endParaRPr lang="zh-CN" altLang="en-US" sz="2100"/>
          </a:p>
        </p:txBody>
      </p:sp>
      <p:sp>
        <p:nvSpPr>
          <p:cNvPr id="88" name="矩形 87"/>
          <p:cNvSpPr/>
          <p:nvPr/>
        </p:nvSpPr>
        <p:spPr>
          <a:xfrm>
            <a:off x="8684035" y="2654912"/>
            <a:ext cx="3130140"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69"/>
          <p:cNvSpPr txBox="1"/>
          <p:nvPr/>
        </p:nvSpPr>
        <p:spPr bwMode="auto">
          <a:xfrm>
            <a:off x="9120524" y="2733566"/>
            <a:ext cx="2205159" cy="430922"/>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1</a:t>
            </a:r>
            <a:r>
              <a:rPr lang="zh-CN" altLang="en-US" sz="2000" dirty="0">
                <a:solidFill>
                  <a:schemeClr val="bg1"/>
                </a:solidFill>
                <a:latin typeface="Times New Roman" panose="02020603050405020304" pitchFamily="18" charset="0"/>
                <a:cs typeface="Times New Roman" panose="02020603050405020304" pitchFamily="18" charset="0"/>
              </a:rPr>
              <a:t>）媒体服务</a:t>
            </a:r>
          </a:p>
        </p:txBody>
      </p:sp>
      <p:sp>
        <p:nvSpPr>
          <p:cNvPr id="75" name="文本框 23"/>
          <p:cNvSpPr txBox="1"/>
          <p:nvPr/>
        </p:nvSpPr>
        <p:spPr>
          <a:xfrm>
            <a:off x="157240" y="2136542"/>
            <a:ext cx="2715397" cy="429861"/>
          </a:xfrm>
          <a:prstGeom prst="rect">
            <a:avLst/>
          </a:prstGeom>
          <a:solidFill>
            <a:srgbClr val="92D050"/>
          </a:solidFill>
        </p:spPr>
        <p:txBody>
          <a:bodyPr wrap="square" rtlCol="0">
            <a:spAutoFit/>
          </a:bodyPr>
          <a:lstStyle/>
          <a:p>
            <a:pPr marL="342900" indent="-342900">
              <a:lnSpc>
                <a:spcPct val="120000"/>
              </a:lnSpc>
              <a:spcBef>
                <a:spcPct val="20000"/>
              </a:spcBef>
              <a:buClr>
                <a:srgbClr val="0070C0"/>
              </a:buClr>
              <a:buSzPct val="80000"/>
              <a:buFont typeface="Wingdings" panose="05000000000000000000" pitchFamily="2" charset="2"/>
              <a:buChar char="Ø"/>
            </a:pPr>
            <a:r>
              <a:rPr lang="en-US" altLang="zh-CN" sz="2000" dirty="0">
                <a:solidFill>
                  <a:schemeClr val="tx1">
                    <a:lumMod val="95000"/>
                    <a:lumOff val="5000"/>
                  </a:schemeClr>
                </a:solidFill>
              </a:rPr>
              <a:t>4</a:t>
            </a:r>
            <a:r>
              <a:rPr lang="zh-CN" altLang="en-US" sz="2000" dirty="0">
                <a:solidFill>
                  <a:schemeClr val="tx1">
                    <a:lumMod val="95000"/>
                    <a:lumOff val="5000"/>
                  </a:schemeClr>
                </a:solidFill>
              </a:rPr>
              <a:t>．应用程序服务</a:t>
            </a:r>
          </a:p>
        </p:txBody>
      </p:sp>
      <p:sp>
        <p:nvSpPr>
          <p:cNvPr id="84" name="矩形 83"/>
          <p:cNvSpPr/>
          <p:nvPr/>
        </p:nvSpPr>
        <p:spPr>
          <a:xfrm>
            <a:off x="307975" y="3596561"/>
            <a:ext cx="3303018" cy="56665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Box 77"/>
          <p:cNvSpPr txBox="1"/>
          <p:nvPr/>
        </p:nvSpPr>
        <p:spPr bwMode="auto">
          <a:xfrm>
            <a:off x="228624" y="3641817"/>
            <a:ext cx="3346498" cy="430922"/>
          </a:xfrm>
          <a:prstGeom prst="rect">
            <a:avLst/>
          </a:prstGeom>
          <a:noFill/>
        </p:spPr>
        <p:txBody>
          <a:bodyPr wrap="none" lIns="121954" tIns="60977" rIns="121954" bIns="60977">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5</a:t>
            </a:r>
            <a:r>
              <a:rPr lang="zh-CN" altLang="en-US" sz="2000" dirty="0">
                <a:solidFill>
                  <a:schemeClr val="bg1"/>
                </a:solidFill>
                <a:latin typeface="Times New Roman" panose="02020603050405020304" pitchFamily="18" charset="0"/>
                <a:cs typeface="Times New Roman" panose="02020603050405020304" pitchFamily="18" charset="0"/>
              </a:rPr>
              <a:t>）</a:t>
            </a:r>
            <a:r>
              <a:rPr lang="en-US" altLang="zh-CN" sz="2000" dirty="0">
                <a:solidFill>
                  <a:schemeClr val="bg1"/>
                </a:solidFill>
                <a:latin typeface="Times New Roman" panose="02020603050405020304" pitchFamily="18" charset="0"/>
                <a:cs typeface="Times New Roman" panose="02020603050405020304" pitchFamily="18" charset="0"/>
              </a:rPr>
              <a:t>Active Directory</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82" name="文本框 81"/>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nvGrpSpPr>
          <p:cNvPr id="91" name="组合 90"/>
          <p:cNvGrpSpPr/>
          <p:nvPr/>
        </p:nvGrpSpPr>
        <p:grpSpPr>
          <a:xfrm>
            <a:off x="131974" y="28247"/>
            <a:ext cx="11520000" cy="1016152"/>
            <a:chOff x="131974" y="-1"/>
            <a:chExt cx="11520000" cy="1016152"/>
          </a:xfrm>
        </p:grpSpPr>
        <p:pic>
          <p:nvPicPr>
            <p:cNvPr id="92" name="图片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93" name="矩形 92"/>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
        <p:nvSpPr>
          <p:cNvPr id="96" name="文本框 95"/>
          <p:cNvSpPr txBox="1"/>
          <p:nvPr/>
        </p:nvSpPr>
        <p:spPr>
          <a:xfrm>
            <a:off x="631223" y="1594275"/>
            <a:ext cx="328237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r>
              <a:rPr lang="zh-CN" altLang="en-US"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服务</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53894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5113" y="2618007"/>
            <a:ext cx="4803775" cy="4399756"/>
          </a:xfrm>
          <a:prstGeom prst="rect">
            <a:avLst/>
          </a:prstGeom>
        </p:spPr>
        <p:txBody>
          <a:bodyPr>
            <a:normAutofit lnSpcReduction="10000"/>
          </a:bodyPr>
          <a:lstStyle/>
          <a:p>
            <a:pPr indent="457200" algn="just">
              <a:buNone/>
            </a:pPr>
            <a:r>
              <a:rPr lang="zh-CN" altLang="en-US" sz="1600" dirty="0">
                <a:solidFill>
                  <a:schemeClr val="tx1"/>
                </a:solidFill>
                <a:latin typeface="Times New Roman" panose="02020603050405020304" pitchFamily="18" charset="0"/>
                <a:cs typeface="Times New Roman" panose="02020603050405020304" pitchFamily="18" charset="0"/>
              </a:rPr>
              <a:t>上面将</a:t>
            </a:r>
            <a:r>
              <a:rPr lang="en-US" altLang="zh-CN" sz="1600" dirty="0">
                <a:solidFill>
                  <a:schemeClr val="tx1"/>
                </a:solidFill>
                <a:latin typeface="Times New Roman" panose="02020603050405020304" pitchFamily="18" charset="0"/>
                <a:cs typeface="Times New Roman" panose="02020603050405020304" pitchFamily="18" charset="0"/>
              </a:rPr>
              <a:t>Microsoft Azure</a:t>
            </a:r>
            <a:r>
              <a:rPr lang="zh-CN" altLang="en-US" sz="1600" dirty="0">
                <a:solidFill>
                  <a:schemeClr val="tx1"/>
                </a:solidFill>
                <a:latin typeface="Times New Roman" panose="02020603050405020304" pitchFamily="18" charset="0"/>
                <a:cs typeface="Times New Roman" panose="02020603050405020304" pitchFamily="18" charset="0"/>
              </a:rPr>
              <a:t>服务分为四个类型（计算、网络、数据和应用程序）进行了介绍，但这并不是</a:t>
            </a:r>
            <a:r>
              <a:rPr lang="en-US" altLang="zh-CN" sz="1600" dirty="0">
                <a:solidFill>
                  <a:schemeClr val="tx1"/>
                </a:solidFill>
                <a:latin typeface="Times New Roman" panose="02020603050405020304" pitchFamily="18" charset="0"/>
                <a:cs typeface="Times New Roman" panose="02020603050405020304" pitchFamily="18" charset="0"/>
              </a:rPr>
              <a:t>Microsoft Azure</a:t>
            </a:r>
            <a:r>
              <a:rPr lang="zh-CN" altLang="en-US" sz="1600" dirty="0">
                <a:solidFill>
                  <a:schemeClr val="tx1"/>
                </a:solidFill>
                <a:latin typeface="Times New Roman" panose="02020603050405020304" pitchFamily="18" charset="0"/>
                <a:cs typeface="Times New Roman" panose="02020603050405020304" pitchFamily="18" charset="0"/>
              </a:rPr>
              <a:t>服务的唯一分类方式。右图中显示了另一种将此</a:t>
            </a:r>
            <a:r>
              <a:rPr lang="en-US" altLang="zh-CN" sz="1600" dirty="0">
                <a:solidFill>
                  <a:schemeClr val="tx1"/>
                </a:solidFill>
                <a:latin typeface="Times New Roman" panose="02020603050405020304" pitchFamily="18" charset="0"/>
                <a:cs typeface="Times New Roman" panose="02020603050405020304" pitchFamily="18" charset="0"/>
              </a:rPr>
              <a:t>Microsoft Azure</a:t>
            </a:r>
            <a:r>
              <a:rPr lang="zh-CN" altLang="en-US" sz="1600" dirty="0">
                <a:solidFill>
                  <a:schemeClr val="tx1"/>
                </a:solidFill>
                <a:latin typeface="Times New Roman" panose="02020603050405020304" pitchFamily="18" charset="0"/>
                <a:cs typeface="Times New Roman" panose="02020603050405020304" pitchFamily="18" charset="0"/>
              </a:rPr>
              <a:t>服务进行划分的方式。</a:t>
            </a:r>
          </a:p>
          <a:p>
            <a:pPr indent="457200" algn="just">
              <a:buNone/>
            </a:pPr>
            <a:r>
              <a:rPr lang="zh-CN" altLang="en-US" sz="1600" dirty="0">
                <a:solidFill>
                  <a:schemeClr val="tx1"/>
                </a:solidFill>
                <a:latin typeface="Times New Roman" panose="02020603050405020304" pitchFamily="18" charset="0"/>
                <a:cs typeface="Times New Roman" panose="02020603050405020304" pitchFamily="18" charset="0"/>
              </a:rPr>
              <a:t>在顶层是各种执行模型，即用于执行运行在</a:t>
            </a:r>
            <a:r>
              <a:rPr lang="en-US" altLang="zh-CN" sz="1600" dirty="0">
                <a:solidFill>
                  <a:schemeClr val="tx1"/>
                </a:solidFill>
                <a:latin typeface="Times New Roman" panose="02020603050405020304" pitchFamily="18" charset="0"/>
                <a:cs typeface="Times New Roman" panose="02020603050405020304" pitchFamily="18" charset="0"/>
              </a:rPr>
              <a:t>Microsoft Azure</a:t>
            </a:r>
            <a:r>
              <a:rPr lang="zh-CN" altLang="en-US" sz="1600" dirty="0">
                <a:solidFill>
                  <a:schemeClr val="tx1"/>
                </a:solidFill>
                <a:latin typeface="Times New Roman" panose="02020603050405020304" pitchFamily="18" charset="0"/>
                <a:cs typeface="Times New Roman" panose="02020603050405020304" pitchFamily="18" charset="0"/>
              </a:rPr>
              <a:t>云上的应用程序的不同技术。执行模型对应于虚拟机、网站、云服务和移动服务这四种</a:t>
            </a:r>
            <a:r>
              <a:rPr lang="en-US" altLang="zh-CN" sz="1600" dirty="0">
                <a:solidFill>
                  <a:schemeClr val="tx1"/>
                </a:solidFill>
                <a:latin typeface="Times New Roman" panose="02020603050405020304" pitchFamily="18" charset="0"/>
                <a:cs typeface="Times New Roman" panose="02020603050405020304" pitchFamily="18" charset="0"/>
              </a:rPr>
              <a:t>Microsoft Azure</a:t>
            </a:r>
            <a:r>
              <a:rPr lang="zh-CN" altLang="en-US" sz="1600" dirty="0">
                <a:solidFill>
                  <a:schemeClr val="tx1"/>
                </a:solidFill>
                <a:latin typeface="Times New Roman" panose="02020603050405020304" pitchFamily="18" charset="0"/>
                <a:cs typeface="Times New Roman" panose="02020603050405020304" pitchFamily="18" charset="0"/>
              </a:rPr>
              <a:t>计算服务。底层是面向具体语言的软件开发工具包（</a:t>
            </a:r>
            <a:r>
              <a:rPr lang="en-US" altLang="zh-CN" sz="1600" dirty="0">
                <a:solidFill>
                  <a:schemeClr val="tx1"/>
                </a:solidFill>
                <a:latin typeface="Times New Roman" panose="02020603050405020304" pitchFamily="18" charset="0"/>
                <a:cs typeface="Times New Roman" panose="02020603050405020304" pitchFamily="18" charset="0"/>
              </a:rPr>
              <a:t>SDK</a:t>
            </a:r>
            <a:r>
              <a:rPr lang="zh-CN" altLang="en-US" sz="1600" dirty="0">
                <a:solidFill>
                  <a:schemeClr val="tx1"/>
                </a:solidFill>
                <a:latin typeface="Times New Roman" panose="02020603050405020304" pitchFamily="18" charset="0"/>
                <a:cs typeface="Times New Roman" panose="02020603050405020304" pitchFamily="18" charset="0"/>
              </a:rPr>
              <a:t>），用户可以用它们构建、部署并管理运行在</a:t>
            </a:r>
            <a:r>
              <a:rPr lang="en-US" altLang="zh-CN" sz="1600" dirty="0">
                <a:solidFill>
                  <a:schemeClr val="tx1"/>
                </a:solidFill>
                <a:latin typeface="Times New Roman" panose="02020603050405020304" pitchFamily="18" charset="0"/>
                <a:cs typeface="Times New Roman" panose="02020603050405020304" pitchFamily="18" charset="0"/>
              </a:rPr>
              <a:t>Microsoft Azure</a:t>
            </a:r>
            <a:r>
              <a:rPr lang="zh-CN" altLang="en-US" sz="1600" dirty="0">
                <a:solidFill>
                  <a:schemeClr val="tx1"/>
                </a:solidFill>
                <a:latin typeface="Times New Roman" panose="02020603050405020304" pitchFamily="18" charset="0"/>
                <a:cs typeface="Times New Roman" panose="02020603050405020304" pitchFamily="18" charset="0"/>
              </a:rPr>
              <a:t>上的应用程序。还有一个通用的</a:t>
            </a:r>
            <a:r>
              <a:rPr lang="en-US" altLang="zh-CN" sz="1600" dirty="0">
                <a:solidFill>
                  <a:schemeClr val="tx1"/>
                </a:solidFill>
                <a:latin typeface="Times New Roman" panose="02020603050405020304" pitchFamily="18" charset="0"/>
                <a:cs typeface="Times New Roman" panose="02020603050405020304" pitchFamily="18" charset="0"/>
              </a:rPr>
              <a:t>Windows Azure SDK</a:t>
            </a:r>
            <a:r>
              <a:rPr lang="zh-CN" altLang="en-US" sz="1600" dirty="0">
                <a:solidFill>
                  <a:schemeClr val="tx1"/>
                </a:solidFill>
                <a:latin typeface="Times New Roman" panose="02020603050405020304" pitchFamily="18" charset="0"/>
                <a:cs typeface="Times New Roman" panose="02020603050405020304" pitchFamily="18" charset="0"/>
              </a:rPr>
              <a:t>，可以为任何编程语言（如</a:t>
            </a:r>
            <a:r>
              <a:rPr lang="en-US" altLang="zh-CN" sz="1600" dirty="0">
                <a:solidFill>
                  <a:schemeClr val="tx1"/>
                </a:solidFill>
                <a:latin typeface="Times New Roman" panose="02020603050405020304" pitchFamily="18" charset="0"/>
                <a:cs typeface="Times New Roman" panose="02020603050405020304" pitchFamily="18" charset="0"/>
              </a:rPr>
              <a:t>C++</a:t>
            </a:r>
            <a:r>
              <a:rPr lang="zh-CN" altLang="en-US" sz="1600" dirty="0">
                <a:solidFill>
                  <a:schemeClr val="tx1"/>
                </a:solidFill>
                <a:latin typeface="Times New Roman" panose="02020603050405020304" pitchFamily="18" charset="0"/>
                <a:cs typeface="Times New Roman" panose="02020603050405020304" pitchFamily="18" charset="0"/>
              </a:rPr>
              <a:t>）提供基本支持。</a:t>
            </a:r>
          </a:p>
        </p:txBody>
      </p:sp>
      <p:cxnSp>
        <p:nvCxnSpPr>
          <p:cNvPr id="16" name="直接连接符 15"/>
          <p:cNvCxnSpPr/>
          <p:nvPr/>
        </p:nvCxnSpPr>
        <p:spPr>
          <a:xfrm>
            <a:off x="5108575" y="1296194"/>
            <a:ext cx="0" cy="5105400"/>
          </a:xfrm>
          <a:prstGeom prst="line">
            <a:avLst/>
          </a:prstGeom>
          <a:ln w="5715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5" name="曲线连接符 14"/>
          <p:cNvCxnSpPr/>
          <p:nvPr/>
        </p:nvCxnSpPr>
        <p:spPr>
          <a:xfrm rot="5400000" flipH="1" flipV="1">
            <a:off x="6575583" y="4994902"/>
            <a:ext cx="799785" cy="533400"/>
          </a:xfrm>
          <a:prstGeom prst="curvedConnector3">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23"/>
          <p:cNvSpPr txBox="1"/>
          <p:nvPr/>
        </p:nvSpPr>
        <p:spPr>
          <a:xfrm>
            <a:off x="536575" y="2085533"/>
            <a:ext cx="4021340" cy="429861"/>
          </a:xfrm>
          <a:prstGeom prst="rect">
            <a:avLst/>
          </a:prstGeom>
          <a:solidFill>
            <a:srgbClr val="92D050"/>
          </a:solidFill>
        </p:spPr>
        <p:txBody>
          <a:bodyPr wrap="square" rtlCol="0">
            <a:spAutoFit/>
          </a:bodyPr>
          <a:lstStyle/>
          <a:p>
            <a:pPr marL="342900" indent="-342900">
              <a:lnSpc>
                <a:spcPct val="120000"/>
              </a:lnSpc>
              <a:spcBef>
                <a:spcPct val="20000"/>
              </a:spcBef>
              <a:buClr>
                <a:srgbClr val="0070C0"/>
              </a:buClr>
              <a:buSzPct val="80000"/>
              <a:buFont typeface="Wingdings" panose="05000000000000000000" pitchFamily="2" charset="2"/>
              <a:buChar char="Ø"/>
            </a:pP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5</a:t>
            </a:r>
            <a:r>
              <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Microsoft Azure</a:t>
            </a:r>
            <a:r>
              <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rPr>
              <a:t>服务总结</a:t>
            </a:r>
          </a:p>
        </p:txBody>
      </p:sp>
      <p:pic>
        <p:nvPicPr>
          <p:cNvPr id="28674" name="图片 25"/>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431" b="1671"/>
          <a:stretch>
            <a:fillRect/>
          </a:stretch>
        </p:blipFill>
        <p:spPr bwMode="auto">
          <a:xfrm>
            <a:off x="5946775" y="1318208"/>
            <a:ext cx="5486400" cy="454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5"/>
          <p:cNvSpPr txBox="1">
            <a:spLocks noChangeArrowheads="1"/>
          </p:cNvSpPr>
          <p:nvPr/>
        </p:nvSpPr>
        <p:spPr bwMode="auto">
          <a:xfrm>
            <a:off x="6800850" y="6034935"/>
            <a:ext cx="4175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Microsoft Azure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云服务分类</a:t>
            </a:r>
          </a:p>
        </p:txBody>
      </p:sp>
      <p:sp>
        <p:nvSpPr>
          <p:cNvPr id="9" name="文本框 8"/>
          <p:cNvSpPr txBox="1"/>
          <p:nvPr/>
        </p:nvSpPr>
        <p:spPr>
          <a:xfrm>
            <a:off x="606712" y="1142722"/>
            <a:ext cx="3018070"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nvGrpSpPr>
          <p:cNvPr id="10" name="组合 9"/>
          <p:cNvGrpSpPr/>
          <p:nvPr/>
        </p:nvGrpSpPr>
        <p:grpSpPr>
          <a:xfrm>
            <a:off x="131974" y="28247"/>
            <a:ext cx="11520000" cy="1016152"/>
            <a:chOff x="131974" y="-1"/>
            <a:chExt cx="11520000" cy="1016152"/>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4" name="矩形 1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Microsoft Azure</a:t>
              </a:r>
            </a:p>
          </p:txBody>
        </p:sp>
      </p:grpSp>
      <p:sp>
        <p:nvSpPr>
          <p:cNvPr id="18" name="文本框 17"/>
          <p:cNvSpPr txBox="1"/>
          <p:nvPr/>
        </p:nvSpPr>
        <p:spPr>
          <a:xfrm>
            <a:off x="631223" y="1594275"/>
            <a:ext cx="328237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Microsoft Azure</a:t>
            </a:r>
            <a:r>
              <a:rPr lang="zh-CN" altLang="en-US"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服务</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5387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8" name="组合 5"/>
          <p:cNvGrpSpPr>
            <a:grpSpLocks/>
          </p:cNvGrpSpPr>
          <p:nvPr/>
        </p:nvGrpSpPr>
        <p:grpSpPr bwMode="auto">
          <a:xfrm rot="-5400000">
            <a:off x="361215" y="3712321"/>
            <a:ext cx="5363320" cy="167626"/>
            <a:chOff x="0" y="3259138"/>
            <a:chExt cx="9144000" cy="195262"/>
          </a:xfrm>
        </p:grpSpPr>
        <p:sp>
          <p:nvSpPr>
            <p:cNvPr id="76"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Rectangle 4"/>
            <p:cNvSpPr>
              <a:spLocks noChangeArrowheads="1"/>
            </p:cNvSpPr>
            <p:nvPr/>
          </p:nvSpPr>
          <p:spPr bwMode="gray">
            <a:xfrm>
              <a:off x="1" y="3312022"/>
              <a:ext cx="9144000" cy="142379"/>
            </a:xfrm>
            <a:prstGeom prst="rect">
              <a:avLst/>
            </a:prstGeom>
            <a:gradFill rotWithShape="1">
              <a:gsLst>
                <a:gs pos="0">
                  <a:srgbClr val="CFCFCF"/>
                </a:gs>
                <a:gs pos="100000">
                  <a:srgbClr val="5F5F5F"/>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3" name="组合 2"/>
          <p:cNvGrpSpPr/>
          <p:nvPr/>
        </p:nvGrpSpPr>
        <p:grpSpPr>
          <a:xfrm>
            <a:off x="2593164" y="991394"/>
            <a:ext cx="6326064" cy="861638"/>
            <a:chOff x="2593164" y="1657734"/>
            <a:chExt cx="6326064" cy="922552"/>
          </a:xfrm>
        </p:grpSpPr>
        <p:grpSp>
          <p:nvGrpSpPr>
            <p:cNvPr id="8197" name="组合 62"/>
            <p:cNvGrpSpPr>
              <a:grpSpLocks/>
            </p:cNvGrpSpPr>
            <p:nvPr/>
          </p:nvGrpSpPr>
          <p:grpSpPr bwMode="auto">
            <a:xfrm>
              <a:off x="2974252" y="1810168"/>
              <a:ext cx="5944976" cy="626254"/>
              <a:chOff x="1752601" y="2209800"/>
              <a:chExt cx="6934200" cy="625705"/>
            </a:xfrm>
          </p:grpSpPr>
          <p:sp>
            <p:nvSpPr>
              <p:cNvPr id="73"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4" name="Text Box 9"/>
              <p:cNvSpPr txBox="1">
                <a:spLocks noChangeArrowheads="1"/>
              </p:cNvSpPr>
              <p:nvPr/>
            </p:nvSpPr>
            <p:spPr bwMode="gray">
              <a:xfrm>
                <a:off x="2513808" y="2209800"/>
                <a:ext cx="5700713" cy="62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Amazon</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199" name="Group 65"/>
            <p:cNvGrpSpPr>
              <a:grpSpLocks/>
            </p:cNvGrpSpPr>
            <p:nvPr/>
          </p:nvGrpSpPr>
          <p:grpSpPr bwMode="auto">
            <a:xfrm>
              <a:off x="2593164" y="1657734"/>
              <a:ext cx="854273" cy="922552"/>
              <a:chOff x="2789" y="1625"/>
              <a:chExt cx="847" cy="915"/>
            </a:xfrm>
          </p:grpSpPr>
          <p:sp>
            <p:nvSpPr>
              <p:cNvPr id="79"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46" name="Group 71"/>
              <p:cNvGrpSpPr>
                <a:grpSpLocks/>
              </p:cNvGrpSpPr>
              <p:nvPr/>
            </p:nvGrpSpPr>
            <p:grpSpPr bwMode="auto">
              <a:xfrm>
                <a:off x="2899" y="1735"/>
                <a:ext cx="687" cy="688"/>
                <a:chOff x="4166" y="1706"/>
                <a:chExt cx="1252" cy="1252"/>
              </a:xfrm>
            </p:grpSpPr>
            <p:sp>
              <p:nvSpPr>
                <p:cNvPr id="8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2" name="矩形 61"/>
            <p:cNvSpPr/>
            <p:nvPr/>
          </p:nvSpPr>
          <p:spPr>
            <a:xfrm>
              <a:off x="2740836" y="184510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一</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4" name="组合 3"/>
          <p:cNvGrpSpPr/>
          <p:nvPr/>
        </p:nvGrpSpPr>
        <p:grpSpPr>
          <a:xfrm>
            <a:off x="2606936" y="1790336"/>
            <a:ext cx="6326064" cy="877458"/>
            <a:chOff x="2593164" y="2724781"/>
            <a:chExt cx="6326064" cy="922552"/>
          </a:xfrm>
        </p:grpSpPr>
        <p:grpSp>
          <p:nvGrpSpPr>
            <p:cNvPr id="8194" name="组合 63"/>
            <p:cNvGrpSpPr>
              <a:grpSpLocks/>
            </p:cNvGrpSpPr>
            <p:nvPr/>
          </p:nvGrpSpPr>
          <p:grpSpPr bwMode="auto">
            <a:xfrm>
              <a:off x="2974252" y="2877217"/>
              <a:ext cx="5944976" cy="614964"/>
              <a:chOff x="1752601" y="2209798"/>
              <a:chExt cx="6934200" cy="614424"/>
            </a:xfrm>
          </p:grpSpPr>
          <p:sp>
            <p:nvSpPr>
              <p:cNvPr id="6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60" name="Text Box 9"/>
              <p:cNvSpPr txBox="1">
                <a:spLocks noChangeArrowheads="1"/>
              </p:cNvSpPr>
              <p:nvPr/>
            </p:nvSpPr>
            <p:spPr bwMode="gray">
              <a:xfrm>
                <a:off x="2513808" y="2209798"/>
                <a:ext cx="5700713" cy="61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Google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0" name="Group 65"/>
            <p:cNvGrpSpPr>
              <a:grpSpLocks/>
            </p:cNvGrpSpPr>
            <p:nvPr/>
          </p:nvGrpSpPr>
          <p:grpSpPr bwMode="auto">
            <a:xfrm>
              <a:off x="2593164" y="2724781"/>
              <a:ext cx="854273" cy="922552"/>
              <a:chOff x="2789" y="1625"/>
              <a:chExt cx="847" cy="915"/>
            </a:xfrm>
          </p:grpSpPr>
          <p:sp>
            <p:nvSpPr>
              <p:cNvPr id="90"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36" name="Group 71"/>
              <p:cNvGrpSpPr>
                <a:grpSpLocks/>
              </p:cNvGrpSpPr>
              <p:nvPr/>
            </p:nvGrpSpPr>
            <p:grpSpPr bwMode="auto">
              <a:xfrm>
                <a:off x="2899" y="1735"/>
                <a:ext cx="687" cy="688"/>
                <a:chOff x="4166" y="1706"/>
                <a:chExt cx="1252" cy="1252"/>
              </a:xfrm>
            </p:grpSpPr>
            <p:sp>
              <p:nvSpPr>
                <p:cNvPr id="96"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7"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8"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9"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3" name="矩形 62"/>
            <p:cNvSpPr/>
            <p:nvPr/>
          </p:nvSpPr>
          <p:spPr>
            <a:xfrm>
              <a:off x="2740836" y="285816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二</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5" name="组合 4"/>
          <p:cNvGrpSpPr/>
          <p:nvPr/>
        </p:nvGrpSpPr>
        <p:grpSpPr>
          <a:xfrm>
            <a:off x="2601103" y="2591594"/>
            <a:ext cx="6318125" cy="876206"/>
            <a:chOff x="2593164" y="3791828"/>
            <a:chExt cx="6318125" cy="922552"/>
          </a:xfrm>
        </p:grpSpPr>
        <p:grpSp>
          <p:nvGrpSpPr>
            <p:cNvPr id="8195" name="组合 66"/>
            <p:cNvGrpSpPr>
              <a:grpSpLocks/>
            </p:cNvGrpSpPr>
            <p:nvPr/>
          </p:nvGrpSpPr>
          <p:grpSpPr bwMode="auto">
            <a:xfrm>
              <a:off x="2966313" y="3934734"/>
              <a:ext cx="5944976" cy="615841"/>
              <a:chOff x="1752601" y="2209798"/>
              <a:chExt cx="6934200" cy="615301"/>
            </a:xfrm>
          </p:grpSpPr>
          <p:sp>
            <p:nvSpPr>
              <p:cNvPr id="67"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8" name="Text Box 9"/>
              <p:cNvSpPr txBox="1">
                <a:spLocks noChangeArrowheads="1"/>
              </p:cNvSpPr>
              <p:nvPr/>
            </p:nvSpPr>
            <p:spPr bwMode="gray">
              <a:xfrm>
                <a:off x="2513807" y="2209798"/>
                <a:ext cx="5700713" cy="61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Salesforce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2" name="Group 65"/>
            <p:cNvGrpSpPr>
              <a:grpSpLocks/>
            </p:cNvGrpSpPr>
            <p:nvPr/>
          </p:nvGrpSpPr>
          <p:grpSpPr bwMode="auto">
            <a:xfrm>
              <a:off x="2593164" y="3791828"/>
              <a:ext cx="854273" cy="922552"/>
              <a:chOff x="2789" y="1625"/>
              <a:chExt cx="847" cy="915"/>
            </a:xfrm>
          </p:grpSpPr>
          <p:sp>
            <p:nvSpPr>
              <p:cNvPr id="11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6"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16" name="Group 71"/>
              <p:cNvGrpSpPr>
                <a:grpSpLocks/>
              </p:cNvGrpSpPr>
              <p:nvPr/>
            </p:nvGrpSpPr>
            <p:grpSpPr bwMode="auto">
              <a:xfrm>
                <a:off x="2899" y="1735"/>
                <a:ext cx="687" cy="688"/>
                <a:chOff x="4166" y="1706"/>
                <a:chExt cx="1252" cy="1252"/>
              </a:xfrm>
            </p:grpSpPr>
            <p:sp>
              <p:nvSpPr>
                <p:cNvPr id="11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6" name="矩形 65"/>
            <p:cNvSpPr/>
            <p:nvPr/>
          </p:nvSpPr>
          <p:spPr>
            <a:xfrm>
              <a:off x="2715430" y="3968082"/>
              <a:ext cx="597038" cy="585923"/>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三</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2" name="组合 1"/>
          <p:cNvGrpSpPr/>
          <p:nvPr/>
        </p:nvGrpSpPr>
        <p:grpSpPr>
          <a:xfrm>
            <a:off x="2593164" y="3429794"/>
            <a:ext cx="6326064" cy="873389"/>
            <a:chOff x="2593164" y="4858874"/>
            <a:chExt cx="6326064" cy="922552"/>
          </a:xfrm>
        </p:grpSpPr>
        <p:grpSp>
          <p:nvGrpSpPr>
            <p:cNvPr id="8196" name="组合 69"/>
            <p:cNvGrpSpPr>
              <a:grpSpLocks/>
            </p:cNvGrpSpPr>
            <p:nvPr/>
          </p:nvGrpSpPr>
          <p:grpSpPr bwMode="auto">
            <a:xfrm>
              <a:off x="2974252" y="5011310"/>
              <a:ext cx="5944976" cy="617828"/>
              <a:chOff x="1752601" y="2209798"/>
              <a:chExt cx="6934200" cy="617286"/>
            </a:xfrm>
          </p:grpSpPr>
          <p:sp>
            <p:nvSpPr>
              <p:cNvPr id="70"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6" name="Text Box 9"/>
              <p:cNvSpPr txBox="1">
                <a:spLocks noChangeArrowheads="1"/>
              </p:cNvSpPr>
              <p:nvPr/>
            </p:nvSpPr>
            <p:spPr bwMode="gray">
              <a:xfrm>
                <a:off x="2513808" y="2209798"/>
                <a:ext cx="5700713" cy="61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grpSp>
          <p:nvGrpSpPr>
            <p:cNvPr id="8201" name="Group 65"/>
            <p:cNvGrpSpPr>
              <a:grpSpLocks/>
            </p:cNvGrpSpPr>
            <p:nvPr/>
          </p:nvGrpSpPr>
          <p:grpSpPr bwMode="auto">
            <a:xfrm>
              <a:off x="2593164" y="4858874"/>
              <a:ext cx="854273" cy="922552"/>
              <a:chOff x="2789" y="1625"/>
              <a:chExt cx="847" cy="915"/>
            </a:xfrm>
          </p:grpSpPr>
          <p:sp>
            <p:nvSpPr>
              <p:cNvPr id="10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26" name="Group 71"/>
              <p:cNvGrpSpPr>
                <a:grpSpLocks/>
              </p:cNvGrpSpPr>
              <p:nvPr/>
            </p:nvGrpSpPr>
            <p:grpSpPr bwMode="auto">
              <a:xfrm>
                <a:off x="2899" y="1735"/>
                <a:ext cx="687" cy="688"/>
                <a:chOff x="4166" y="1706"/>
                <a:chExt cx="1252" cy="1252"/>
              </a:xfrm>
            </p:grpSpPr>
            <p:sp>
              <p:nvSpPr>
                <p:cNvPr id="10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9" name="矩形 68"/>
            <p:cNvSpPr/>
            <p:nvPr/>
          </p:nvSpPr>
          <p:spPr>
            <a:xfrm>
              <a:off x="2740836" y="5039891"/>
              <a:ext cx="597038" cy="585924"/>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四</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74" name="矩形 7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标题 1"/>
          <p:cNvSpPr>
            <a:spLocks/>
          </p:cNvSpPr>
          <p:nvPr/>
        </p:nvSpPr>
        <p:spPr bwMode="auto">
          <a:xfrm>
            <a:off x="5865536" y="312428"/>
            <a:ext cx="5786438" cy="533400"/>
          </a:xfrm>
          <a:prstGeom prst="rect">
            <a:avLst/>
          </a:prstGeom>
          <a:noFill/>
          <a:ln>
            <a:noFill/>
          </a:ln>
        </p:spPr>
        <p:txBody>
          <a:bodyPr anchor="b"/>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Tahoma" pitchFamily="34" charset="0"/>
                <a:ea typeface="黑体" pitchFamily="2" charset="-122"/>
                <a:cs typeface="+mn-cs"/>
              </a:rPr>
              <a:t>目录</a:t>
            </a:r>
          </a:p>
        </p:txBody>
      </p:sp>
      <p:grpSp>
        <p:nvGrpSpPr>
          <p:cNvPr id="84" name="组合 83"/>
          <p:cNvGrpSpPr/>
          <p:nvPr/>
        </p:nvGrpSpPr>
        <p:grpSpPr>
          <a:xfrm>
            <a:off x="2593164" y="4267994"/>
            <a:ext cx="6326064" cy="810873"/>
            <a:chOff x="2593164" y="4858874"/>
            <a:chExt cx="6326064" cy="922552"/>
          </a:xfrm>
        </p:grpSpPr>
        <p:grpSp>
          <p:nvGrpSpPr>
            <p:cNvPr id="89" name="组合 69"/>
            <p:cNvGrpSpPr>
              <a:grpSpLocks/>
            </p:cNvGrpSpPr>
            <p:nvPr/>
          </p:nvGrpSpPr>
          <p:grpSpPr bwMode="auto">
            <a:xfrm>
              <a:off x="2974252" y="5011310"/>
              <a:ext cx="5944976" cy="665461"/>
              <a:chOff x="1752601" y="2209798"/>
              <a:chExt cx="6934200" cy="664877"/>
            </a:xfrm>
          </p:grpSpPr>
          <p:sp>
            <p:nvSpPr>
              <p:cNvPr id="129"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0" name="Text Box 9"/>
              <p:cNvSpPr txBox="1">
                <a:spLocks noChangeArrowheads="1"/>
              </p:cNvSpPr>
              <p:nvPr/>
            </p:nvSpPr>
            <p:spPr bwMode="gray">
              <a:xfrm>
                <a:off x="2513808" y="2209798"/>
                <a:ext cx="5700713" cy="66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95" name="Group 65"/>
            <p:cNvGrpSpPr>
              <a:grpSpLocks/>
            </p:cNvGrpSpPr>
            <p:nvPr/>
          </p:nvGrpSpPr>
          <p:grpSpPr bwMode="auto">
            <a:xfrm>
              <a:off x="2593164" y="4858874"/>
              <a:ext cx="854273" cy="922552"/>
              <a:chOff x="2789" y="1625"/>
              <a:chExt cx="847" cy="915"/>
            </a:xfrm>
          </p:grpSpPr>
          <p:sp>
            <p:nvSpPr>
              <p:cNvPr id="10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24" name="Group 71"/>
              <p:cNvGrpSpPr>
                <a:grpSpLocks/>
              </p:cNvGrpSpPr>
              <p:nvPr/>
            </p:nvGrpSpPr>
            <p:grpSpPr bwMode="auto">
              <a:xfrm>
                <a:off x="2899" y="1735"/>
                <a:ext cx="687" cy="688"/>
                <a:chOff x="4166" y="1706"/>
                <a:chExt cx="1252" cy="1252"/>
              </a:xfrm>
            </p:grpSpPr>
            <p:sp>
              <p:nvSpPr>
                <p:cNvPr id="12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00" name="矩形 99"/>
            <p:cNvSpPr/>
            <p:nvPr/>
          </p:nvSpPr>
          <p:spPr>
            <a:xfrm>
              <a:off x="2740836" y="5039891"/>
              <a:ext cx="595035" cy="665461"/>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rPr>
                <a:t>五</a:t>
              </a:r>
            </a:p>
          </p:txBody>
        </p:sp>
      </p:grpSp>
      <p:grpSp>
        <p:nvGrpSpPr>
          <p:cNvPr id="131" name="组合 130"/>
          <p:cNvGrpSpPr/>
          <p:nvPr/>
        </p:nvGrpSpPr>
        <p:grpSpPr>
          <a:xfrm>
            <a:off x="2593164" y="5029994"/>
            <a:ext cx="6326064" cy="812891"/>
            <a:chOff x="2593164" y="4858874"/>
            <a:chExt cx="6326064" cy="922552"/>
          </a:xfrm>
        </p:grpSpPr>
        <p:grpSp>
          <p:nvGrpSpPr>
            <p:cNvPr id="132" name="组合 69"/>
            <p:cNvGrpSpPr>
              <a:grpSpLocks/>
            </p:cNvGrpSpPr>
            <p:nvPr/>
          </p:nvGrpSpPr>
          <p:grpSpPr bwMode="auto">
            <a:xfrm>
              <a:off x="2974252" y="5011309"/>
              <a:ext cx="5944976" cy="663808"/>
              <a:chOff x="1752601" y="2209798"/>
              <a:chExt cx="6934200" cy="663226"/>
            </a:xfrm>
          </p:grpSpPr>
          <p:sp>
            <p:nvSpPr>
              <p:cNvPr id="145"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6"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133" name="Group 65"/>
            <p:cNvGrpSpPr>
              <a:grpSpLocks/>
            </p:cNvGrpSpPr>
            <p:nvPr/>
          </p:nvGrpSpPr>
          <p:grpSpPr bwMode="auto">
            <a:xfrm>
              <a:off x="2593164" y="4858874"/>
              <a:ext cx="854273" cy="922552"/>
              <a:chOff x="2789" y="1625"/>
              <a:chExt cx="847" cy="915"/>
            </a:xfrm>
          </p:grpSpPr>
          <p:sp>
            <p:nvSpPr>
              <p:cNvPr id="135"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6"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8"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9"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40" name="Group 71"/>
              <p:cNvGrpSpPr>
                <a:grpSpLocks/>
              </p:cNvGrpSpPr>
              <p:nvPr/>
            </p:nvGrpSpPr>
            <p:grpSpPr bwMode="auto">
              <a:xfrm>
                <a:off x="2899" y="1735"/>
                <a:ext cx="687" cy="688"/>
                <a:chOff x="4166" y="1706"/>
                <a:chExt cx="1252" cy="1252"/>
              </a:xfrm>
            </p:grpSpPr>
            <p:sp>
              <p:nvSpPr>
                <p:cNvPr id="141"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2"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3"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4"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34" name="矩形 133"/>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六</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147" name="组合 146"/>
          <p:cNvGrpSpPr/>
          <p:nvPr/>
        </p:nvGrpSpPr>
        <p:grpSpPr>
          <a:xfrm>
            <a:off x="2581962" y="5798740"/>
            <a:ext cx="6326064" cy="812891"/>
            <a:chOff x="2593164" y="4858874"/>
            <a:chExt cx="6326064" cy="922552"/>
          </a:xfrm>
        </p:grpSpPr>
        <p:grpSp>
          <p:nvGrpSpPr>
            <p:cNvPr id="148" name="组合 69"/>
            <p:cNvGrpSpPr>
              <a:grpSpLocks/>
            </p:cNvGrpSpPr>
            <p:nvPr/>
          </p:nvGrpSpPr>
          <p:grpSpPr bwMode="auto">
            <a:xfrm>
              <a:off x="2974252" y="5011309"/>
              <a:ext cx="5944976" cy="663808"/>
              <a:chOff x="1752601" y="2209798"/>
              <a:chExt cx="6934200" cy="663226"/>
            </a:xfrm>
          </p:grpSpPr>
          <p:sp>
            <p:nvSpPr>
              <p:cNvPr id="161"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2"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其他云计算公司</a:t>
                </a:r>
              </a:p>
            </p:txBody>
          </p:sp>
        </p:grpSp>
        <p:grpSp>
          <p:nvGrpSpPr>
            <p:cNvPr id="149" name="Group 65"/>
            <p:cNvGrpSpPr>
              <a:grpSpLocks/>
            </p:cNvGrpSpPr>
            <p:nvPr/>
          </p:nvGrpSpPr>
          <p:grpSpPr bwMode="auto">
            <a:xfrm>
              <a:off x="2593164" y="4858874"/>
              <a:ext cx="854273" cy="922552"/>
              <a:chOff x="2789" y="1625"/>
              <a:chExt cx="847" cy="915"/>
            </a:xfrm>
          </p:grpSpPr>
          <p:sp>
            <p:nvSpPr>
              <p:cNvPr id="15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56" name="Group 71"/>
              <p:cNvGrpSpPr>
                <a:grpSpLocks/>
              </p:cNvGrpSpPr>
              <p:nvPr/>
            </p:nvGrpSpPr>
            <p:grpSpPr bwMode="auto">
              <a:xfrm>
                <a:off x="2899" y="1735"/>
                <a:ext cx="687" cy="688"/>
                <a:chOff x="4166" y="1706"/>
                <a:chExt cx="1252" cy="1252"/>
              </a:xfrm>
            </p:grpSpPr>
            <p:sp>
              <p:nvSpPr>
                <p:cNvPr id="15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50" name="矩形 149"/>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七</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8210"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1045857"/>
            <a:ext cx="8291844" cy="331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Rectangle 35"/>
          <p:cNvSpPr>
            <a:spLocks noChangeArrowheads="1"/>
          </p:cNvSpPr>
          <p:nvPr/>
        </p:nvSpPr>
        <p:spPr bwMode="blackWhite">
          <a:xfrm>
            <a:off x="1747640" y="5110248"/>
            <a:ext cx="8288668" cy="1628485"/>
          </a:xfrm>
          <a:prstGeom prst="rect">
            <a:avLst/>
          </a:prstGeom>
          <a:solidFill>
            <a:schemeClr val="bg1">
              <a:alpha val="74901"/>
            </a:scheme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406283516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574675" y="2541733"/>
            <a:ext cx="10820400" cy="2446337"/>
          </a:xfrm>
          <a:prstGeom prst="rect">
            <a:avLst/>
          </a:prstGeom>
          <a:solidFill>
            <a:schemeClr val="accent4"/>
          </a:solidFill>
        </p:spPr>
        <p:txBody>
          <a:bodyPr>
            <a:normAutofit/>
          </a:bodyPr>
          <a:lstStyle/>
          <a:p>
            <a:pPr marL="0" indent="457200" algn="just">
              <a:buNone/>
            </a:pPr>
            <a:r>
              <a:rPr lang="zh-CN" altLang="en-US" dirty="0">
                <a:solidFill>
                  <a:schemeClr val="bg1"/>
                </a:solidFill>
                <a:latin typeface="Times New Roman" panose="02020603050405020304" pitchFamily="18" charset="0"/>
                <a:cs typeface="Times New Roman" panose="02020603050405020304" pitchFamily="18" charset="0"/>
              </a:rPr>
              <a:t>近年来云计算产业界的一个大的发展趋势就是开源云计算产品逐步变得成熟，并已经开始进入了实质性使用阶段。</a:t>
            </a:r>
            <a:r>
              <a:rPr lang="en-US" altLang="zh-CN" dirty="0">
                <a:solidFill>
                  <a:schemeClr val="bg1"/>
                </a:solidFill>
                <a:latin typeface="Times New Roman" panose="02020603050405020304" pitchFamily="18" charset="0"/>
                <a:cs typeface="Times New Roman" panose="02020603050405020304" pitchFamily="18" charset="0"/>
              </a:rPr>
              <a:t>Eucalyptus</a:t>
            </a:r>
            <a:r>
              <a:rPr lang="zh-CN" altLang="en-US" dirty="0">
                <a:solidFill>
                  <a:schemeClr val="bg1"/>
                </a:solidFill>
                <a:latin typeface="Times New Roman" panose="02020603050405020304" pitchFamily="18" charset="0"/>
                <a:cs typeface="Times New Roman" panose="02020603050405020304" pitchFamily="18" charset="0"/>
              </a:rPr>
              <a:t>、</a:t>
            </a:r>
            <a:r>
              <a:rPr lang="en-US" altLang="zh-CN" dirty="0">
                <a:solidFill>
                  <a:schemeClr val="bg1"/>
                </a:solidFill>
                <a:latin typeface="Times New Roman" panose="02020603050405020304" pitchFamily="18" charset="0"/>
                <a:cs typeface="Times New Roman" panose="02020603050405020304" pitchFamily="18" charset="0"/>
              </a:rPr>
              <a:t>OpenStack</a:t>
            </a:r>
            <a:r>
              <a:rPr lang="zh-CN" altLang="en-US" dirty="0">
                <a:solidFill>
                  <a:schemeClr val="bg1"/>
                </a:solidFill>
                <a:latin typeface="Times New Roman" panose="02020603050405020304" pitchFamily="18" charset="0"/>
                <a:cs typeface="Times New Roman" panose="02020603050405020304" pitchFamily="18" charset="0"/>
              </a:rPr>
              <a:t>、</a:t>
            </a:r>
            <a:r>
              <a:rPr lang="en-US" altLang="zh-CN" dirty="0">
                <a:solidFill>
                  <a:schemeClr val="bg1"/>
                </a:solidFill>
                <a:latin typeface="Times New Roman" panose="02020603050405020304" pitchFamily="18" charset="0"/>
                <a:cs typeface="Times New Roman" panose="02020603050405020304" pitchFamily="18" charset="0"/>
              </a:rPr>
              <a:t>CloudStack</a:t>
            </a:r>
            <a:r>
              <a:rPr lang="zh-CN" altLang="en-US" dirty="0">
                <a:solidFill>
                  <a:schemeClr val="bg1"/>
                </a:solidFill>
                <a:latin typeface="Times New Roman" panose="02020603050405020304" pitchFamily="18" charset="0"/>
                <a:cs typeface="Times New Roman" panose="02020603050405020304" pitchFamily="18" charset="0"/>
              </a:rPr>
              <a:t>、</a:t>
            </a:r>
            <a:r>
              <a:rPr lang="en-US" altLang="zh-CN" dirty="0" err="1">
                <a:solidFill>
                  <a:schemeClr val="bg1"/>
                </a:solidFill>
                <a:latin typeface="Times New Roman" panose="02020603050405020304" pitchFamily="18" charset="0"/>
                <a:cs typeface="Times New Roman" panose="02020603050405020304" pitchFamily="18" charset="0"/>
              </a:rPr>
              <a:t>CloudFoundray</a:t>
            </a:r>
            <a:r>
              <a:rPr lang="zh-CN" altLang="en-US" dirty="0">
                <a:solidFill>
                  <a:schemeClr val="bg1"/>
                </a:solidFill>
                <a:latin typeface="Times New Roman" panose="02020603050405020304" pitchFamily="18" charset="0"/>
                <a:cs typeface="Times New Roman" panose="02020603050405020304" pitchFamily="18" charset="0"/>
              </a:rPr>
              <a:t>、</a:t>
            </a:r>
            <a:r>
              <a:rPr lang="en-US" altLang="zh-CN" dirty="0">
                <a:solidFill>
                  <a:schemeClr val="bg1"/>
                </a:solidFill>
                <a:latin typeface="Times New Roman" panose="02020603050405020304" pitchFamily="18" charset="0"/>
                <a:cs typeface="Times New Roman" panose="02020603050405020304" pitchFamily="18" charset="0"/>
              </a:rPr>
              <a:t>Hadoop</a:t>
            </a:r>
            <a:r>
              <a:rPr lang="zh-CN" altLang="en-US" dirty="0">
                <a:solidFill>
                  <a:schemeClr val="bg1"/>
                </a:solidFill>
                <a:latin typeface="Times New Roman" panose="02020603050405020304" pitchFamily="18" charset="0"/>
                <a:cs typeface="Times New Roman" panose="02020603050405020304" pitchFamily="18" charset="0"/>
              </a:rPr>
              <a:t>这些开源项目起到了关键作用，这些技术的不断完善推动了整个云计算业界的发展。我们将分别从</a:t>
            </a:r>
            <a:r>
              <a:rPr lang="en-US" altLang="zh-CN" dirty="0">
                <a:solidFill>
                  <a:schemeClr val="bg1"/>
                </a:solidFill>
                <a:latin typeface="Times New Roman" panose="02020603050405020304" pitchFamily="18" charset="0"/>
                <a:cs typeface="Times New Roman" panose="02020603050405020304" pitchFamily="18" charset="0"/>
              </a:rPr>
              <a:t>IaaS</a:t>
            </a:r>
            <a:r>
              <a:rPr lang="zh-CN" altLang="en-US" dirty="0">
                <a:solidFill>
                  <a:schemeClr val="bg1"/>
                </a:solidFill>
                <a:latin typeface="Times New Roman" panose="02020603050405020304" pitchFamily="18" charset="0"/>
                <a:cs typeface="Times New Roman" panose="02020603050405020304" pitchFamily="18" charset="0"/>
              </a:rPr>
              <a:t>和</a:t>
            </a:r>
            <a:r>
              <a:rPr lang="en-US" altLang="zh-CN" dirty="0">
                <a:solidFill>
                  <a:schemeClr val="bg1"/>
                </a:solidFill>
                <a:latin typeface="Times New Roman" panose="02020603050405020304" pitchFamily="18" charset="0"/>
                <a:cs typeface="Times New Roman" panose="02020603050405020304" pitchFamily="18" charset="0"/>
              </a:rPr>
              <a:t>PaaS</a:t>
            </a:r>
            <a:r>
              <a:rPr lang="zh-CN" altLang="en-US" dirty="0">
                <a:solidFill>
                  <a:schemeClr val="bg1"/>
                </a:solidFill>
                <a:latin typeface="Times New Roman" panose="02020603050405020304" pitchFamily="18" charset="0"/>
                <a:cs typeface="Times New Roman" panose="02020603050405020304" pitchFamily="18" charset="0"/>
              </a:rPr>
              <a:t>平台角度对这些项目做一个介绍和比较。</a:t>
            </a:r>
            <a:endParaRPr lang="en-US" altLang="zh-CN" dirty="0">
              <a:solidFill>
                <a:schemeClr val="bg1"/>
              </a:solidFill>
              <a:latin typeface="Times New Roman" panose="02020603050405020304" pitchFamily="18" charset="0"/>
              <a:cs typeface="Times New Roman" panose="02020603050405020304" pitchFamily="18" charset="0"/>
            </a:endParaRPr>
          </a:p>
          <a:p>
            <a:pPr marL="0" indent="457200" algn="just">
              <a:buNone/>
            </a:pPr>
            <a:r>
              <a:rPr lang="zh-CN" altLang="en-US" dirty="0">
                <a:solidFill>
                  <a:schemeClr val="bg1"/>
                </a:solidFill>
                <a:latin typeface="Times New Roman" panose="02020603050405020304" pitchFamily="18" charset="0"/>
                <a:cs typeface="Times New Roman" panose="02020603050405020304" pitchFamily="18" charset="0"/>
              </a:rPr>
              <a:t>本节我们首先对几个开源</a:t>
            </a:r>
            <a:r>
              <a:rPr lang="en-US" altLang="zh-CN" dirty="0">
                <a:solidFill>
                  <a:schemeClr val="bg1"/>
                </a:solidFill>
                <a:latin typeface="Times New Roman" panose="02020603050405020304" pitchFamily="18" charset="0"/>
                <a:cs typeface="Times New Roman" panose="02020603050405020304" pitchFamily="18" charset="0"/>
              </a:rPr>
              <a:t>IaaS</a:t>
            </a:r>
            <a:r>
              <a:rPr lang="zh-CN" altLang="en-US" dirty="0">
                <a:solidFill>
                  <a:schemeClr val="bg1"/>
                </a:solidFill>
                <a:latin typeface="Times New Roman" panose="02020603050405020304" pitchFamily="18" charset="0"/>
                <a:cs typeface="Times New Roman" panose="02020603050405020304" pitchFamily="18" charset="0"/>
              </a:rPr>
              <a:t>项目进行介绍和比较。</a:t>
            </a:r>
          </a:p>
        </p:txBody>
      </p:sp>
      <p:cxnSp>
        <p:nvCxnSpPr>
          <p:cNvPr id="6" name="直接连接符 5"/>
          <p:cNvCxnSpPr/>
          <p:nvPr/>
        </p:nvCxnSpPr>
        <p:spPr>
          <a:xfrm>
            <a:off x="460375" y="2141651"/>
            <a:ext cx="112776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84175" y="5334794"/>
            <a:ext cx="11277600" cy="0"/>
          </a:xfrm>
          <a:prstGeom prst="line">
            <a:avLst/>
          </a:prstGeom>
          <a:ln w="57150">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1280775" y="5563394"/>
            <a:ext cx="228600" cy="12961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747375" y="5563394"/>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213975" y="5563394"/>
            <a:ext cx="228600" cy="1296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680575" y="5563394"/>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223375" y="5563394"/>
            <a:ext cx="228600" cy="12961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766175" y="5576888"/>
            <a:ext cx="228600" cy="1296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308975" y="5563394"/>
            <a:ext cx="228600" cy="12961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15794"/>
            <a:ext cx="12198350" cy="11437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31974" y="28247"/>
            <a:ext cx="11520000" cy="1016152"/>
            <a:chOff x="131974" y="-1"/>
            <a:chExt cx="11520000" cy="1016152"/>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7" name="矩形 16"/>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26" name="文本框 25"/>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sp>
        <p:nvSpPr>
          <p:cNvPr id="27" name="文本框 26"/>
          <p:cNvSpPr txBox="1"/>
          <p:nvPr/>
        </p:nvSpPr>
        <p:spPr>
          <a:xfrm>
            <a:off x="631223" y="1594275"/>
            <a:ext cx="198483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OpenStack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20268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4799" y="2743515"/>
            <a:ext cx="5489576" cy="4116071"/>
          </a:xfrm>
          <a:prstGeom prst="rect">
            <a:avLst/>
          </a:prstGeom>
          <a:solidFill>
            <a:schemeClr val="tx2">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4294967295"/>
          </p:nvPr>
        </p:nvSpPr>
        <p:spPr>
          <a:xfrm>
            <a:off x="355994" y="2686976"/>
            <a:ext cx="5334000" cy="3715544"/>
          </a:xfrm>
          <a:prstGeom prst="rect">
            <a:avLst/>
          </a:prstGeom>
        </p:spPr>
        <p:txBody>
          <a:bodyPr>
            <a:noAutofit/>
          </a:bodyPr>
          <a:lstStyle/>
          <a:p>
            <a:pPr marL="0" indent="457200" algn="just">
              <a:buNone/>
            </a:pPr>
            <a:r>
              <a:rPr lang="en-US" altLang="zh-CN" sz="1600" dirty="0">
                <a:solidFill>
                  <a:schemeClr val="tx1"/>
                </a:solidFill>
                <a:latin typeface="Times New Roman" panose="02020603050405020304" pitchFamily="18" charset="0"/>
                <a:cs typeface="Times New Roman" panose="02020603050405020304" pitchFamily="18" charset="0"/>
              </a:rPr>
              <a:t>OpenStack</a:t>
            </a:r>
            <a:r>
              <a:rPr lang="zh-CN" altLang="en-US" sz="1600" dirty="0">
                <a:solidFill>
                  <a:schemeClr val="tx1"/>
                </a:solidFill>
                <a:latin typeface="Times New Roman" panose="02020603050405020304" pitchFamily="18" charset="0"/>
                <a:cs typeface="Times New Roman" panose="02020603050405020304" pitchFamily="18" charset="0"/>
              </a:rPr>
              <a:t>是一个开源的基础设施即服务（</a:t>
            </a:r>
            <a:r>
              <a:rPr lang="en-US" altLang="zh-CN" sz="1600" dirty="0">
                <a:solidFill>
                  <a:schemeClr val="tx1"/>
                </a:solidFill>
                <a:latin typeface="Times New Roman" panose="02020603050405020304" pitchFamily="18" charset="0"/>
                <a:cs typeface="Times New Roman" panose="02020603050405020304" pitchFamily="18" charset="0"/>
              </a:rPr>
              <a:t>IaaS</a:t>
            </a:r>
            <a:r>
              <a:rPr lang="zh-CN" altLang="en-US" sz="1600" dirty="0">
                <a:solidFill>
                  <a:schemeClr val="tx1"/>
                </a:solidFill>
                <a:latin typeface="Times New Roman" panose="02020603050405020304" pitchFamily="18" charset="0"/>
                <a:cs typeface="Times New Roman" panose="02020603050405020304" pitchFamily="18" charset="0"/>
              </a:rPr>
              <a:t>）云计算平台，可以为公有云和私有云服务提供云计算基础架构平台。</a:t>
            </a:r>
            <a:r>
              <a:rPr lang="en-US" altLang="zh-CN" sz="1600" dirty="0">
                <a:solidFill>
                  <a:schemeClr val="tx1"/>
                </a:solidFill>
                <a:latin typeface="Times New Roman" panose="02020603050405020304" pitchFamily="18" charset="0"/>
                <a:cs typeface="Times New Roman" panose="02020603050405020304" pitchFamily="18" charset="0"/>
              </a:rPr>
              <a:t>OpenStack</a:t>
            </a:r>
            <a:r>
              <a:rPr lang="zh-CN" altLang="en-US" sz="1600" dirty="0">
                <a:solidFill>
                  <a:schemeClr val="tx1"/>
                </a:solidFill>
                <a:latin typeface="Times New Roman" panose="02020603050405020304" pitchFamily="18" charset="0"/>
                <a:cs typeface="Times New Roman" panose="02020603050405020304" pitchFamily="18" charset="0"/>
              </a:rPr>
              <a:t>使用的开发语言是</a:t>
            </a:r>
            <a:r>
              <a:rPr lang="en-US" altLang="zh-CN" sz="1600" dirty="0">
                <a:solidFill>
                  <a:schemeClr val="tx1"/>
                </a:solidFill>
                <a:latin typeface="Times New Roman" panose="02020603050405020304" pitchFamily="18" charset="0"/>
                <a:cs typeface="Times New Roman" panose="02020603050405020304" pitchFamily="18" charset="0"/>
              </a:rPr>
              <a:t>Python</a:t>
            </a:r>
            <a:r>
              <a:rPr lang="zh-CN" altLang="en-US" sz="1600" dirty="0">
                <a:solidFill>
                  <a:schemeClr val="tx1"/>
                </a:solidFill>
                <a:latin typeface="Times New Roman" panose="02020603050405020304" pitchFamily="18" charset="0"/>
                <a:cs typeface="Times New Roman" panose="02020603050405020304" pitchFamily="18" charset="0"/>
              </a:rPr>
              <a:t>，采用</a:t>
            </a:r>
            <a:r>
              <a:rPr lang="en-US" altLang="zh-CN" sz="1600" dirty="0">
                <a:solidFill>
                  <a:schemeClr val="tx1"/>
                </a:solidFill>
                <a:latin typeface="Times New Roman" panose="02020603050405020304" pitchFamily="18" charset="0"/>
                <a:cs typeface="Times New Roman" panose="02020603050405020304" pitchFamily="18" charset="0"/>
              </a:rPr>
              <a:t>Apache</a:t>
            </a:r>
            <a:r>
              <a:rPr lang="zh-CN" altLang="en-US" sz="1600" dirty="0">
                <a:solidFill>
                  <a:schemeClr val="tx1"/>
                </a:solidFill>
                <a:latin typeface="Times New Roman" panose="02020603050405020304" pitchFamily="18" charset="0"/>
                <a:cs typeface="Times New Roman" panose="02020603050405020304" pitchFamily="18" charset="0"/>
              </a:rPr>
              <a:t>许可证发布该项目源代码。</a:t>
            </a:r>
            <a:r>
              <a:rPr lang="en-US" altLang="zh-CN" sz="1600" dirty="0">
                <a:solidFill>
                  <a:schemeClr val="tx1"/>
                </a:solidFill>
                <a:latin typeface="Times New Roman" panose="02020603050405020304" pitchFamily="18" charset="0"/>
                <a:cs typeface="Times New Roman" panose="02020603050405020304" pitchFamily="18" charset="0"/>
              </a:rPr>
              <a:t>OpenStack</a:t>
            </a:r>
            <a:r>
              <a:rPr lang="zh-CN" altLang="en-US" sz="1600" dirty="0">
                <a:solidFill>
                  <a:schemeClr val="tx1"/>
                </a:solidFill>
                <a:latin typeface="Times New Roman" panose="02020603050405020304" pitchFamily="18" charset="0"/>
                <a:cs typeface="Times New Roman" panose="02020603050405020304" pitchFamily="18" charset="0"/>
              </a:rPr>
              <a:t>支持多种不同的</a:t>
            </a:r>
            <a:r>
              <a:rPr lang="en-US" altLang="zh-CN" sz="1600" dirty="0">
                <a:solidFill>
                  <a:schemeClr val="tx1"/>
                </a:solidFill>
                <a:latin typeface="Times New Roman" panose="02020603050405020304" pitchFamily="18" charset="0"/>
                <a:cs typeface="Times New Roman" panose="02020603050405020304" pitchFamily="18" charset="0"/>
              </a:rPr>
              <a:t>Hypervisor</a:t>
            </a:r>
            <a:r>
              <a:rPr lang="zh-CN" altLang="en-US" sz="1600" dirty="0">
                <a:solidFill>
                  <a:schemeClr val="tx1"/>
                </a:solidFill>
                <a:latin typeface="Times New Roman" panose="02020603050405020304" pitchFamily="18" charset="0"/>
                <a:cs typeface="Times New Roman" panose="02020603050405020304" pitchFamily="18" charset="0"/>
              </a:rPr>
              <a:t>通过调用各个的底层</a:t>
            </a:r>
            <a:r>
              <a:rPr lang="en-US" altLang="zh-CN" sz="1600" dirty="0">
                <a:solidFill>
                  <a:schemeClr val="tx1"/>
                </a:solidFill>
                <a:latin typeface="Times New Roman" panose="02020603050405020304" pitchFamily="18" charset="0"/>
                <a:cs typeface="Times New Roman" panose="02020603050405020304" pitchFamily="18" charset="0"/>
              </a:rPr>
              <a:t>Hypervisor</a:t>
            </a:r>
            <a:r>
              <a:rPr lang="zh-CN" altLang="en-US" sz="1600" dirty="0">
                <a:solidFill>
                  <a:schemeClr val="tx1"/>
                </a:solidFill>
                <a:latin typeface="Times New Roman" panose="02020603050405020304" pitchFamily="18" charset="0"/>
                <a:cs typeface="Times New Roman" panose="02020603050405020304" pitchFamily="18" charset="0"/>
              </a:rPr>
              <a:t>的</a:t>
            </a:r>
            <a:r>
              <a:rPr lang="en-US" altLang="zh-CN" sz="1600" dirty="0">
                <a:solidFill>
                  <a:schemeClr val="tx1"/>
                </a:solidFill>
                <a:latin typeface="Times New Roman" panose="02020603050405020304" pitchFamily="18" charset="0"/>
                <a:cs typeface="Times New Roman" panose="02020603050405020304" pitchFamily="18" charset="0"/>
              </a:rPr>
              <a:t>API</a:t>
            </a:r>
            <a:r>
              <a:rPr lang="zh-CN" altLang="en-US" sz="1600" dirty="0">
                <a:solidFill>
                  <a:schemeClr val="tx1"/>
                </a:solidFill>
                <a:latin typeface="Times New Roman" panose="02020603050405020304" pitchFamily="18" charset="0"/>
                <a:cs typeface="Times New Roman" panose="02020603050405020304" pitchFamily="18" charset="0"/>
              </a:rPr>
              <a:t>来实现对虚拟机的创建和关闭等操作。</a:t>
            </a:r>
            <a:endParaRPr lang="en-US" altLang="zh-CN" sz="1600" dirty="0">
              <a:solidFill>
                <a:schemeClr val="tx1"/>
              </a:solidFill>
              <a:latin typeface="Times New Roman" panose="02020603050405020304" pitchFamily="18" charset="0"/>
              <a:cs typeface="Times New Roman" panose="02020603050405020304" pitchFamily="18" charset="0"/>
            </a:endParaRPr>
          </a:p>
          <a:p>
            <a:pPr marL="0" indent="457200" algn="just">
              <a:buNone/>
            </a:pPr>
            <a:endParaRPr lang="zh-CN" altLang="en-US" sz="1600" dirty="0">
              <a:solidFill>
                <a:schemeClr val="tx1"/>
              </a:solidFill>
              <a:latin typeface="Times New Roman" panose="02020603050405020304" pitchFamily="18" charset="0"/>
              <a:cs typeface="Times New Roman" panose="02020603050405020304" pitchFamily="18" charset="0"/>
            </a:endParaRPr>
          </a:p>
          <a:p>
            <a:pPr marL="0" indent="457200" algn="just">
              <a:buNone/>
            </a:pPr>
            <a:r>
              <a:rPr lang="en-US" altLang="zh-CN" sz="1600" dirty="0">
                <a:solidFill>
                  <a:schemeClr val="tx1"/>
                </a:solidFill>
                <a:latin typeface="Times New Roman" panose="02020603050405020304" pitchFamily="18" charset="0"/>
                <a:cs typeface="Times New Roman" panose="02020603050405020304" pitchFamily="18" charset="0"/>
              </a:rPr>
              <a:t>OpenStack</a:t>
            </a:r>
            <a:r>
              <a:rPr lang="zh-CN" altLang="en-US" sz="1600" dirty="0">
                <a:solidFill>
                  <a:schemeClr val="tx1"/>
                </a:solidFill>
                <a:latin typeface="Times New Roman" panose="02020603050405020304" pitchFamily="18" charset="0"/>
                <a:cs typeface="Times New Roman" panose="02020603050405020304" pitchFamily="18" charset="0"/>
              </a:rPr>
              <a:t>开源项目是在</a:t>
            </a:r>
            <a:r>
              <a:rPr lang="en-US" altLang="zh-CN" sz="1600" dirty="0">
                <a:solidFill>
                  <a:schemeClr val="tx1"/>
                </a:solidFill>
                <a:latin typeface="Times New Roman" panose="02020603050405020304" pitchFamily="18" charset="0"/>
                <a:cs typeface="Times New Roman" panose="02020603050405020304" pitchFamily="18" charset="0"/>
              </a:rPr>
              <a:t>2010</a:t>
            </a:r>
            <a:r>
              <a:rPr lang="zh-CN" altLang="en-US" sz="1600" dirty="0">
                <a:solidFill>
                  <a:schemeClr val="tx1"/>
                </a:solidFill>
                <a:latin typeface="Times New Roman" panose="02020603050405020304" pitchFamily="18" charset="0"/>
                <a:cs typeface="Times New Roman" panose="02020603050405020304" pitchFamily="18" charset="0"/>
              </a:rPr>
              <a:t>年由</a:t>
            </a:r>
            <a:r>
              <a:rPr lang="en-US" altLang="zh-CN" sz="1600" dirty="0">
                <a:solidFill>
                  <a:schemeClr val="tx1"/>
                </a:solidFill>
                <a:latin typeface="Times New Roman" panose="02020603050405020304" pitchFamily="18" charset="0"/>
                <a:cs typeface="Times New Roman" panose="02020603050405020304" pitchFamily="18" charset="0"/>
              </a:rPr>
              <a:t>Rackspace</a:t>
            </a:r>
            <a:r>
              <a:rPr lang="zh-CN" altLang="en-US" sz="1600" dirty="0">
                <a:solidFill>
                  <a:schemeClr val="tx1"/>
                </a:solidFill>
                <a:latin typeface="Times New Roman" panose="02020603050405020304" pitchFamily="18" charset="0"/>
                <a:cs typeface="Times New Roman" panose="02020603050405020304" pitchFamily="18" charset="0"/>
              </a:rPr>
              <a:t>公司和美国国家航空航天局（</a:t>
            </a:r>
            <a:r>
              <a:rPr lang="en-US" altLang="zh-CN" sz="1600" dirty="0">
                <a:solidFill>
                  <a:schemeClr val="tx1"/>
                </a:solidFill>
                <a:latin typeface="Times New Roman" panose="02020603050405020304" pitchFamily="18" charset="0"/>
                <a:cs typeface="Times New Roman" panose="02020603050405020304" pitchFamily="18" charset="0"/>
              </a:rPr>
              <a:t>NASA</a:t>
            </a:r>
            <a:r>
              <a:rPr lang="zh-CN" altLang="en-US" sz="1600" dirty="0">
                <a:solidFill>
                  <a:schemeClr val="tx1"/>
                </a:solidFill>
                <a:latin typeface="Times New Roman" panose="02020603050405020304" pitchFamily="18" charset="0"/>
                <a:cs typeface="Times New Roman" panose="02020603050405020304" pitchFamily="18" charset="0"/>
              </a:rPr>
              <a:t>）发起的云计算项目。</a:t>
            </a:r>
            <a:r>
              <a:rPr lang="en-US" altLang="zh-CN" sz="1600" dirty="0">
                <a:solidFill>
                  <a:schemeClr val="tx1"/>
                </a:solidFill>
                <a:latin typeface="Times New Roman" panose="02020603050405020304" pitchFamily="18" charset="0"/>
                <a:cs typeface="Times New Roman" panose="02020603050405020304" pitchFamily="18" charset="0"/>
              </a:rPr>
              <a:t>OpenStack</a:t>
            </a:r>
            <a:r>
              <a:rPr lang="zh-CN" altLang="en-US" sz="1600" dirty="0">
                <a:solidFill>
                  <a:schemeClr val="tx1"/>
                </a:solidFill>
                <a:latin typeface="Times New Roman" panose="02020603050405020304" pitchFamily="18" charset="0"/>
                <a:cs typeface="Times New Roman" panose="02020603050405020304" pitchFamily="18" charset="0"/>
              </a:rPr>
              <a:t>的使命是为大规模的公有云和小规模的私有云提供一个易于扩展的、弹性云计算服务，从而让云计算的实现更加简单，云计算架构具有更好的扩展性。</a:t>
            </a:r>
          </a:p>
        </p:txBody>
      </p:sp>
      <p:sp>
        <p:nvSpPr>
          <p:cNvPr id="30" name="内容占位符 3"/>
          <p:cNvSpPr txBox="1">
            <a:spLocks/>
          </p:cNvSpPr>
          <p:nvPr/>
        </p:nvSpPr>
        <p:spPr>
          <a:xfrm>
            <a:off x="515239" y="2174035"/>
            <a:ext cx="1704453" cy="451386"/>
          </a:xfrm>
          <a:prstGeom prst="rect">
            <a:avLst/>
          </a:prstGeom>
        </p:spPr>
        <p:txBody>
          <a:bodyPr vert="horz" lIns="121917" tIns="60958" rIns="121917" bIns="60958" rtlCol="0">
            <a:no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900" indent="-342900">
              <a:buClr>
                <a:srgbClr val="0070C0"/>
              </a:buClr>
              <a:buFont typeface="Wingdings" panose="05000000000000000000" pitchFamily="2" charset="2"/>
              <a:buChar char="Ø"/>
            </a:pPr>
            <a:r>
              <a:rPr lang="en-US" altLang="zh-CN" dirty="0">
                <a:solidFill>
                  <a:schemeClr val="tx1"/>
                </a:solidFill>
              </a:rPr>
              <a:t>1</a:t>
            </a:r>
            <a:r>
              <a:rPr lang="zh-CN" altLang="en-US" dirty="0">
                <a:solidFill>
                  <a:schemeClr val="tx1"/>
                </a:solidFill>
              </a:rPr>
              <a:t>．简介</a:t>
            </a:r>
            <a:endParaRPr lang="en-US" altLang="zh-CN" dirty="0">
              <a:solidFill>
                <a:schemeClr val="tx1"/>
              </a:solidFill>
            </a:endParaRPr>
          </a:p>
        </p:txBody>
      </p:sp>
      <p:pic>
        <p:nvPicPr>
          <p:cNvPr id="29698" name="图片 3"/>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9175" y="1404332"/>
            <a:ext cx="6010366" cy="279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内容占位符 2"/>
          <p:cNvSpPr txBox="1">
            <a:spLocks/>
          </p:cNvSpPr>
          <p:nvPr/>
        </p:nvSpPr>
        <p:spPr>
          <a:xfrm>
            <a:off x="6936405" y="4496594"/>
            <a:ext cx="4725370" cy="22098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OpenStack</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的作用是整合各种底层硬件资源，为系统管理员提供</a:t>
            </a:r>
            <a:r>
              <a:rPr lang="en-US" altLang="zh-CN" sz="1800" dirty="0">
                <a:solidFill>
                  <a:srgbClr val="E46C0A"/>
                </a:solidFill>
                <a:latin typeface="Times New Roman" panose="02020603050405020304" pitchFamily="18" charset="0"/>
                <a:ea typeface="微软雅黑" pitchFamily="34" charset="-122"/>
                <a:cs typeface="Times New Roman" panose="02020603050405020304" pitchFamily="18" charset="0"/>
              </a:rPr>
              <a:t>Web</a:t>
            </a:r>
            <a:r>
              <a:rPr lang="zh-CN" altLang="en-US" sz="1800" dirty="0">
                <a:solidFill>
                  <a:srgbClr val="E46C0A"/>
                </a:solidFill>
                <a:latin typeface="Times New Roman" panose="02020603050405020304" pitchFamily="18" charset="0"/>
                <a:ea typeface="微软雅黑" pitchFamily="34" charset="-122"/>
                <a:cs typeface="Times New Roman" panose="02020603050405020304" pitchFamily="18" charset="0"/>
              </a:rPr>
              <a:t>界面的控制面板以方便资源管理，为开发者的应用程序提供统一管理接口，为终端用户提供无缝的透明的云计算服务。</a:t>
            </a: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187983" y="5157531"/>
            <a:ext cx="813122" cy="55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文本框 9"/>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1" name="组合 10"/>
          <p:cNvGrpSpPr/>
          <p:nvPr/>
        </p:nvGrpSpPr>
        <p:grpSpPr>
          <a:xfrm>
            <a:off x="131974" y="28247"/>
            <a:ext cx="11520000" cy="1016152"/>
            <a:chOff x="131974" y="-1"/>
            <a:chExt cx="11520000" cy="1016152"/>
          </a:xfrm>
        </p:grpSpPr>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3" name="矩形 12"/>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5" name="文本框 14"/>
          <p:cNvSpPr txBox="1"/>
          <p:nvPr/>
        </p:nvSpPr>
        <p:spPr>
          <a:xfrm>
            <a:off x="631223" y="1594275"/>
            <a:ext cx="198483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OpenStack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27781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1974" y="3348672"/>
            <a:ext cx="6402926" cy="34964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4294967295"/>
          </p:nvPr>
        </p:nvSpPr>
        <p:spPr>
          <a:xfrm>
            <a:off x="229650" y="3348673"/>
            <a:ext cx="6099175" cy="3496469"/>
          </a:xfrm>
          <a:prstGeom prst="rect">
            <a:avLst/>
          </a:prstGeom>
        </p:spPr>
        <p:txBody>
          <a:bodyPr>
            <a:normAutofit/>
          </a:bodyPr>
          <a:lstStyle/>
          <a:p>
            <a:pPr algn="just">
              <a:lnSpc>
                <a:spcPct val="110000"/>
              </a:lnSpc>
            </a:pPr>
            <a:r>
              <a:rPr lang="en-US" altLang="zh-CN" sz="1400" dirty="0">
                <a:solidFill>
                  <a:schemeClr val="tx1"/>
                </a:solidFill>
                <a:latin typeface="Times New Roman" panose="02020603050405020304" pitchFamily="18" charset="0"/>
                <a:cs typeface="Times New Roman" panose="02020603050405020304" pitchFamily="18" charset="0"/>
              </a:rPr>
              <a:t>OpenStack Compute</a:t>
            </a:r>
            <a:r>
              <a:rPr lang="zh-CN" altLang="en-US" sz="1400" dirty="0">
                <a:solidFill>
                  <a:schemeClr val="tx1"/>
                </a:solidFill>
                <a:latin typeface="Times New Roman" panose="02020603050405020304" pitchFamily="18" charset="0"/>
                <a:cs typeface="Times New Roman" panose="02020603050405020304" pitchFamily="18" charset="0"/>
              </a:rPr>
              <a:t>（计算）：</a:t>
            </a:r>
            <a:r>
              <a:rPr lang="en-US" altLang="zh-CN" sz="1400" dirty="0">
                <a:solidFill>
                  <a:schemeClr val="tx1"/>
                </a:solidFill>
                <a:latin typeface="Times New Roman" panose="02020603050405020304" pitchFamily="18" charset="0"/>
                <a:cs typeface="Times New Roman" panose="02020603050405020304" pitchFamily="18" charset="0"/>
              </a:rPr>
              <a:t>Nova</a:t>
            </a:r>
            <a:r>
              <a:rPr lang="zh-CN" altLang="en-US" sz="1400" dirty="0">
                <a:solidFill>
                  <a:schemeClr val="tx1"/>
                </a:solidFill>
                <a:latin typeface="Times New Roman" panose="02020603050405020304" pitchFamily="18" charset="0"/>
                <a:cs typeface="Times New Roman" panose="02020603050405020304" pitchFamily="18" charset="0"/>
              </a:rPr>
              <a:t>。一套控制器。</a:t>
            </a:r>
          </a:p>
          <a:p>
            <a:pPr algn="just">
              <a:lnSpc>
                <a:spcPct val="110000"/>
              </a:lnSpc>
            </a:pPr>
            <a:r>
              <a:rPr lang="en-US" altLang="zh-CN" sz="1400" dirty="0">
                <a:solidFill>
                  <a:schemeClr val="tx1"/>
                </a:solidFill>
                <a:latin typeface="Times New Roman" panose="02020603050405020304" pitchFamily="18" charset="0"/>
                <a:cs typeface="Times New Roman" panose="02020603050405020304" pitchFamily="18" charset="0"/>
              </a:rPr>
              <a:t>OpenStack Block Storage</a:t>
            </a:r>
            <a:r>
              <a:rPr lang="zh-CN" altLang="en-US" sz="1400" dirty="0">
                <a:solidFill>
                  <a:schemeClr val="tx1"/>
                </a:solidFill>
                <a:latin typeface="Times New Roman" panose="02020603050405020304" pitchFamily="18" charset="0"/>
                <a:cs typeface="Times New Roman" panose="02020603050405020304" pitchFamily="18" charset="0"/>
              </a:rPr>
              <a:t>（块存储）：</a:t>
            </a:r>
            <a:r>
              <a:rPr lang="en-US" altLang="zh-CN" sz="1400" dirty="0">
                <a:solidFill>
                  <a:schemeClr val="tx1"/>
                </a:solidFill>
                <a:latin typeface="Times New Roman" panose="02020603050405020304" pitchFamily="18" charset="0"/>
                <a:cs typeface="Times New Roman" panose="02020603050405020304" pitchFamily="18" charset="0"/>
              </a:rPr>
              <a:t>Cinder</a:t>
            </a:r>
            <a:r>
              <a:rPr lang="zh-CN" altLang="en-US" sz="1400" dirty="0">
                <a:solidFill>
                  <a:schemeClr val="tx1"/>
                </a:solidFill>
                <a:latin typeface="Times New Roman" panose="02020603050405020304" pitchFamily="18" charset="0"/>
                <a:cs typeface="Times New Roman" panose="02020603050405020304" pitchFamily="18" charset="0"/>
              </a:rPr>
              <a:t>。为运行实例提供稳定的数据块存储服务。</a:t>
            </a:r>
          </a:p>
          <a:p>
            <a:pPr algn="just">
              <a:lnSpc>
                <a:spcPct val="110000"/>
              </a:lnSpc>
            </a:pPr>
            <a:r>
              <a:rPr lang="en-US" altLang="zh-CN" sz="1400" dirty="0">
                <a:solidFill>
                  <a:schemeClr val="tx1"/>
                </a:solidFill>
                <a:latin typeface="Times New Roman" panose="02020603050405020304" pitchFamily="18" charset="0"/>
                <a:cs typeface="Times New Roman" panose="02020603050405020304" pitchFamily="18" charset="0"/>
              </a:rPr>
              <a:t>OpenStack Network</a:t>
            </a:r>
            <a:r>
              <a:rPr lang="zh-CN" altLang="en-US" sz="1400" dirty="0">
                <a:solidFill>
                  <a:schemeClr val="tx1"/>
                </a:solidFill>
                <a:latin typeface="Times New Roman" panose="02020603050405020304" pitchFamily="18" charset="0"/>
                <a:cs typeface="Times New Roman" panose="02020603050405020304" pitchFamily="18" charset="0"/>
              </a:rPr>
              <a:t>（网络）：</a:t>
            </a:r>
            <a:r>
              <a:rPr lang="en-US" altLang="zh-CN" sz="1400" dirty="0">
                <a:solidFill>
                  <a:schemeClr val="tx1"/>
                </a:solidFill>
                <a:latin typeface="Times New Roman" panose="02020603050405020304" pitchFamily="18" charset="0"/>
                <a:cs typeface="Times New Roman" panose="02020603050405020304" pitchFamily="18" charset="0"/>
              </a:rPr>
              <a:t>Neutron</a:t>
            </a:r>
            <a:r>
              <a:rPr lang="zh-CN" altLang="en-US" sz="1400" dirty="0">
                <a:solidFill>
                  <a:schemeClr val="tx1"/>
                </a:solidFill>
                <a:latin typeface="Times New Roman" panose="02020603050405020304" pitchFamily="18" charset="0"/>
                <a:cs typeface="Times New Roman" panose="02020603050405020304" pitchFamily="18" charset="0"/>
              </a:rPr>
              <a:t>。提供云计算服务的网络虚拟化技术。</a:t>
            </a:r>
          </a:p>
          <a:p>
            <a:pPr algn="just">
              <a:lnSpc>
                <a:spcPct val="110000"/>
              </a:lnSpc>
            </a:pPr>
            <a:r>
              <a:rPr lang="en-US" altLang="zh-CN" sz="1400" dirty="0">
                <a:solidFill>
                  <a:schemeClr val="tx1"/>
                </a:solidFill>
                <a:latin typeface="Times New Roman" panose="02020603050405020304" pitchFamily="18" charset="0"/>
                <a:cs typeface="Times New Roman" panose="02020603050405020304" pitchFamily="18" charset="0"/>
              </a:rPr>
              <a:t>OpenStack Image Service</a:t>
            </a:r>
            <a:r>
              <a:rPr lang="zh-CN" altLang="en-US" sz="1400" dirty="0">
                <a:solidFill>
                  <a:schemeClr val="tx1"/>
                </a:solidFill>
                <a:latin typeface="Times New Roman" panose="02020603050405020304" pitchFamily="18" charset="0"/>
                <a:cs typeface="Times New Roman" panose="02020603050405020304" pitchFamily="18" charset="0"/>
              </a:rPr>
              <a:t>（镜像服务）：</a:t>
            </a:r>
            <a:r>
              <a:rPr lang="en-US" altLang="zh-CN" sz="1400" dirty="0">
                <a:solidFill>
                  <a:schemeClr val="tx1"/>
                </a:solidFill>
                <a:latin typeface="Times New Roman" panose="02020603050405020304" pitchFamily="18" charset="0"/>
                <a:cs typeface="Times New Roman" panose="02020603050405020304" pitchFamily="18" charset="0"/>
              </a:rPr>
              <a:t>Glance</a:t>
            </a:r>
            <a:r>
              <a:rPr lang="zh-CN" altLang="en-US" sz="1400" dirty="0">
                <a:solidFill>
                  <a:schemeClr val="tx1"/>
                </a:solidFill>
                <a:latin typeface="Times New Roman" panose="02020603050405020304" pitchFamily="18" charset="0"/>
                <a:cs typeface="Times New Roman" panose="02020603050405020304" pitchFamily="18" charset="0"/>
              </a:rPr>
              <a:t>。一套虚拟机镜像存储、查找及检索系统。</a:t>
            </a:r>
          </a:p>
          <a:p>
            <a:pPr algn="just">
              <a:lnSpc>
                <a:spcPct val="110000"/>
              </a:lnSpc>
            </a:pPr>
            <a:r>
              <a:rPr lang="en-US" altLang="zh-CN" sz="1400" dirty="0">
                <a:solidFill>
                  <a:schemeClr val="tx1"/>
                </a:solidFill>
                <a:latin typeface="Times New Roman" panose="02020603050405020304" pitchFamily="18" charset="0"/>
                <a:cs typeface="Times New Roman" panose="02020603050405020304" pitchFamily="18" charset="0"/>
              </a:rPr>
              <a:t>OpenStack Object Storage</a:t>
            </a:r>
            <a:r>
              <a:rPr lang="zh-CN" altLang="en-US" sz="1400" dirty="0">
                <a:solidFill>
                  <a:schemeClr val="tx1"/>
                </a:solidFill>
                <a:latin typeface="Times New Roman" panose="02020603050405020304" pitchFamily="18" charset="0"/>
                <a:cs typeface="Times New Roman" panose="02020603050405020304" pitchFamily="18" charset="0"/>
              </a:rPr>
              <a:t>（对象存储）：</a:t>
            </a:r>
            <a:r>
              <a:rPr lang="en-US" altLang="zh-CN" sz="1400" dirty="0">
                <a:solidFill>
                  <a:schemeClr val="tx1"/>
                </a:solidFill>
                <a:latin typeface="Times New Roman" panose="02020603050405020304" pitchFamily="18" charset="0"/>
                <a:cs typeface="Times New Roman" panose="02020603050405020304" pitchFamily="18" charset="0"/>
              </a:rPr>
              <a:t>Swift</a:t>
            </a:r>
            <a:r>
              <a:rPr lang="zh-CN" altLang="en-US" sz="1400" dirty="0">
                <a:solidFill>
                  <a:schemeClr val="tx1"/>
                </a:solidFill>
                <a:latin typeface="Times New Roman" panose="02020603050405020304" pitchFamily="18" charset="0"/>
                <a:cs typeface="Times New Roman" panose="02020603050405020304" pitchFamily="18" charset="0"/>
              </a:rPr>
              <a:t>。一套用于在大规模可扩展系统中通过内置冗余及高容错机制实现对象存储的系统。</a:t>
            </a:r>
          </a:p>
          <a:p>
            <a:pPr algn="just">
              <a:lnSpc>
                <a:spcPct val="110000"/>
              </a:lnSpc>
            </a:pPr>
            <a:r>
              <a:rPr lang="en-US" altLang="zh-CN" sz="1400" dirty="0">
                <a:solidFill>
                  <a:schemeClr val="tx1"/>
                </a:solidFill>
                <a:latin typeface="Times New Roman" panose="02020603050405020304" pitchFamily="18" charset="0"/>
                <a:cs typeface="Times New Roman" panose="02020603050405020304" pitchFamily="18" charset="0"/>
              </a:rPr>
              <a:t>OpenStack Identity Service</a:t>
            </a:r>
            <a:r>
              <a:rPr lang="zh-CN" altLang="en-US" sz="1400" dirty="0">
                <a:solidFill>
                  <a:schemeClr val="tx1"/>
                </a:solidFill>
                <a:latin typeface="Times New Roman" panose="02020603050405020304" pitchFamily="18" charset="0"/>
                <a:cs typeface="Times New Roman" panose="02020603050405020304" pitchFamily="18" charset="0"/>
              </a:rPr>
              <a:t>（身份服务）：</a:t>
            </a:r>
            <a:r>
              <a:rPr lang="en-US" altLang="zh-CN" sz="1400" dirty="0">
                <a:solidFill>
                  <a:schemeClr val="tx1"/>
                </a:solidFill>
                <a:latin typeface="Times New Roman" panose="02020603050405020304" pitchFamily="18" charset="0"/>
                <a:cs typeface="Times New Roman" panose="02020603050405020304" pitchFamily="18" charset="0"/>
              </a:rPr>
              <a:t>Keystone</a:t>
            </a:r>
            <a:r>
              <a:rPr lang="zh-CN" altLang="en-US" sz="1400" dirty="0">
                <a:solidFill>
                  <a:schemeClr val="tx1"/>
                </a:solidFill>
                <a:latin typeface="Times New Roman" panose="02020603050405020304" pitchFamily="18" charset="0"/>
                <a:cs typeface="Times New Roman" panose="02020603050405020304" pitchFamily="18" charset="0"/>
              </a:rPr>
              <a:t>。提供身份验证、服务规则和服务令牌的功能。</a:t>
            </a:r>
          </a:p>
          <a:p>
            <a:pPr algn="just">
              <a:lnSpc>
                <a:spcPct val="110000"/>
              </a:lnSpc>
            </a:pPr>
            <a:r>
              <a:rPr lang="en-US" altLang="zh-CN" sz="1400" dirty="0">
                <a:solidFill>
                  <a:schemeClr val="tx1"/>
                </a:solidFill>
                <a:latin typeface="Times New Roman" panose="02020603050405020304" pitchFamily="18" charset="0"/>
                <a:cs typeface="Times New Roman" panose="02020603050405020304" pitchFamily="18" charset="0"/>
              </a:rPr>
              <a:t>OpenStack Dashboard</a:t>
            </a:r>
            <a:r>
              <a:rPr lang="zh-CN" altLang="en-US" sz="1400" dirty="0">
                <a:solidFill>
                  <a:schemeClr val="tx1"/>
                </a:solidFill>
                <a:latin typeface="Times New Roman" panose="02020603050405020304" pitchFamily="18" charset="0"/>
                <a:cs typeface="Times New Roman" panose="02020603050405020304" pitchFamily="18" charset="0"/>
              </a:rPr>
              <a:t>（</a:t>
            </a:r>
            <a:r>
              <a:rPr lang="en-US" altLang="zh-CN" sz="1400" dirty="0">
                <a:solidFill>
                  <a:schemeClr val="tx1"/>
                </a:solidFill>
                <a:latin typeface="Times New Roman" panose="02020603050405020304" pitchFamily="18" charset="0"/>
                <a:cs typeface="Times New Roman" panose="02020603050405020304" pitchFamily="18" charset="0"/>
              </a:rPr>
              <a:t>UI </a:t>
            </a:r>
            <a:r>
              <a:rPr lang="zh-CN" altLang="en-US" sz="1400" dirty="0">
                <a:solidFill>
                  <a:schemeClr val="tx1"/>
                </a:solidFill>
                <a:latin typeface="Times New Roman" panose="02020603050405020304" pitchFamily="18" charset="0"/>
                <a:cs typeface="Times New Roman" panose="02020603050405020304" pitchFamily="18" charset="0"/>
              </a:rPr>
              <a:t>界面）：</a:t>
            </a:r>
            <a:r>
              <a:rPr lang="en-US" altLang="zh-CN" sz="1400" dirty="0">
                <a:solidFill>
                  <a:schemeClr val="tx1"/>
                </a:solidFill>
                <a:latin typeface="Times New Roman" panose="02020603050405020304" pitchFamily="18" charset="0"/>
                <a:cs typeface="Times New Roman" panose="02020603050405020304" pitchFamily="18" charset="0"/>
              </a:rPr>
              <a:t>Horizon</a:t>
            </a:r>
            <a:r>
              <a:rPr lang="zh-CN" altLang="en-US" sz="1400" dirty="0">
                <a:solidFill>
                  <a:schemeClr val="tx1"/>
                </a:solidFill>
                <a:latin typeface="Times New Roman" panose="02020603050405020304" pitchFamily="18" charset="0"/>
                <a:cs typeface="Times New Roman" panose="02020603050405020304" pitchFamily="18" charset="0"/>
              </a:rPr>
              <a:t>。用于简化用户对服务的操作。</a:t>
            </a:r>
          </a:p>
        </p:txBody>
      </p:sp>
      <p:sp>
        <p:nvSpPr>
          <p:cNvPr id="15" name="内容占位符 3"/>
          <p:cNvSpPr txBox="1">
            <a:spLocks/>
          </p:cNvSpPr>
          <p:nvPr/>
        </p:nvSpPr>
        <p:spPr>
          <a:xfrm>
            <a:off x="229650" y="1963185"/>
            <a:ext cx="7010400" cy="574929"/>
          </a:xfrm>
          <a:prstGeom prst="rect">
            <a:avLst/>
          </a:prstGeom>
        </p:spPr>
        <p:txBody>
          <a:bodyPr vert="horz" lIns="121917" tIns="60958" rIns="121917" bIns="60958" rtlCol="0">
            <a:no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900" indent="-342900">
              <a:buClr>
                <a:srgbClr val="0070C0"/>
              </a:buClr>
              <a:buFont typeface="Wingdings" panose="05000000000000000000" pitchFamily="2" charset="2"/>
              <a:buChar char="Ø"/>
            </a:pPr>
            <a:r>
              <a:rPr lang="en-US" altLang="zh-CN" dirty="0">
                <a:solidFill>
                  <a:schemeClr val="tx1"/>
                </a:solidFill>
              </a:rPr>
              <a:t>2</a:t>
            </a:r>
            <a:r>
              <a:rPr lang="zh-CN" altLang="en-US" dirty="0">
                <a:solidFill>
                  <a:schemeClr val="tx1"/>
                </a:solidFill>
              </a:rPr>
              <a:t>．核心项目</a:t>
            </a:r>
            <a:endParaRPr lang="en-US" altLang="zh-CN" dirty="0">
              <a:solidFill>
                <a:schemeClr val="tx1"/>
              </a:solidFill>
            </a:endParaRPr>
          </a:p>
          <a:p>
            <a:r>
              <a:rPr lang="en-US" altLang="zh-CN" sz="1400" dirty="0"/>
              <a:t>       OpenStack</a:t>
            </a:r>
            <a:r>
              <a:rPr lang="zh-CN" altLang="en-US" sz="1400" dirty="0"/>
              <a:t>把其项目被分解成</a:t>
            </a:r>
            <a:r>
              <a:rPr lang="zh-CN" altLang="en-US" sz="1400" dirty="0">
                <a:solidFill>
                  <a:srgbClr val="FF0000"/>
                </a:solidFill>
              </a:rPr>
              <a:t>核心项目、孵化项目，以及支持项目和相关项目</a:t>
            </a:r>
            <a:r>
              <a:rPr lang="zh-CN" altLang="en-US" sz="1400" dirty="0"/>
              <a:t>。每个项目都有自己的委员会和项目技术主管，且每个项目不是一成不变的，孵化项目可以根据发展的成熟度和重要性，转变为核心项目。</a:t>
            </a:r>
          </a:p>
        </p:txBody>
      </p:sp>
      <p:sp>
        <p:nvSpPr>
          <p:cNvPr id="5"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180303776"/>
              </p:ext>
            </p:extLst>
          </p:nvPr>
        </p:nvGraphicFramePr>
        <p:xfrm>
          <a:off x="7237129" y="2538114"/>
          <a:ext cx="4378584" cy="3449115"/>
        </p:xfrm>
        <a:graphic>
          <a:graphicData uri="http://schemas.openxmlformats.org/presentationml/2006/ole">
            <mc:AlternateContent xmlns:mc="http://schemas.openxmlformats.org/markup-compatibility/2006">
              <mc:Choice xmlns:v="urn:schemas-microsoft-com:vml" Requires="v">
                <p:oleObj spid="_x0000_s30839" r:id="rId3" imgW="5112536" imgH="4225770" progId="Visio.Drawing.11">
                  <p:embed/>
                </p:oleObj>
              </mc:Choice>
              <mc:Fallback>
                <p:oleObj r:id="rId3" imgW="5112536" imgH="422577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t="1755" b="3146"/>
                      <a:stretch>
                        <a:fillRect/>
                      </a:stretch>
                    </p:blipFill>
                    <p:spPr bwMode="auto">
                      <a:xfrm>
                        <a:off x="7237129" y="2538114"/>
                        <a:ext cx="4378584" cy="3449115"/>
                      </a:xfrm>
                      <a:prstGeom prst="rect">
                        <a:avLst/>
                      </a:prstGeom>
                      <a:noFill/>
                      <a:ln>
                        <a:solidFill>
                          <a:srgbClr val="92D050"/>
                        </a:solidFill>
                      </a:ln>
                    </p:spPr>
                  </p:pic>
                </p:oleObj>
              </mc:Fallback>
            </mc:AlternateContent>
          </a:graphicData>
        </a:graphic>
      </p:graphicFrame>
      <p:sp>
        <p:nvSpPr>
          <p:cNvPr id="8" name="文本框 7"/>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9" name="组合 8"/>
          <p:cNvGrpSpPr/>
          <p:nvPr/>
        </p:nvGrpSpPr>
        <p:grpSpPr>
          <a:xfrm>
            <a:off x="131974" y="28247"/>
            <a:ext cx="11520000" cy="1016152"/>
            <a:chOff x="131974" y="-1"/>
            <a:chExt cx="11520000" cy="1016152"/>
          </a:xfrm>
        </p:grpSpPr>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1" name="矩形 10"/>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3" name="文本框 12"/>
          <p:cNvSpPr txBox="1"/>
          <p:nvPr/>
        </p:nvSpPr>
        <p:spPr>
          <a:xfrm>
            <a:off x="631223" y="1594275"/>
            <a:ext cx="198483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OpenStack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93314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7" name="组合 6"/>
          <p:cNvGrpSpPr/>
          <p:nvPr/>
        </p:nvGrpSpPr>
        <p:grpSpPr>
          <a:xfrm>
            <a:off x="131974" y="28247"/>
            <a:ext cx="11520000" cy="1016152"/>
            <a:chOff x="131974" y="-1"/>
            <a:chExt cx="11520000" cy="1016152"/>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9" name="矩形 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1" name="文本框 10"/>
          <p:cNvSpPr txBox="1"/>
          <p:nvPr/>
        </p:nvSpPr>
        <p:spPr>
          <a:xfrm>
            <a:off x="631223" y="1594275"/>
            <a:ext cx="198483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OpenStack</a:t>
            </a:r>
            <a:endParaRPr lang="zh-CN" altLang="en-US" b="1" dirty="0">
              <a:latin typeface="黑体" panose="02010609060101010101" pitchFamily="49" charset="-122"/>
              <a:ea typeface="黑体" panose="02010609060101010101" pitchFamily="49"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711122346"/>
              </p:ext>
            </p:extLst>
          </p:nvPr>
        </p:nvGraphicFramePr>
        <p:xfrm>
          <a:off x="917575" y="3040059"/>
          <a:ext cx="11011675" cy="3571240"/>
        </p:xfrm>
        <a:graphic>
          <a:graphicData uri="http://schemas.openxmlformats.org/drawingml/2006/table">
            <a:tbl>
              <a:tblPr firstRow="1" bandRow="1">
                <a:tableStyleId>{5FD0F851-EC5A-4D38-B0AD-8093EC10F338}</a:tableStyleId>
              </a:tblPr>
              <a:tblGrid>
                <a:gridCol w="3848876">
                  <a:extLst>
                    <a:ext uri="{9D8B030D-6E8A-4147-A177-3AD203B41FA5}">
                      <a16:colId xmlns:a16="http://schemas.microsoft.com/office/drawing/2014/main" val="20000"/>
                    </a:ext>
                  </a:extLst>
                </a:gridCol>
                <a:gridCol w="7162799">
                  <a:extLst>
                    <a:ext uri="{9D8B030D-6E8A-4147-A177-3AD203B41FA5}">
                      <a16:colId xmlns:a16="http://schemas.microsoft.com/office/drawing/2014/main" val="20001"/>
                    </a:ext>
                  </a:extLst>
                </a:gridCol>
              </a:tblGrid>
              <a:tr h="370840">
                <a:tc>
                  <a:txBody>
                    <a:bodyPr/>
                    <a:lstStyle/>
                    <a:p>
                      <a:r>
                        <a:rPr lang="zh-CN" altLang="en-US" sz="1800" kern="1200" dirty="0">
                          <a:effectLst/>
                        </a:rPr>
                        <a:t>孵化项目</a:t>
                      </a:r>
                      <a:endParaRPr lang="zh-CN" altLang="en-US" sz="18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zh-CN" altLang="en-US" sz="1800" dirty="0">
                          <a:latin typeface="+mj-ea"/>
                          <a:ea typeface="+mj-ea"/>
                        </a:rPr>
                        <a:t>简介</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Metering</a:t>
                      </a:r>
                      <a:r>
                        <a:rPr lang="zh-CN" altLang="en-US" sz="1800" kern="1200" dirty="0">
                          <a:effectLst/>
                          <a:latin typeface="Times New Roman" panose="02020603050405020304" pitchFamily="18" charset="0"/>
                          <a:cs typeface="Times New Roman" panose="02020603050405020304" pitchFamily="18" charset="0"/>
                        </a:rPr>
                        <a:t>（计量</a:t>
                      </a:r>
                      <a:r>
                        <a:rPr lang="en-US" altLang="zh-CN" sz="1800" kern="1200" dirty="0">
                          <a:effectLst/>
                          <a:latin typeface="Times New Roman" panose="02020603050405020304" pitchFamily="18" charset="0"/>
                          <a:cs typeface="Times New Roman" panose="02020603050405020304" pitchFamily="18" charset="0"/>
                        </a:rPr>
                        <a:t>/</a:t>
                      </a:r>
                      <a:r>
                        <a:rPr lang="zh-CN" altLang="en-US" sz="1800" kern="1200" dirty="0">
                          <a:effectLst/>
                          <a:latin typeface="Times New Roman" panose="02020603050405020304" pitchFamily="18" charset="0"/>
                          <a:cs typeface="Times New Roman" panose="02020603050405020304" pitchFamily="18" charset="0"/>
                        </a:rPr>
                        <a:t>监控）：</a:t>
                      </a:r>
                      <a:r>
                        <a:rPr lang="en-US" altLang="zh-CN" sz="1800" kern="1200" dirty="0">
                          <a:effectLst/>
                          <a:latin typeface="Times New Roman" panose="02020603050405020304" pitchFamily="18" charset="0"/>
                          <a:cs typeface="Times New Roman" panose="02020603050405020304" pitchFamily="18" charset="0"/>
                        </a:rPr>
                        <a:t>Ceilometer</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zh-CN" altLang="en-US" sz="1800" kern="1200" dirty="0">
                          <a:effectLst/>
                          <a:latin typeface="Times New Roman" panose="02020603050405020304" pitchFamily="18" charset="0"/>
                          <a:cs typeface="Times New Roman" panose="02020603050405020304" pitchFamily="18" charset="0"/>
                        </a:rPr>
                        <a:t>把</a:t>
                      </a:r>
                      <a:r>
                        <a:rPr lang="en-US" altLang="zh-CN" sz="1800" kern="1200" dirty="0">
                          <a:effectLst/>
                          <a:latin typeface="Times New Roman" panose="02020603050405020304" pitchFamily="18" charset="0"/>
                          <a:cs typeface="Times New Roman" panose="02020603050405020304" pitchFamily="18" charset="0"/>
                        </a:rPr>
                        <a:t>OpenStack</a:t>
                      </a:r>
                      <a:r>
                        <a:rPr lang="zh-CN" altLang="en-US" sz="1800" kern="1200" dirty="0">
                          <a:effectLst/>
                          <a:latin typeface="Times New Roman" panose="02020603050405020304" pitchFamily="18" charset="0"/>
                          <a:cs typeface="Times New Roman" panose="02020603050405020304" pitchFamily="18" charset="0"/>
                        </a:rPr>
                        <a:t>内部发生的几乎所有的事件都收集起来，然后为计费和监控以及其他服务提供数据支撑</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Orchestration</a:t>
                      </a:r>
                      <a:r>
                        <a:rPr lang="zh-CN" altLang="en-US" sz="1800" kern="1200" dirty="0">
                          <a:effectLst/>
                          <a:latin typeface="Times New Roman" panose="02020603050405020304" pitchFamily="18" charset="0"/>
                          <a:cs typeface="Times New Roman" panose="02020603050405020304" pitchFamily="18" charset="0"/>
                        </a:rPr>
                        <a:t>（部署编排）：</a:t>
                      </a:r>
                      <a:r>
                        <a:rPr lang="en-US" altLang="zh-CN" sz="1800" kern="1200" dirty="0">
                          <a:effectLst/>
                          <a:latin typeface="Times New Roman" panose="02020603050405020304" pitchFamily="18" charset="0"/>
                          <a:cs typeface="Times New Roman" panose="02020603050405020304" pitchFamily="18" charset="0"/>
                        </a:rPr>
                        <a:t>Heat</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zh-CN" altLang="en-US" sz="1800" kern="1200" dirty="0">
                          <a:effectLst/>
                          <a:latin typeface="Times New Roman" panose="02020603050405020304" pitchFamily="18" charset="0"/>
                          <a:cs typeface="Times New Roman" panose="02020603050405020304" pitchFamily="18" charset="0"/>
                        </a:rPr>
                        <a:t>实现云基础设施软件运行环境的自动化部署</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Database</a:t>
                      </a:r>
                      <a:r>
                        <a:rPr lang="zh-CN" altLang="en-US" sz="1800" kern="1200" dirty="0">
                          <a:effectLst/>
                          <a:latin typeface="Times New Roman" panose="02020603050405020304" pitchFamily="18" charset="0"/>
                          <a:cs typeface="Times New Roman" panose="02020603050405020304" pitchFamily="18" charset="0"/>
                        </a:rPr>
                        <a:t>（数据库服务）：</a:t>
                      </a:r>
                      <a:r>
                        <a:rPr lang="en-US" altLang="zh-CN" sz="1800" kern="1200" dirty="0">
                          <a:effectLst/>
                          <a:latin typeface="Times New Roman" panose="02020603050405020304" pitchFamily="18" charset="0"/>
                          <a:cs typeface="Times New Roman" panose="02020603050405020304" pitchFamily="18" charset="0"/>
                        </a:rPr>
                        <a:t>Trove</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zh-CN" altLang="en-US" sz="1800" kern="1200" dirty="0">
                          <a:effectLst/>
                          <a:latin typeface="Times New Roman" panose="02020603050405020304" pitchFamily="18" charset="0"/>
                          <a:cs typeface="Times New Roman" panose="02020603050405020304" pitchFamily="18" charset="0"/>
                        </a:rPr>
                        <a:t>为用户在</a:t>
                      </a:r>
                      <a:r>
                        <a:rPr lang="en-US" altLang="zh-CN" sz="1800" kern="1200" dirty="0">
                          <a:effectLst/>
                          <a:latin typeface="Times New Roman" panose="02020603050405020304" pitchFamily="18" charset="0"/>
                          <a:cs typeface="Times New Roman" panose="02020603050405020304" pitchFamily="18" charset="0"/>
                        </a:rPr>
                        <a:t>OpenStack</a:t>
                      </a:r>
                      <a:r>
                        <a:rPr lang="zh-CN" altLang="en-US" sz="1800" kern="1200" dirty="0">
                          <a:effectLst/>
                          <a:latin typeface="Times New Roman" panose="02020603050405020304" pitchFamily="18" charset="0"/>
                          <a:cs typeface="Times New Roman" panose="02020603050405020304" pitchFamily="18" charset="0"/>
                        </a:rPr>
                        <a:t>的环境下提供可扩展的、可靠的关系和非关系型数据库引擎服务</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Elastic Map Reduce</a:t>
                      </a:r>
                      <a:r>
                        <a:rPr lang="zh-CN" altLang="en-US" sz="1800" kern="1200" dirty="0">
                          <a:effectLst/>
                          <a:latin typeface="Times New Roman" panose="02020603050405020304" pitchFamily="18" charset="0"/>
                          <a:cs typeface="Times New Roman" panose="02020603050405020304" pitchFamily="18" charset="0"/>
                        </a:rPr>
                        <a:t>（弹性</a:t>
                      </a:r>
                      <a:r>
                        <a:rPr lang="en-US" altLang="zh-CN" sz="1800" kern="1200" dirty="0">
                          <a:effectLst/>
                          <a:latin typeface="Times New Roman" panose="02020603050405020304" pitchFamily="18" charset="0"/>
                          <a:cs typeface="Times New Roman" panose="02020603050405020304" pitchFamily="18" charset="0"/>
                        </a:rPr>
                        <a:t>MapReduce</a:t>
                      </a:r>
                      <a:r>
                        <a:rPr lang="zh-CN" altLang="en-US" sz="1800" kern="1200" dirty="0">
                          <a:effectLst/>
                          <a:latin typeface="Times New Roman" panose="02020603050405020304" pitchFamily="18" charset="0"/>
                          <a:cs typeface="Times New Roman" panose="02020603050405020304" pitchFamily="18" charset="0"/>
                        </a:rPr>
                        <a:t>）：</a:t>
                      </a:r>
                      <a:r>
                        <a:rPr lang="en-US" altLang="zh-CN" sz="1800" kern="1200" dirty="0">
                          <a:effectLst/>
                          <a:latin typeface="Times New Roman" panose="02020603050405020304" pitchFamily="18" charset="0"/>
                          <a:cs typeface="Times New Roman" panose="02020603050405020304" pitchFamily="18" charset="0"/>
                        </a:rPr>
                        <a:t>Sahara</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zh-CN" altLang="en-US" sz="1800" kern="1200" dirty="0">
                          <a:effectLst/>
                          <a:latin typeface="Times New Roman" panose="02020603050405020304" pitchFamily="18" charset="0"/>
                          <a:cs typeface="Times New Roman" panose="02020603050405020304" pitchFamily="18" charset="0"/>
                        </a:rPr>
                        <a:t>为用户提供一个简单的基于</a:t>
                      </a:r>
                      <a:r>
                        <a:rPr lang="en-US" altLang="zh-CN" sz="1800" kern="1200" dirty="0" err="1">
                          <a:effectLst/>
                          <a:latin typeface="Times New Roman" panose="02020603050405020304" pitchFamily="18" charset="0"/>
                          <a:cs typeface="Times New Roman" panose="02020603050405020304" pitchFamily="18" charset="0"/>
                        </a:rPr>
                        <a:t>Openstack</a:t>
                      </a:r>
                      <a:r>
                        <a:rPr lang="zh-CN" altLang="en-US" sz="1800" kern="1200" dirty="0">
                          <a:effectLst/>
                          <a:latin typeface="Times New Roman" panose="02020603050405020304" pitchFamily="18" charset="0"/>
                          <a:cs typeface="Times New Roman" panose="02020603050405020304" pitchFamily="18" charset="0"/>
                        </a:rPr>
                        <a:t>来搭建</a:t>
                      </a:r>
                      <a:r>
                        <a:rPr lang="en-US" altLang="zh-CN" sz="1800" kern="1200" dirty="0">
                          <a:effectLst/>
                          <a:latin typeface="Times New Roman" panose="02020603050405020304" pitchFamily="18" charset="0"/>
                          <a:cs typeface="Times New Roman" panose="02020603050405020304" pitchFamily="18" charset="0"/>
                        </a:rPr>
                        <a:t>Hadoop</a:t>
                      </a:r>
                      <a:r>
                        <a:rPr lang="zh-CN" altLang="en-US" sz="1800" kern="1200" dirty="0">
                          <a:effectLst/>
                          <a:latin typeface="Times New Roman" panose="02020603050405020304" pitchFamily="18" charset="0"/>
                          <a:cs typeface="Times New Roman" panose="02020603050405020304" pitchFamily="18" charset="0"/>
                        </a:rPr>
                        <a:t>集群的方法</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Bare-Metal Provisioning</a:t>
                      </a:r>
                      <a:r>
                        <a:rPr lang="zh-CN" altLang="en-US" sz="1800" kern="1200" dirty="0">
                          <a:effectLst/>
                          <a:latin typeface="Times New Roman" panose="02020603050405020304" pitchFamily="18" charset="0"/>
                          <a:cs typeface="Times New Roman" panose="02020603050405020304" pitchFamily="18" charset="0"/>
                        </a:rPr>
                        <a:t>（裸机部署）：</a:t>
                      </a:r>
                      <a:r>
                        <a:rPr lang="en-US" altLang="zh-CN" sz="1800" kern="1200" dirty="0">
                          <a:effectLst/>
                          <a:latin typeface="Times New Roman" panose="02020603050405020304" pitchFamily="18" charset="0"/>
                          <a:cs typeface="Times New Roman" panose="02020603050405020304" pitchFamily="18" charset="0"/>
                        </a:rPr>
                        <a:t>Ironic</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zh-CN" altLang="en-US" sz="1800" kern="1200" dirty="0">
                          <a:effectLst/>
                          <a:latin typeface="Times New Roman" panose="02020603050405020304" pitchFamily="18" charset="0"/>
                          <a:cs typeface="Times New Roman" panose="02020603050405020304" pitchFamily="18" charset="0"/>
                        </a:rPr>
                        <a:t>管理物理机的生命周期</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3" name="内容占位符 2"/>
          <p:cNvSpPr txBox="1">
            <a:spLocks/>
          </p:cNvSpPr>
          <p:nvPr/>
        </p:nvSpPr>
        <p:spPr>
          <a:xfrm>
            <a:off x="113813" y="2071538"/>
            <a:ext cx="11277600" cy="1077375"/>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900" indent="-342900">
              <a:buClr>
                <a:srgbClr val="0070C0"/>
              </a:buClr>
              <a:buFont typeface="Wingdings" panose="05000000000000000000" pitchFamily="2" charset="2"/>
              <a:buChar char="Ø"/>
            </a:pPr>
            <a:r>
              <a:rPr lang="en-US" altLang="zh-CN" dirty="0">
                <a:solidFill>
                  <a:schemeClr val="tx1"/>
                </a:solidFill>
              </a:rPr>
              <a:t>3</a:t>
            </a:r>
            <a:r>
              <a:rPr lang="zh-CN" altLang="en-US" dirty="0">
                <a:solidFill>
                  <a:schemeClr val="tx1"/>
                </a:solidFill>
              </a:rPr>
              <a:t>．孵化项目</a:t>
            </a:r>
            <a:endParaRPr lang="en-US" altLang="zh-CN" dirty="0">
              <a:solidFill>
                <a:schemeClr val="tx1"/>
              </a:solidFill>
            </a:endParaRPr>
          </a:p>
          <a:p>
            <a:pPr marL="0" indent="457200">
              <a:buNone/>
            </a:pPr>
            <a:r>
              <a:rPr lang="zh-CN" altLang="en-US" sz="1800" dirty="0">
                <a:solidFill>
                  <a:schemeClr val="tx1"/>
                </a:solidFill>
              </a:rPr>
              <a:t>当前</a:t>
            </a:r>
            <a:r>
              <a:rPr lang="en-US" altLang="zh-CN" sz="1800" dirty="0">
                <a:solidFill>
                  <a:schemeClr val="tx1"/>
                </a:solidFill>
              </a:rPr>
              <a:t>OpenStack</a:t>
            </a:r>
            <a:r>
              <a:rPr lang="zh-CN" altLang="en-US" sz="1800" dirty="0">
                <a:solidFill>
                  <a:schemeClr val="tx1"/>
                </a:solidFill>
              </a:rPr>
              <a:t>总共拥有</a:t>
            </a:r>
            <a:r>
              <a:rPr lang="en-US" altLang="zh-CN" sz="1800" dirty="0">
                <a:solidFill>
                  <a:schemeClr val="tx1"/>
                </a:solidFill>
              </a:rPr>
              <a:t>13</a:t>
            </a:r>
            <a:r>
              <a:rPr lang="zh-CN" altLang="en-US" sz="1800" dirty="0">
                <a:solidFill>
                  <a:schemeClr val="tx1"/>
                </a:solidFill>
              </a:rPr>
              <a:t>个孵化项目。</a:t>
            </a:r>
            <a:r>
              <a:rPr lang="en-US" altLang="zh-CN" sz="1800" dirty="0">
                <a:solidFill>
                  <a:schemeClr val="tx1"/>
                </a:solidFill>
              </a:rPr>
              <a:t>Dashboard</a:t>
            </a:r>
            <a:r>
              <a:rPr lang="zh-CN" altLang="en-US" sz="1800" dirty="0">
                <a:solidFill>
                  <a:schemeClr val="tx1"/>
                </a:solidFill>
              </a:rPr>
              <a:t>项目已经在核心项目做了介绍。其余的</a:t>
            </a:r>
            <a:r>
              <a:rPr lang="en-US" altLang="zh-CN" sz="1800" dirty="0">
                <a:solidFill>
                  <a:schemeClr val="tx1"/>
                </a:solidFill>
              </a:rPr>
              <a:t>12</a:t>
            </a:r>
            <a:r>
              <a:rPr lang="zh-CN" altLang="en-US" sz="1800" dirty="0">
                <a:solidFill>
                  <a:schemeClr val="tx1"/>
                </a:solidFill>
              </a:rPr>
              <a:t>个孵化项目如下。</a:t>
            </a:r>
          </a:p>
        </p:txBody>
      </p:sp>
    </p:spTree>
    <p:extLst>
      <p:ext uri="{BB962C8B-B14F-4D97-AF65-F5344CB8AC3E}">
        <p14:creationId xmlns:p14="http://schemas.microsoft.com/office/powerpoint/2010/main" val="417801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内容占位符 2"/>
          <p:cNvSpPr txBox="1">
            <a:spLocks/>
          </p:cNvSpPr>
          <p:nvPr/>
        </p:nvSpPr>
        <p:spPr>
          <a:xfrm>
            <a:off x="10442575" y="1397794"/>
            <a:ext cx="1371600" cy="5334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r">
              <a:buNone/>
            </a:pPr>
            <a:r>
              <a:rPr lang="zh-CN" altLang="en-US" sz="1900" dirty="0">
                <a:solidFill>
                  <a:schemeClr val="tx1"/>
                </a:solidFill>
              </a:rPr>
              <a:t>续表</a:t>
            </a:r>
          </a:p>
        </p:txBody>
      </p:sp>
      <p:graphicFrame>
        <p:nvGraphicFramePr>
          <p:cNvPr id="51" name="表格 50"/>
          <p:cNvGraphicFramePr>
            <a:graphicFrameLocks noGrp="1"/>
          </p:cNvGraphicFramePr>
          <p:nvPr>
            <p:extLst>
              <p:ext uri="{D42A27DB-BD31-4B8C-83A1-F6EECF244321}">
                <p14:modId xmlns:p14="http://schemas.microsoft.com/office/powerpoint/2010/main" val="1121985325"/>
              </p:ext>
            </p:extLst>
          </p:nvPr>
        </p:nvGraphicFramePr>
        <p:xfrm>
          <a:off x="651331" y="2131187"/>
          <a:ext cx="11011675" cy="4582160"/>
        </p:xfrm>
        <a:graphic>
          <a:graphicData uri="http://schemas.openxmlformats.org/drawingml/2006/table">
            <a:tbl>
              <a:tblPr firstRow="1" bandRow="1">
                <a:tableStyleId>{5FD0F851-EC5A-4D38-B0AD-8093EC10F338}</a:tableStyleId>
              </a:tblPr>
              <a:tblGrid>
                <a:gridCol w="4458476">
                  <a:extLst>
                    <a:ext uri="{9D8B030D-6E8A-4147-A177-3AD203B41FA5}">
                      <a16:colId xmlns:a16="http://schemas.microsoft.com/office/drawing/2014/main" val="20000"/>
                    </a:ext>
                  </a:extLst>
                </a:gridCol>
                <a:gridCol w="6553199">
                  <a:extLst>
                    <a:ext uri="{9D8B030D-6E8A-4147-A177-3AD203B41FA5}">
                      <a16:colId xmlns:a16="http://schemas.microsoft.com/office/drawing/2014/main" val="20001"/>
                    </a:ext>
                  </a:extLst>
                </a:gridCol>
              </a:tblGrid>
              <a:tr h="370840">
                <a:tc>
                  <a:txBody>
                    <a:bodyPr/>
                    <a:lstStyle/>
                    <a:p>
                      <a:pPr algn="ctr"/>
                      <a:r>
                        <a:rPr lang="zh-CN" altLang="en-US" sz="1800" kern="1200" dirty="0">
                          <a:effectLst/>
                        </a:rPr>
                        <a:t>孵化项目</a:t>
                      </a:r>
                      <a:endParaRPr lang="zh-CN" altLang="en-US" sz="18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zh-CN" altLang="en-US" sz="1800" dirty="0">
                          <a:latin typeface="+mj-ea"/>
                          <a:ea typeface="+mj-ea"/>
                        </a:rPr>
                        <a:t>简介</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Messaging Service</a:t>
                      </a:r>
                      <a:r>
                        <a:rPr lang="zh-CN" altLang="en-US" sz="1800" kern="1200" dirty="0">
                          <a:effectLst/>
                          <a:latin typeface="Times New Roman" panose="02020603050405020304" pitchFamily="18" charset="0"/>
                          <a:cs typeface="Times New Roman" panose="02020603050405020304" pitchFamily="18" charset="0"/>
                        </a:rPr>
                        <a:t>（队列服务）：</a:t>
                      </a:r>
                      <a:r>
                        <a:rPr lang="en-US" altLang="zh-CN" sz="1800" kern="1200" dirty="0" err="1">
                          <a:effectLst/>
                          <a:latin typeface="Times New Roman" panose="02020603050405020304" pitchFamily="18" charset="0"/>
                          <a:cs typeface="Times New Roman" panose="02020603050405020304" pitchFamily="18" charset="0"/>
                        </a:rPr>
                        <a:t>Zaqar</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zh-CN" altLang="en-US" sz="1800" kern="1200" dirty="0">
                          <a:effectLst/>
                          <a:latin typeface="Times New Roman" panose="02020603050405020304" pitchFamily="18" charset="0"/>
                          <a:cs typeface="Times New Roman" panose="02020603050405020304" pitchFamily="18" charset="0"/>
                        </a:rPr>
                        <a:t>为</a:t>
                      </a:r>
                      <a:r>
                        <a:rPr lang="en-US" altLang="zh-CN" sz="1800" kern="1200" dirty="0">
                          <a:effectLst/>
                          <a:latin typeface="Times New Roman" panose="02020603050405020304" pitchFamily="18" charset="0"/>
                          <a:cs typeface="Times New Roman" panose="02020603050405020304" pitchFamily="18" charset="0"/>
                        </a:rPr>
                        <a:t>Web</a:t>
                      </a:r>
                      <a:r>
                        <a:rPr lang="zh-CN" altLang="en-US" sz="1800" kern="1200" dirty="0">
                          <a:effectLst/>
                          <a:latin typeface="Times New Roman" panose="02020603050405020304" pitchFamily="18" charset="0"/>
                          <a:cs typeface="Times New Roman" panose="02020603050405020304" pitchFamily="18" charset="0"/>
                        </a:rPr>
                        <a:t>应用和移动应用开发者提供的多租户队列服务</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Shared Filesystems</a:t>
                      </a:r>
                      <a:r>
                        <a:rPr lang="zh-CN" altLang="en-US" sz="1800" kern="1200" dirty="0">
                          <a:effectLst/>
                          <a:latin typeface="Times New Roman" panose="02020603050405020304" pitchFamily="18" charset="0"/>
                          <a:cs typeface="Times New Roman" panose="02020603050405020304" pitchFamily="18" charset="0"/>
                        </a:rPr>
                        <a:t>（共享文件系统）：</a:t>
                      </a:r>
                      <a:r>
                        <a:rPr lang="en-US" altLang="zh-CN" sz="1800" kern="1200" dirty="0">
                          <a:effectLst/>
                          <a:latin typeface="Times New Roman" panose="02020603050405020304" pitchFamily="18" charset="0"/>
                          <a:cs typeface="Times New Roman" panose="02020603050405020304" pitchFamily="18" charset="0"/>
                        </a:rPr>
                        <a:t>Manila</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zh-CN" altLang="en-US" sz="1800" kern="1200" dirty="0">
                          <a:effectLst/>
                          <a:latin typeface="Times New Roman" panose="02020603050405020304" pitchFamily="18" charset="0"/>
                          <a:cs typeface="Times New Roman" panose="02020603050405020304" pitchFamily="18" charset="0"/>
                        </a:rPr>
                        <a:t>为</a:t>
                      </a:r>
                      <a:r>
                        <a:rPr lang="en-US" altLang="zh-CN" sz="1800" kern="1200" dirty="0">
                          <a:effectLst/>
                          <a:latin typeface="Times New Roman" panose="02020603050405020304" pitchFamily="18" charset="0"/>
                          <a:cs typeface="Times New Roman" panose="02020603050405020304" pitchFamily="18" charset="0"/>
                        </a:rPr>
                        <a:t>OpenStack</a:t>
                      </a:r>
                      <a:r>
                        <a:rPr lang="zh-CN" altLang="en-US" sz="1800" kern="1200" dirty="0">
                          <a:effectLst/>
                          <a:latin typeface="Times New Roman" panose="02020603050405020304" pitchFamily="18" charset="0"/>
                          <a:cs typeface="Times New Roman" panose="02020603050405020304" pitchFamily="18" charset="0"/>
                        </a:rPr>
                        <a:t>的各个虚拟机提供一个共享的分布式文件系统</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DNS Service</a:t>
                      </a:r>
                      <a:r>
                        <a:rPr lang="zh-CN" altLang="en-US" sz="1800" kern="1200" dirty="0">
                          <a:effectLst/>
                          <a:latin typeface="Times New Roman" panose="02020603050405020304" pitchFamily="18" charset="0"/>
                          <a:cs typeface="Times New Roman" panose="02020603050405020304" pitchFamily="18" charset="0"/>
                        </a:rPr>
                        <a:t>（</a:t>
                      </a:r>
                      <a:r>
                        <a:rPr lang="en-US" altLang="zh-CN" sz="1800" kern="1200" dirty="0">
                          <a:effectLst/>
                          <a:latin typeface="Times New Roman" panose="02020603050405020304" pitchFamily="18" charset="0"/>
                          <a:cs typeface="Times New Roman" panose="02020603050405020304" pitchFamily="18" charset="0"/>
                        </a:rPr>
                        <a:t>DNS</a:t>
                      </a:r>
                      <a:r>
                        <a:rPr lang="zh-CN" altLang="en-US" sz="1800" kern="1200" dirty="0">
                          <a:effectLst/>
                          <a:latin typeface="Times New Roman" panose="02020603050405020304" pitchFamily="18" charset="0"/>
                          <a:cs typeface="Times New Roman" panose="02020603050405020304" pitchFamily="18" charset="0"/>
                        </a:rPr>
                        <a:t>服务）：</a:t>
                      </a:r>
                      <a:r>
                        <a:rPr lang="en-US" altLang="zh-CN" sz="1800" kern="1200" dirty="0">
                          <a:effectLst/>
                          <a:latin typeface="Times New Roman" panose="02020603050405020304" pitchFamily="18" charset="0"/>
                          <a:cs typeface="Times New Roman" panose="02020603050405020304" pitchFamily="18" charset="0"/>
                        </a:rPr>
                        <a:t>Designate</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zh-CN" altLang="en-US" sz="1800" kern="1200" dirty="0">
                          <a:effectLst/>
                          <a:latin typeface="Times New Roman" panose="02020603050405020304" pitchFamily="18" charset="0"/>
                          <a:cs typeface="Times New Roman" panose="02020603050405020304" pitchFamily="18" charset="0"/>
                        </a:rPr>
                        <a:t>为</a:t>
                      </a:r>
                      <a:r>
                        <a:rPr lang="en-US" altLang="zh-CN" sz="1800" kern="1200" dirty="0">
                          <a:effectLst/>
                          <a:latin typeface="Times New Roman" panose="02020603050405020304" pitchFamily="18" charset="0"/>
                          <a:cs typeface="Times New Roman" panose="02020603050405020304" pitchFamily="18" charset="0"/>
                        </a:rPr>
                        <a:t>OpenStack</a:t>
                      </a:r>
                      <a:r>
                        <a:rPr lang="zh-CN" altLang="en-US" sz="1800" kern="1200" dirty="0">
                          <a:effectLst/>
                          <a:latin typeface="Times New Roman" panose="02020603050405020304" pitchFamily="18" charset="0"/>
                          <a:cs typeface="Times New Roman" panose="02020603050405020304" pitchFamily="18" charset="0"/>
                        </a:rPr>
                        <a:t>提供多租户的</a:t>
                      </a:r>
                      <a:r>
                        <a:rPr lang="en-US" altLang="zh-CN" sz="1800" kern="1200" dirty="0">
                          <a:effectLst/>
                          <a:latin typeface="Times New Roman" panose="02020603050405020304" pitchFamily="18" charset="0"/>
                          <a:cs typeface="Times New Roman" panose="02020603050405020304" pitchFamily="18" charset="0"/>
                        </a:rPr>
                        <a:t>DNS</a:t>
                      </a:r>
                      <a:r>
                        <a:rPr lang="zh-CN" altLang="en-US" sz="1800" kern="1200" dirty="0">
                          <a:effectLst/>
                          <a:latin typeface="Times New Roman" panose="02020603050405020304" pitchFamily="18" charset="0"/>
                          <a:cs typeface="Times New Roman" panose="02020603050405020304" pitchFamily="18" charset="0"/>
                        </a:rPr>
                        <a:t>即服务（</a:t>
                      </a:r>
                      <a:r>
                        <a:rPr lang="en-US" altLang="zh-CN" sz="1800" kern="1200" dirty="0" err="1">
                          <a:effectLst/>
                          <a:latin typeface="Times New Roman" panose="02020603050405020304" pitchFamily="18" charset="0"/>
                          <a:cs typeface="Times New Roman" panose="02020603050405020304" pitchFamily="18" charset="0"/>
                        </a:rPr>
                        <a:t>DNSaaS</a:t>
                      </a:r>
                      <a:r>
                        <a:rPr lang="zh-CN" altLang="en-US" sz="1800" kern="1200" dirty="0">
                          <a:effectLst/>
                          <a:latin typeface="Times New Roman" panose="02020603050405020304" pitchFamily="18" charset="0"/>
                          <a:cs typeface="Times New Roman" panose="02020603050405020304" pitchFamily="18" charset="0"/>
                        </a:rPr>
                        <a:t>）的能力</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Key Management</a:t>
                      </a:r>
                      <a:r>
                        <a:rPr lang="zh-CN" altLang="en-US" sz="1800" kern="1200" dirty="0">
                          <a:effectLst/>
                          <a:latin typeface="Times New Roman" panose="02020603050405020304" pitchFamily="18" charset="0"/>
                          <a:cs typeface="Times New Roman" panose="02020603050405020304" pitchFamily="18" charset="0"/>
                        </a:rPr>
                        <a:t>（密钥管理）：</a:t>
                      </a:r>
                      <a:r>
                        <a:rPr lang="en-US" altLang="zh-CN" sz="1800" kern="1200" dirty="0">
                          <a:effectLst/>
                          <a:latin typeface="Times New Roman" panose="02020603050405020304" pitchFamily="18" charset="0"/>
                          <a:cs typeface="Times New Roman" panose="02020603050405020304" pitchFamily="18" charset="0"/>
                        </a:rPr>
                        <a:t>Barbican</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zh-CN" altLang="en-US" sz="1800" kern="1200" dirty="0">
                          <a:effectLst/>
                          <a:latin typeface="Times New Roman" panose="02020603050405020304" pitchFamily="18" charset="0"/>
                          <a:cs typeface="Times New Roman" panose="02020603050405020304" pitchFamily="18" charset="0"/>
                        </a:rPr>
                        <a:t>提供了</a:t>
                      </a:r>
                      <a:r>
                        <a:rPr lang="en-US" altLang="zh-CN" sz="1800" kern="1200" dirty="0">
                          <a:effectLst/>
                          <a:latin typeface="Times New Roman" panose="02020603050405020304" pitchFamily="18" charset="0"/>
                          <a:cs typeface="Times New Roman" panose="02020603050405020304" pitchFamily="18" charset="0"/>
                        </a:rPr>
                        <a:t>OpenStack API</a:t>
                      </a:r>
                      <a:r>
                        <a:rPr lang="zh-CN" altLang="en-US" sz="1800" kern="1200" dirty="0">
                          <a:effectLst/>
                          <a:latin typeface="Times New Roman" panose="02020603050405020304" pitchFamily="18" charset="0"/>
                          <a:cs typeface="Times New Roman" panose="02020603050405020304" pitchFamily="18" charset="0"/>
                        </a:rPr>
                        <a:t>用来对密码、加密钥匙和</a:t>
                      </a:r>
                      <a:r>
                        <a:rPr lang="en-US" altLang="zh-CN" sz="1800" kern="1200" dirty="0">
                          <a:effectLst/>
                          <a:latin typeface="Times New Roman" panose="02020603050405020304" pitchFamily="18" charset="0"/>
                          <a:cs typeface="Times New Roman" panose="02020603050405020304" pitchFamily="18" charset="0"/>
                        </a:rPr>
                        <a:t>X.509</a:t>
                      </a:r>
                      <a:r>
                        <a:rPr lang="zh-CN" altLang="en-US" sz="1800" kern="1200" dirty="0">
                          <a:effectLst/>
                          <a:latin typeface="Times New Roman" panose="02020603050405020304" pitchFamily="18" charset="0"/>
                          <a:cs typeface="Times New Roman" panose="02020603050405020304" pitchFamily="18" charset="0"/>
                        </a:rPr>
                        <a:t>证书等秘密信息进行安全存放和管理</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Containers</a:t>
                      </a:r>
                      <a:r>
                        <a:rPr lang="zh-CN" altLang="en-US" sz="1800" kern="1200" dirty="0">
                          <a:effectLst/>
                          <a:latin typeface="Times New Roman" panose="02020603050405020304" pitchFamily="18" charset="0"/>
                          <a:cs typeface="Times New Roman" panose="02020603050405020304" pitchFamily="18" charset="0"/>
                        </a:rPr>
                        <a:t>（容器）：</a:t>
                      </a:r>
                      <a:r>
                        <a:rPr lang="en-US" altLang="zh-CN" sz="1800" kern="1200" dirty="0">
                          <a:effectLst/>
                          <a:latin typeface="Times New Roman" panose="02020603050405020304" pitchFamily="18" charset="0"/>
                          <a:cs typeface="Times New Roman" panose="02020603050405020304" pitchFamily="18" charset="0"/>
                        </a:rPr>
                        <a:t>Magnum</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zh-CN" altLang="en-US" sz="1800" kern="1200" dirty="0">
                          <a:effectLst/>
                          <a:latin typeface="Times New Roman" panose="02020603050405020304" pitchFamily="18" charset="0"/>
                          <a:cs typeface="Times New Roman" panose="02020603050405020304" pitchFamily="18" charset="0"/>
                        </a:rPr>
                        <a:t>为</a:t>
                      </a:r>
                      <a:r>
                        <a:rPr lang="en-US" altLang="zh-CN" sz="1800" kern="1200" dirty="0">
                          <a:effectLst/>
                          <a:latin typeface="Times New Roman" panose="02020603050405020304" pitchFamily="18" charset="0"/>
                          <a:cs typeface="Times New Roman" panose="02020603050405020304" pitchFamily="18" charset="0"/>
                        </a:rPr>
                        <a:t>OpenStack</a:t>
                      </a:r>
                      <a:r>
                        <a:rPr lang="zh-CN" altLang="en-US" sz="1800" kern="1200" dirty="0">
                          <a:effectLst/>
                          <a:latin typeface="Times New Roman" panose="02020603050405020304" pitchFamily="18" charset="0"/>
                          <a:cs typeface="Times New Roman" panose="02020603050405020304" pitchFamily="18" charset="0"/>
                        </a:rPr>
                        <a:t>提供管理容器的能力</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Application Catalog</a:t>
                      </a:r>
                      <a:r>
                        <a:rPr lang="zh-CN" altLang="en-US" sz="1800" kern="1200" dirty="0">
                          <a:effectLst/>
                          <a:latin typeface="Times New Roman" panose="02020603050405020304" pitchFamily="18" charset="0"/>
                          <a:cs typeface="Times New Roman" panose="02020603050405020304" pitchFamily="18" charset="0"/>
                        </a:rPr>
                        <a:t>（应用目录）：</a:t>
                      </a:r>
                      <a:r>
                        <a:rPr lang="en-US" altLang="zh-CN" sz="1800" kern="1200" dirty="0">
                          <a:effectLst/>
                          <a:latin typeface="Times New Roman" panose="02020603050405020304" pitchFamily="18" charset="0"/>
                          <a:cs typeface="Times New Roman" panose="02020603050405020304" pitchFamily="18" charset="0"/>
                        </a:rPr>
                        <a:t>Murano</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zh-CN" altLang="en-US" sz="1800" kern="1200" dirty="0">
                          <a:effectLst/>
                          <a:latin typeface="Times New Roman" panose="02020603050405020304" pitchFamily="18" charset="0"/>
                          <a:cs typeface="Times New Roman" panose="02020603050405020304" pitchFamily="18" charset="0"/>
                        </a:rPr>
                        <a:t>使应用开发者和管理员可以在</a:t>
                      </a:r>
                      <a:r>
                        <a:rPr lang="en-US" altLang="zh-CN" sz="1800" kern="1200" dirty="0">
                          <a:effectLst/>
                          <a:latin typeface="Times New Roman" panose="02020603050405020304" pitchFamily="18" charset="0"/>
                          <a:cs typeface="Times New Roman" panose="02020603050405020304" pitchFamily="18" charset="0"/>
                        </a:rPr>
                        <a:t>OpenStack</a:t>
                      </a:r>
                      <a:r>
                        <a:rPr lang="zh-CN" altLang="en-US" sz="1800" kern="1200" dirty="0">
                          <a:effectLst/>
                          <a:latin typeface="Times New Roman" panose="02020603050405020304" pitchFamily="18" charset="0"/>
                          <a:cs typeface="Times New Roman" panose="02020603050405020304" pitchFamily="18" charset="0"/>
                        </a:rPr>
                        <a:t>发布各种云应用</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70840">
                <a:tc>
                  <a:txBody>
                    <a:bodyPr/>
                    <a:lstStyle/>
                    <a:p>
                      <a:r>
                        <a:rPr lang="en-US" altLang="zh-CN" sz="1800" kern="1200" dirty="0">
                          <a:effectLst/>
                          <a:latin typeface="Times New Roman" panose="02020603050405020304" pitchFamily="18" charset="0"/>
                          <a:cs typeface="Times New Roman" panose="02020603050405020304" pitchFamily="18" charset="0"/>
                        </a:rPr>
                        <a:t>OpenStack Governance</a:t>
                      </a:r>
                      <a:r>
                        <a:rPr lang="zh-CN" altLang="en-US" sz="1800" kern="1200" dirty="0">
                          <a:effectLst/>
                          <a:latin typeface="Times New Roman" panose="02020603050405020304" pitchFamily="18" charset="0"/>
                          <a:cs typeface="Times New Roman" panose="02020603050405020304" pitchFamily="18" charset="0"/>
                        </a:rPr>
                        <a:t>（策略管理）：</a:t>
                      </a:r>
                      <a:r>
                        <a:rPr lang="en-US" altLang="zh-CN" sz="1800" kern="1200" dirty="0">
                          <a:effectLst/>
                          <a:latin typeface="Times New Roman" panose="02020603050405020304" pitchFamily="18" charset="0"/>
                          <a:cs typeface="Times New Roman" panose="02020603050405020304" pitchFamily="18" charset="0"/>
                        </a:rPr>
                        <a:t>Congress</a:t>
                      </a:r>
                      <a:endParaRPr lang="zh-CN" altLang="en-US" sz="1800" dirty="0">
                        <a:latin typeface="Times New Roman" panose="02020603050405020304" pitchFamily="18" charset="0"/>
                        <a:ea typeface="+mj-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zh-CN" altLang="en-US" sz="1800" kern="1200" dirty="0">
                          <a:effectLst/>
                          <a:latin typeface="Times New Roman" panose="02020603050405020304" pitchFamily="18" charset="0"/>
                          <a:cs typeface="Times New Roman" panose="02020603050405020304" pitchFamily="18" charset="0"/>
                        </a:rPr>
                        <a:t>可以对多个云服务提供策略管理的能力，从而可以保证动态基础设施符合相关的管理规定</a:t>
                      </a:r>
                      <a:endParaRPr lang="zh-CN" altLang="en-US" sz="1800" dirty="0">
                        <a:latin typeface="Times New Roman" panose="02020603050405020304" pitchFamily="18" charset="0"/>
                        <a:ea typeface="+mj-ea"/>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文本框 5"/>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7" name="组合 6"/>
          <p:cNvGrpSpPr/>
          <p:nvPr/>
        </p:nvGrpSpPr>
        <p:grpSpPr>
          <a:xfrm>
            <a:off x="131974" y="28247"/>
            <a:ext cx="11520000" cy="1016152"/>
            <a:chOff x="131974" y="-1"/>
            <a:chExt cx="11520000" cy="1016152"/>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9" name="矩形 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1" name="文本框 10"/>
          <p:cNvSpPr txBox="1"/>
          <p:nvPr/>
        </p:nvSpPr>
        <p:spPr>
          <a:xfrm>
            <a:off x="631223" y="1594275"/>
            <a:ext cx="198483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OpenStack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27271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432842"/>
            <a:ext cx="12198350" cy="34259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a:spLocks noGrp="1"/>
          </p:cNvSpPr>
          <p:nvPr>
            <p:ph idx="4294967295"/>
          </p:nvPr>
        </p:nvSpPr>
        <p:spPr>
          <a:xfrm>
            <a:off x="0" y="2558526"/>
            <a:ext cx="10977563" cy="990600"/>
          </a:xfrm>
          <a:prstGeom prst="rect">
            <a:avLst/>
          </a:prstGeom>
        </p:spPr>
        <p:txBody>
          <a:bodyPr>
            <a:normAutofit/>
          </a:bodyPr>
          <a:lstStyle/>
          <a:p>
            <a:pPr marL="0" indent="457200">
              <a:buNone/>
            </a:pPr>
            <a:r>
              <a:rPr lang="zh-CN" altLang="en-US" sz="1800" dirty="0">
                <a:solidFill>
                  <a:schemeClr val="tx1"/>
                </a:solidFill>
                <a:latin typeface="Times New Roman" panose="02020603050405020304" pitchFamily="18" charset="0"/>
                <a:cs typeface="Times New Roman" panose="02020603050405020304" pitchFamily="18" charset="0"/>
              </a:rPr>
              <a:t>从上面介绍大家知道，</a:t>
            </a:r>
            <a:r>
              <a:rPr lang="en-US" altLang="zh-CN" sz="1800" dirty="0">
                <a:solidFill>
                  <a:schemeClr val="tx1"/>
                </a:solidFill>
                <a:latin typeface="Times New Roman" panose="02020603050405020304" pitchFamily="18" charset="0"/>
                <a:cs typeface="Times New Roman" panose="02020603050405020304" pitchFamily="18" charset="0"/>
              </a:rPr>
              <a:t>OpenStack</a:t>
            </a:r>
            <a:r>
              <a:rPr lang="zh-CN" altLang="en-US" sz="1800" dirty="0">
                <a:solidFill>
                  <a:schemeClr val="tx1"/>
                </a:solidFill>
                <a:latin typeface="Times New Roman" panose="02020603050405020304" pitchFamily="18" charset="0"/>
                <a:cs typeface="Times New Roman" panose="02020603050405020304" pitchFamily="18" charset="0"/>
              </a:rPr>
              <a:t>有</a:t>
            </a:r>
            <a:r>
              <a:rPr lang="en-US" altLang="zh-CN" sz="1800" dirty="0">
                <a:solidFill>
                  <a:schemeClr val="tx1"/>
                </a:solidFill>
                <a:latin typeface="Times New Roman" panose="02020603050405020304" pitchFamily="18" charset="0"/>
                <a:cs typeface="Times New Roman" panose="02020603050405020304" pitchFamily="18" charset="0"/>
              </a:rPr>
              <a:t>6</a:t>
            </a:r>
            <a:r>
              <a:rPr lang="zh-CN" altLang="en-US" sz="1800" dirty="0">
                <a:solidFill>
                  <a:schemeClr val="tx1"/>
                </a:solidFill>
                <a:latin typeface="Times New Roman" panose="02020603050405020304" pitchFamily="18" charset="0"/>
                <a:cs typeface="Times New Roman" panose="02020603050405020304" pitchFamily="18" charset="0"/>
              </a:rPr>
              <a:t>个核心项目，</a:t>
            </a:r>
            <a:r>
              <a:rPr lang="en-US" altLang="zh-CN" sz="1800" dirty="0">
                <a:solidFill>
                  <a:schemeClr val="tx1"/>
                </a:solidFill>
                <a:latin typeface="Times New Roman" panose="02020603050405020304" pitchFamily="18" charset="0"/>
                <a:cs typeface="Times New Roman" panose="02020603050405020304" pitchFamily="18" charset="0"/>
              </a:rPr>
              <a:t>13</a:t>
            </a:r>
            <a:r>
              <a:rPr lang="zh-CN" altLang="en-US" sz="1800" dirty="0">
                <a:solidFill>
                  <a:schemeClr val="tx1"/>
                </a:solidFill>
                <a:latin typeface="Times New Roman" panose="02020603050405020304" pitchFamily="18" charset="0"/>
                <a:cs typeface="Times New Roman" panose="02020603050405020304" pitchFamily="18" charset="0"/>
              </a:rPr>
              <a:t>个孵化项目，另外还有一些外围项目。为了帮助用户能够正确选择所需要的项目，我们首先介绍选用项目的步骤，如下图所示。</a:t>
            </a:r>
          </a:p>
        </p:txBody>
      </p:sp>
      <p:sp>
        <p:nvSpPr>
          <p:cNvPr id="7" name="内容占位符 4"/>
          <p:cNvSpPr txBox="1">
            <a:spLocks/>
          </p:cNvSpPr>
          <p:nvPr/>
        </p:nvSpPr>
        <p:spPr>
          <a:xfrm>
            <a:off x="391672" y="3452990"/>
            <a:ext cx="5500302" cy="3274346"/>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nSpc>
                <a:spcPct val="170000"/>
              </a:lnSpc>
              <a:buNone/>
            </a:pPr>
            <a:r>
              <a:rPr lang="zh-CN" altLang="en-US" sz="1400" dirty="0">
                <a:solidFill>
                  <a:schemeClr val="tx1"/>
                </a:solidFill>
                <a:latin typeface="Times New Roman" panose="02020603050405020304" pitchFamily="18" charset="0"/>
                <a:cs typeface="Times New Roman" panose="02020603050405020304" pitchFamily="18" charset="0"/>
              </a:rPr>
              <a:t>第一步，首先要确定要搭建的云平台的目的是提供云计算服务、云存储服务，还是同时提供云计算和云存储服务。</a:t>
            </a:r>
          </a:p>
          <a:p>
            <a:pPr marL="0" indent="457200">
              <a:lnSpc>
                <a:spcPct val="170000"/>
              </a:lnSpc>
              <a:buNone/>
            </a:pPr>
            <a:r>
              <a:rPr lang="zh-CN" altLang="en-US" sz="1400" dirty="0">
                <a:solidFill>
                  <a:schemeClr val="tx1"/>
                </a:solidFill>
                <a:latin typeface="Times New Roman" panose="02020603050405020304" pitchFamily="18" charset="0"/>
                <a:cs typeface="Times New Roman" panose="02020603050405020304" pitchFamily="18" charset="0"/>
              </a:rPr>
              <a:t>第二步，确定需要使用哪些核心项目。要提供云存储服务，那么就必须安装</a:t>
            </a:r>
            <a:r>
              <a:rPr lang="en-US" altLang="zh-CN" sz="1400" dirty="0">
                <a:solidFill>
                  <a:schemeClr val="tx1"/>
                </a:solidFill>
                <a:latin typeface="Times New Roman" panose="02020603050405020304" pitchFamily="18" charset="0"/>
                <a:cs typeface="Times New Roman" panose="02020603050405020304" pitchFamily="18" charset="0"/>
              </a:rPr>
              <a:t>Swift</a:t>
            </a:r>
            <a:r>
              <a:rPr lang="zh-CN" altLang="en-US" sz="1400" dirty="0">
                <a:solidFill>
                  <a:schemeClr val="tx1"/>
                </a:solidFill>
                <a:latin typeface="Times New Roman" panose="02020603050405020304" pitchFamily="18" charset="0"/>
                <a:cs typeface="Times New Roman" panose="02020603050405020304" pitchFamily="18" charset="0"/>
              </a:rPr>
              <a:t>和</a:t>
            </a:r>
            <a:r>
              <a:rPr lang="en-US" altLang="zh-CN" sz="1400" dirty="0" err="1">
                <a:solidFill>
                  <a:schemeClr val="tx1"/>
                </a:solidFill>
                <a:latin typeface="Times New Roman" panose="02020603050405020304" pitchFamily="18" charset="0"/>
                <a:cs typeface="Times New Roman" panose="02020603050405020304" pitchFamily="18" charset="0"/>
              </a:rPr>
              <a:t>Keyston</a:t>
            </a:r>
            <a:r>
              <a:rPr lang="zh-CN" altLang="en-US" sz="1400" dirty="0">
                <a:solidFill>
                  <a:schemeClr val="tx1"/>
                </a:solidFill>
                <a:latin typeface="Times New Roman" panose="02020603050405020304" pitchFamily="18" charset="0"/>
                <a:cs typeface="Times New Roman" panose="02020603050405020304" pitchFamily="18" charset="0"/>
              </a:rPr>
              <a:t>。如果要提供云计算服务，就必须安装</a:t>
            </a:r>
            <a:r>
              <a:rPr lang="en-US" altLang="zh-CN" sz="1400" dirty="0">
                <a:solidFill>
                  <a:schemeClr val="tx1"/>
                </a:solidFill>
                <a:latin typeface="Times New Roman" panose="02020603050405020304" pitchFamily="18" charset="0"/>
                <a:cs typeface="Times New Roman" panose="02020603050405020304" pitchFamily="18" charset="0"/>
              </a:rPr>
              <a:t>Nova</a:t>
            </a:r>
            <a:r>
              <a:rPr lang="zh-CN" altLang="en-US" sz="1400" dirty="0">
                <a:solidFill>
                  <a:schemeClr val="tx1"/>
                </a:solidFill>
                <a:latin typeface="Times New Roman" panose="02020603050405020304" pitchFamily="18" charset="0"/>
                <a:cs typeface="Times New Roman" panose="02020603050405020304" pitchFamily="18" charset="0"/>
              </a:rPr>
              <a:t>、</a:t>
            </a:r>
            <a:r>
              <a:rPr lang="en-US" altLang="zh-CN" sz="1400" dirty="0">
                <a:solidFill>
                  <a:schemeClr val="tx1"/>
                </a:solidFill>
                <a:latin typeface="Times New Roman" panose="02020603050405020304" pitchFamily="18" charset="0"/>
                <a:cs typeface="Times New Roman" panose="02020603050405020304" pitchFamily="18" charset="0"/>
              </a:rPr>
              <a:t>Glance</a:t>
            </a:r>
            <a:r>
              <a:rPr lang="zh-CN" altLang="en-US" sz="1400" dirty="0">
                <a:solidFill>
                  <a:schemeClr val="tx1"/>
                </a:solidFill>
                <a:latin typeface="Times New Roman" panose="02020603050405020304" pitchFamily="18" charset="0"/>
                <a:cs typeface="Times New Roman" panose="02020603050405020304" pitchFamily="18" charset="0"/>
              </a:rPr>
              <a:t>以及</a:t>
            </a:r>
            <a:r>
              <a:rPr lang="en-US" altLang="zh-CN" sz="1400" dirty="0">
                <a:solidFill>
                  <a:schemeClr val="tx1"/>
                </a:solidFill>
                <a:latin typeface="Times New Roman" panose="02020603050405020304" pitchFamily="18" charset="0"/>
                <a:cs typeface="Times New Roman" panose="02020603050405020304" pitchFamily="18" charset="0"/>
              </a:rPr>
              <a:t>Keystone</a:t>
            </a:r>
            <a:r>
              <a:rPr lang="zh-CN" altLang="en-US" sz="1400" dirty="0">
                <a:solidFill>
                  <a:schemeClr val="tx1"/>
                </a:solidFill>
                <a:latin typeface="Times New Roman" panose="02020603050405020304" pitchFamily="18" charset="0"/>
                <a:cs typeface="Times New Roman" panose="02020603050405020304" pitchFamily="18" charset="0"/>
              </a:rPr>
              <a:t>。</a:t>
            </a:r>
          </a:p>
          <a:p>
            <a:pPr marL="0" indent="457200">
              <a:lnSpc>
                <a:spcPct val="170000"/>
              </a:lnSpc>
              <a:buNone/>
            </a:pPr>
            <a:r>
              <a:rPr lang="zh-CN" altLang="en-US" sz="1400" dirty="0">
                <a:solidFill>
                  <a:schemeClr val="tx1"/>
                </a:solidFill>
                <a:latin typeface="Times New Roman" panose="02020603050405020304" pitchFamily="18" charset="0"/>
                <a:cs typeface="Times New Roman" panose="02020603050405020304" pitchFamily="18" charset="0"/>
              </a:rPr>
              <a:t>第三步，确定需要使用哪些孵化项目。需要从两个角度来考虑。首先从功能的角度来确定该项目是不是提供了你所需要的服务，然后再考虑该项目的实现质量。</a:t>
            </a:r>
          </a:p>
        </p:txBody>
      </p:sp>
      <p:sp>
        <p:nvSpPr>
          <p:cNvPr id="8" name="矩形 7"/>
          <p:cNvSpPr/>
          <p:nvPr/>
        </p:nvSpPr>
        <p:spPr>
          <a:xfrm>
            <a:off x="-11046" y="3394742"/>
            <a:ext cx="12220441"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82594"/>
            <a:ext cx="12220441"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内容占位符 3"/>
          <p:cNvSpPr txBox="1">
            <a:spLocks/>
          </p:cNvSpPr>
          <p:nvPr/>
        </p:nvSpPr>
        <p:spPr>
          <a:xfrm>
            <a:off x="288713" y="2146315"/>
            <a:ext cx="2669858" cy="478886"/>
          </a:xfrm>
          <a:prstGeom prst="rect">
            <a:avLst/>
          </a:prstGeom>
        </p:spPr>
        <p:txBody>
          <a:bodyPr vert="horz" lIns="121917" tIns="60958" rIns="121917" bIns="60958" rtlCol="0">
            <a:no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900" indent="-342900">
              <a:buClr>
                <a:srgbClr val="0070C0"/>
              </a:buClr>
              <a:buFont typeface="Wingdings" panose="05000000000000000000" pitchFamily="2" charset="2"/>
              <a:buChar char="Ø"/>
            </a:pPr>
            <a:r>
              <a:rPr lang="en-US" altLang="zh-CN" dirty="0">
                <a:solidFill>
                  <a:schemeClr val="tx1"/>
                </a:solidFill>
              </a:rPr>
              <a:t>4</a:t>
            </a:r>
            <a:r>
              <a:rPr lang="zh-CN" altLang="en-US" dirty="0">
                <a:solidFill>
                  <a:schemeClr val="tx1"/>
                </a:solidFill>
              </a:rPr>
              <a:t>．项目选择方法</a:t>
            </a:r>
          </a:p>
        </p:txBody>
      </p:sp>
      <p:pic>
        <p:nvPicPr>
          <p:cNvPr id="32770" name="图片 2"/>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22975" y="3978099"/>
            <a:ext cx="58873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2" name="组合 11"/>
          <p:cNvGrpSpPr/>
          <p:nvPr/>
        </p:nvGrpSpPr>
        <p:grpSpPr>
          <a:xfrm>
            <a:off x="131974" y="28247"/>
            <a:ext cx="11520000" cy="1016152"/>
            <a:chOff x="131974" y="-1"/>
            <a:chExt cx="11520000" cy="1016152"/>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4" name="矩形 1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6" name="文本框 15"/>
          <p:cNvSpPr txBox="1"/>
          <p:nvPr/>
        </p:nvSpPr>
        <p:spPr>
          <a:xfrm>
            <a:off x="631223" y="1594275"/>
            <a:ext cx="198483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OpenStack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78150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305736077"/>
              </p:ext>
            </p:extLst>
          </p:nvPr>
        </p:nvGraphicFramePr>
        <p:xfrm>
          <a:off x="1733182" y="2134394"/>
          <a:ext cx="8480793" cy="1362755"/>
        </p:xfrm>
        <a:graphic>
          <a:graphicData uri="http://schemas.openxmlformats.org/drawingml/2006/table">
            <a:tbl>
              <a:tblPr firstRow="1" firstCol="1" lastRow="1" lastCol="1" bandRow="1" bandCol="1">
                <a:tableStyleId>{5A111915-BE36-4E01-A7E5-04B1672EAD32}</a:tableStyleId>
              </a:tblPr>
              <a:tblGrid>
                <a:gridCol w="1211420">
                  <a:extLst>
                    <a:ext uri="{9D8B030D-6E8A-4147-A177-3AD203B41FA5}">
                      <a16:colId xmlns:a16="http://schemas.microsoft.com/office/drawing/2014/main" val="20000"/>
                    </a:ext>
                  </a:extLst>
                </a:gridCol>
                <a:gridCol w="1211420">
                  <a:extLst>
                    <a:ext uri="{9D8B030D-6E8A-4147-A177-3AD203B41FA5}">
                      <a16:colId xmlns:a16="http://schemas.microsoft.com/office/drawing/2014/main" val="20001"/>
                    </a:ext>
                  </a:extLst>
                </a:gridCol>
                <a:gridCol w="1211420">
                  <a:extLst>
                    <a:ext uri="{9D8B030D-6E8A-4147-A177-3AD203B41FA5}">
                      <a16:colId xmlns:a16="http://schemas.microsoft.com/office/drawing/2014/main" val="20002"/>
                    </a:ext>
                  </a:extLst>
                </a:gridCol>
                <a:gridCol w="1211420">
                  <a:extLst>
                    <a:ext uri="{9D8B030D-6E8A-4147-A177-3AD203B41FA5}">
                      <a16:colId xmlns:a16="http://schemas.microsoft.com/office/drawing/2014/main" val="20003"/>
                    </a:ext>
                  </a:extLst>
                </a:gridCol>
                <a:gridCol w="1211420">
                  <a:extLst>
                    <a:ext uri="{9D8B030D-6E8A-4147-A177-3AD203B41FA5}">
                      <a16:colId xmlns:a16="http://schemas.microsoft.com/office/drawing/2014/main" val="20004"/>
                    </a:ext>
                  </a:extLst>
                </a:gridCol>
                <a:gridCol w="1211420">
                  <a:extLst>
                    <a:ext uri="{9D8B030D-6E8A-4147-A177-3AD203B41FA5}">
                      <a16:colId xmlns:a16="http://schemas.microsoft.com/office/drawing/2014/main" val="20005"/>
                    </a:ext>
                  </a:extLst>
                </a:gridCol>
                <a:gridCol w="1212273">
                  <a:extLst>
                    <a:ext uri="{9D8B030D-6E8A-4147-A177-3AD203B41FA5}">
                      <a16:colId xmlns:a16="http://schemas.microsoft.com/office/drawing/2014/main" val="20006"/>
                    </a:ext>
                  </a:extLst>
                </a:gridCol>
              </a:tblGrid>
              <a:tr h="365692">
                <a:tc>
                  <a:txBody>
                    <a:bodyPr/>
                    <a:lstStyle/>
                    <a:p>
                      <a:pPr algn="ctr">
                        <a:lnSpc>
                          <a:spcPts val="1560"/>
                        </a:lnSpc>
                        <a:spcBef>
                          <a:spcPts val="60"/>
                        </a:spcBef>
                        <a:spcAft>
                          <a:spcPts val="60"/>
                        </a:spcAft>
                      </a:pPr>
                      <a:r>
                        <a:rPr lang="zh-CN" sz="1400" kern="100" spc="10" dirty="0">
                          <a:effectLst/>
                        </a:rPr>
                        <a:t>核心项目</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SWIFT</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KEYSTONE</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NOVA</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NEUTRON</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CINDER</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GLANCE</a:t>
                      </a:r>
                      <a:endParaRPr lang="zh-CN" sz="1400" kern="100" spc="10">
                        <a:effectLst/>
                        <a:latin typeface="方正宋一简体"/>
                        <a:cs typeface="宋体"/>
                      </a:endParaRPr>
                    </a:p>
                  </a:txBody>
                  <a:tcPr marL="68580" marR="68580" marT="0" marB="0" anchor="ctr"/>
                </a:tc>
                <a:extLst>
                  <a:ext uri="{0D108BD9-81ED-4DB2-BD59-A6C34878D82A}">
                    <a16:rowId xmlns:a16="http://schemas.microsoft.com/office/drawing/2014/main" val="10000"/>
                  </a:ext>
                </a:extLst>
              </a:tr>
              <a:tr h="358435">
                <a:tc>
                  <a:txBody>
                    <a:bodyPr/>
                    <a:lstStyle/>
                    <a:p>
                      <a:pPr algn="just">
                        <a:lnSpc>
                          <a:spcPts val="1560"/>
                        </a:lnSpc>
                        <a:spcBef>
                          <a:spcPts val="60"/>
                        </a:spcBef>
                        <a:spcAft>
                          <a:spcPts val="60"/>
                        </a:spcAft>
                      </a:pPr>
                      <a:r>
                        <a:rPr lang="en-GB" sz="1400" kern="100" spc="10">
                          <a:effectLst/>
                        </a:rPr>
                        <a:t>Adoption</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62%</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96%</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96%</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89%</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86%</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94%</a:t>
                      </a:r>
                      <a:endParaRPr lang="zh-CN" sz="1400" kern="100" spc="10">
                        <a:effectLst/>
                        <a:latin typeface="方正宋一简体"/>
                        <a:cs typeface="宋体"/>
                      </a:endParaRPr>
                    </a:p>
                  </a:txBody>
                  <a:tcPr marL="68580" marR="68580" marT="0" marB="0" anchor="ctr"/>
                </a:tc>
                <a:extLst>
                  <a:ext uri="{0D108BD9-81ED-4DB2-BD59-A6C34878D82A}">
                    <a16:rowId xmlns:a16="http://schemas.microsoft.com/office/drawing/2014/main" val="10001"/>
                  </a:ext>
                </a:extLst>
              </a:tr>
              <a:tr h="304006">
                <a:tc>
                  <a:txBody>
                    <a:bodyPr/>
                    <a:lstStyle/>
                    <a:p>
                      <a:pPr algn="just">
                        <a:lnSpc>
                          <a:spcPts val="1560"/>
                        </a:lnSpc>
                        <a:spcBef>
                          <a:spcPts val="60"/>
                        </a:spcBef>
                        <a:spcAft>
                          <a:spcPts val="60"/>
                        </a:spcAft>
                      </a:pPr>
                      <a:r>
                        <a:rPr lang="en-GB" sz="1400" kern="100" spc="10">
                          <a:effectLst/>
                        </a:rPr>
                        <a:t>Maturity</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4/5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5/5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5/5</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5/5</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5/5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4/5</a:t>
                      </a:r>
                      <a:endParaRPr lang="zh-CN" sz="1400" kern="100" spc="10">
                        <a:effectLst/>
                        <a:latin typeface="方正宋一简体"/>
                        <a:cs typeface="宋体"/>
                      </a:endParaRPr>
                    </a:p>
                  </a:txBody>
                  <a:tcPr marL="68580" marR="68580" marT="0" marB="0" anchor="ctr"/>
                </a:tc>
                <a:extLst>
                  <a:ext uri="{0D108BD9-81ED-4DB2-BD59-A6C34878D82A}">
                    <a16:rowId xmlns:a16="http://schemas.microsoft.com/office/drawing/2014/main" val="10002"/>
                  </a:ext>
                </a:extLst>
              </a:tr>
              <a:tr h="334622">
                <a:tc>
                  <a:txBody>
                    <a:bodyPr/>
                    <a:lstStyle/>
                    <a:p>
                      <a:pPr algn="just">
                        <a:lnSpc>
                          <a:spcPts val="1560"/>
                        </a:lnSpc>
                        <a:spcBef>
                          <a:spcPts val="60"/>
                        </a:spcBef>
                        <a:spcAft>
                          <a:spcPts val="60"/>
                        </a:spcAft>
                      </a:pPr>
                      <a:r>
                        <a:rPr lang="en-GB" sz="1400" kern="100" spc="10">
                          <a:effectLst/>
                        </a:rPr>
                        <a:t>Age</a:t>
                      </a:r>
                      <a:r>
                        <a:rPr lang="zh-CN" sz="1400" kern="100" spc="10">
                          <a:effectLst/>
                        </a:rPr>
                        <a:t>（</a:t>
                      </a:r>
                      <a:r>
                        <a:rPr lang="en-GB" sz="1400" kern="100" spc="10">
                          <a:effectLst/>
                        </a:rPr>
                        <a:t>YRS</a:t>
                      </a:r>
                      <a:r>
                        <a:rPr lang="zh-CN" sz="1400" kern="100" spc="10">
                          <a:effectLst/>
                        </a:rPr>
                        <a:t>）</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6</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4</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6</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4</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4</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5</a:t>
                      </a:r>
                      <a:endParaRPr lang="zh-CN" sz="1400" kern="100" spc="10" dirty="0">
                        <a:effectLst/>
                        <a:latin typeface="方正宋一简体"/>
                        <a:cs typeface="宋体"/>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3736975" y="1658084"/>
            <a:ext cx="41458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GB" altLang="zh-CN" sz="2000" dirty="0"/>
              <a:t>OpenStack</a:t>
            </a:r>
            <a:r>
              <a:rPr lang="zh-CN" altLang="en-GB" sz="2000" dirty="0"/>
              <a:t>核心项目的综合指标</a:t>
            </a:r>
            <a:endParaRPr lang="zh-CN" altLang="en-GB" sz="2000" dirty="0">
              <a:solidFill>
                <a:schemeClr val="accent3"/>
              </a:solidFill>
            </a:endParaRPr>
          </a:p>
        </p:txBody>
      </p:sp>
      <p:graphicFrame>
        <p:nvGraphicFramePr>
          <p:cNvPr id="12" name="表格 11"/>
          <p:cNvGraphicFramePr>
            <a:graphicFrameLocks noGrp="1"/>
          </p:cNvGraphicFramePr>
          <p:nvPr>
            <p:extLst>
              <p:ext uri="{D42A27DB-BD31-4B8C-83A1-F6EECF244321}">
                <p14:modId xmlns:p14="http://schemas.microsoft.com/office/powerpoint/2010/main" val="3776593129"/>
              </p:ext>
            </p:extLst>
          </p:nvPr>
        </p:nvGraphicFramePr>
        <p:xfrm>
          <a:off x="1679574" y="4115594"/>
          <a:ext cx="8534401" cy="1143000"/>
        </p:xfrm>
        <a:graphic>
          <a:graphicData uri="http://schemas.openxmlformats.org/drawingml/2006/table">
            <a:tbl>
              <a:tblPr firstRow="1" firstCol="1" lastRow="1" lastCol="1" bandRow="1" bandCol="1">
                <a:tableStyleId>{5A111915-BE36-4E01-A7E5-04B1672EAD32}</a:tableStyleId>
              </a:tblPr>
              <a:tblGrid>
                <a:gridCol w="1511321">
                  <a:extLst>
                    <a:ext uri="{9D8B030D-6E8A-4147-A177-3AD203B41FA5}">
                      <a16:colId xmlns:a16="http://schemas.microsoft.com/office/drawing/2014/main" val="20000"/>
                    </a:ext>
                  </a:extLst>
                </a:gridCol>
                <a:gridCol w="1047338">
                  <a:extLst>
                    <a:ext uri="{9D8B030D-6E8A-4147-A177-3AD203B41FA5}">
                      <a16:colId xmlns:a16="http://schemas.microsoft.com/office/drawing/2014/main" val="20001"/>
                    </a:ext>
                  </a:extLst>
                </a:gridCol>
                <a:gridCol w="1616159">
                  <a:extLst>
                    <a:ext uri="{9D8B030D-6E8A-4147-A177-3AD203B41FA5}">
                      <a16:colId xmlns:a16="http://schemas.microsoft.com/office/drawing/2014/main" val="20002"/>
                    </a:ext>
                  </a:extLst>
                </a:gridCol>
                <a:gridCol w="955994">
                  <a:extLst>
                    <a:ext uri="{9D8B030D-6E8A-4147-A177-3AD203B41FA5}">
                      <a16:colId xmlns:a16="http://schemas.microsoft.com/office/drawing/2014/main" val="20003"/>
                    </a:ext>
                  </a:extLst>
                </a:gridCol>
                <a:gridCol w="1091971">
                  <a:extLst>
                    <a:ext uri="{9D8B030D-6E8A-4147-A177-3AD203B41FA5}">
                      <a16:colId xmlns:a16="http://schemas.microsoft.com/office/drawing/2014/main" val="20004"/>
                    </a:ext>
                  </a:extLst>
                </a:gridCol>
                <a:gridCol w="1179164">
                  <a:extLst>
                    <a:ext uri="{9D8B030D-6E8A-4147-A177-3AD203B41FA5}">
                      <a16:colId xmlns:a16="http://schemas.microsoft.com/office/drawing/2014/main" val="20005"/>
                    </a:ext>
                  </a:extLst>
                </a:gridCol>
                <a:gridCol w="1132454">
                  <a:extLst>
                    <a:ext uri="{9D8B030D-6E8A-4147-A177-3AD203B41FA5}">
                      <a16:colId xmlns:a16="http://schemas.microsoft.com/office/drawing/2014/main" val="20006"/>
                    </a:ext>
                  </a:extLst>
                </a:gridCol>
              </a:tblGrid>
              <a:tr h="285750">
                <a:tc>
                  <a:txBody>
                    <a:bodyPr/>
                    <a:lstStyle/>
                    <a:p>
                      <a:pPr algn="ctr">
                        <a:lnSpc>
                          <a:spcPts val="1560"/>
                        </a:lnSpc>
                        <a:spcBef>
                          <a:spcPts val="60"/>
                        </a:spcBef>
                        <a:spcAft>
                          <a:spcPts val="60"/>
                        </a:spcAft>
                      </a:pPr>
                      <a:r>
                        <a:rPr lang="zh-CN" sz="1400" kern="100" spc="10" dirty="0">
                          <a:effectLst/>
                        </a:rPr>
                        <a:t>非核心项目</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HORIZON</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CEILOMETER</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HEAT</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TROVE</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SAHARA</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IRONIC</a:t>
                      </a:r>
                      <a:endParaRPr lang="zh-CN" sz="1400" kern="100" spc="10">
                        <a:effectLst/>
                        <a:latin typeface="方正宋一简体"/>
                        <a:cs typeface="宋体"/>
                      </a:endParaRPr>
                    </a:p>
                  </a:txBody>
                  <a:tcPr marL="68580" marR="68580" marT="0" marB="0" anchor="ctr"/>
                </a:tc>
                <a:extLst>
                  <a:ext uri="{0D108BD9-81ED-4DB2-BD59-A6C34878D82A}">
                    <a16:rowId xmlns:a16="http://schemas.microsoft.com/office/drawing/2014/main" val="10000"/>
                  </a:ext>
                </a:extLst>
              </a:tr>
              <a:tr h="285750">
                <a:tc>
                  <a:txBody>
                    <a:bodyPr/>
                    <a:lstStyle/>
                    <a:p>
                      <a:pPr algn="just">
                        <a:lnSpc>
                          <a:spcPts val="1560"/>
                        </a:lnSpc>
                        <a:spcBef>
                          <a:spcPts val="60"/>
                        </a:spcBef>
                        <a:spcAft>
                          <a:spcPts val="60"/>
                        </a:spcAft>
                      </a:pPr>
                      <a:r>
                        <a:rPr lang="en-GB" sz="1400" kern="100" spc="10">
                          <a:effectLst/>
                        </a:rPr>
                        <a:t>Adoption</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95%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61%</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68%</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27%</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20%</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17%</a:t>
                      </a:r>
                      <a:endParaRPr lang="zh-CN" sz="1400" kern="100" spc="10" dirty="0">
                        <a:effectLst/>
                        <a:latin typeface="方正宋一简体"/>
                        <a:cs typeface="宋体"/>
                      </a:endParaRPr>
                    </a:p>
                  </a:txBody>
                  <a:tcPr marL="68580" marR="68580" marT="0" marB="0" anchor="ctr"/>
                </a:tc>
                <a:extLst>
                  <a:ext uri="{0D108BD9-81ED-4DB2-BD59-A6C34878D82A}">
                    <a16:rowId xmlns:a16="http://schemas.microsoft.com/office/drawing/2014/main" val="10001"/>
                  </a:ext>
                </a:extLst>
              </a:tr>
              <a:tr h="285750">
                <a:tc>
                  <a:txBody>
                    <a:bodyPr/>
                    <a:lstStyle/>
                    <a:p>
                      <a:pPr algn="just">
                        <a:lnSpc>
                          <a:spcPts val="1560"/>
                        </a:lnSpc>
                        <a:spcBef>
                          <a:spcPts val="60"/>
                        </a:spcBef>
                        <a:spcAft>
                          <a:spcPts val="60"/>
                        </a:spcAft>
                      </a:pPr>
                      <a:r>
                        <a:rPr lang="en-GB" sz="1400" kern="100" spc="10">
                          <a:effectLst/>
                        </a:rPr>
                        <a:t>Maturity</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4/5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2/5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4/5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1/5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1/5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2/5</a:t>
                      </a:r>
                      <a:endParaRPr lang="zh-CN" sz="1400" kern="100" spc="10" dirty="0">
                        <a:effectLst/>
                        <a:latin typeface="方正宋一简体"/>
                        <a:cs typeface="宋体"/>
                      </a:endParaRPr>
                    </a:p>
                  </a:txBody>
                  <a:tcPr marL="68580" marR="68580" marT="0" marB="0" anchor="ctr"/>
                </a:tc>
                <a:extLst>
                  <a:ext uri="{0D108BD9-81ED-4DB2-BD59-A6C34878D82A}">
                    <a16:rowId xmlns:a16="http://schemas.microsoft.com/office/drawing/2014/main" val="10002"/>
                  </a:ext>
                </a:extLst>
              </a:tr>
              <a:tr h="285750">
                <a:tc>
                  <a:txBody>
                    <a:bodyPr/>
                    <a:lstStyle/>
                    <a:p>
                      <a:pPr algn="just">
                        <a:lnSpc>
                          <a:spcPts val="1560"/>
                        </a:lnSpc>
                        <a:spcBef>
                          <a:spcPts val="60"/>
                        </a:spcBef>
                        <a:spcAft>
                          <a:spcPts val="60"/>
                        </a:spcAft>
                      </a:pPr>
                      <a:r>
                        <a:rPr lang="en-GB" sz="1400" kern="100" spc="10">
                          <a:effectLst/>
                        </a:rPr>
                        <a:t>Age</a:t>
                      </a:r>
                      <a:r>
                        <a:rPr lang="zh-CN" sz="1400" kern="100" spc="10">
                          <a:effectLst/>
                        </a:rPr>
                        <a:t>（</a:t>
                      </a:r>
                      <a:r>
                        <a:rPr lang="en-GB" sz="1400" kern="100" spc="10">
                          <a:effectLst/>
                        </a:rPr>
                        <a:t>YRS</a:t>
                      </a:r>
                      <a:r>
                        <a:rPr lang="zh-CN" sz="1400" kern="100" spc="10">
                          <a:effectLst/>
                        </a:rPr>
                        <a:t>）</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4</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3</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3</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2</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2</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2</a:t>
                      </a:r>
                      <a:endParaRPr lang="zh-CN" sz="1400" kern="100" spc="10" dirty="0">
                        <a:effectLst/>
                        <a:latin typeface="方正宋一简体"/>
                        <a:cs typeface="宋体"/>
                      </a:endParaRPr>
                    </a:p>
                  </a:txBody>
                  <a:tcPr marL="68580" marR="68580" marT="0" marB="0" anchor="ctr"/>
                </a:tc>
                <a:extLst>
                  <a:ext uri="{0D108BD9-81ED-4DB2-BD59-A6C34878D82A}">
                    <a16:rowId xmlns:a16="http://schemas.microsoft.com/office/drawing/2014/main" val="10003"/>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395792726"/>
              </p:ext>
            </p:extLst>
          </p:nvPr>
        </p:nvGraphicFramePr>
        <p:xfrm>
          <a:off x="1527173" y="5563394"/>
          <a:ext cx="8839202" cy="1295400"/>
        </p:xfrm>
        <a:graphic>
          <a:graphicData uri="http://schemas.openxmlformats.org/drawingml/2006/table">
            <a:tbl>
              <a:tblPr firstRow="1" firstCol="1" lastRow="1" lastCol="1" bandRow="1" bandCol="1">
                <a:tableStyleId>{5A111915-BE36-4E01-A7E5-04B1672EAD32}</a:tableStyleId>
              </a:tblPr>
              <a:tblGrid>
                <a:gridCol w="1104901">
                  <a:extLst>
                    <a:ext uri="{9D8B030D-6E8A-4147-A177-3AD203B41FA5}">
                      <a16:colId xmlns:a16="http://schemas.microsoft.com/office/drawing/2014/main" val="20000"/>
                    </a:ext>
                  </a:extLst>
                </a:gridCol>
                <a:gridCol w="786143">
                  <a:extLst>
                    <a:ext uri="{9D8B030D-6E8A-4147-A177-3AD203B41FA5}">
                      <a16:colId xmlns:a16="http://schemas.microsoft.com/office/drawing/2014/main" val="20001"/>
                    </a:ext>
                  </a:extLst>
                </a:gridCol>
                <a:gridCol w="1000887">
                  <a:extLst>
                    <a:ext uri="{9D8B030D-6E8A-4147-A177-3AD203B41FA5}">
                      <a16:colId xmlns:a16="http://schemas.microsoft.com/office/drawing/2014/main" val="20002"/>
                    </a:ext>
                  </a:extLst>
                </a:gridCol>
                <a:gridCol w="1159370">
                  <a:extLst>
                    <a:ext uri="{9D8B030D-6E8A-4147-A177-3AD203B41FA5}">
                      <a16:colId xmlns:a16="http://schemas.microsoft.com/office/drawing/2014/main" val="20003"/>
                    </a:ext>
                  </a:extLst>
                </a:gridCol>
                <a:gridCol w="1178560">
                  <a:extLst>
                    <a:ext uri="{9D8B030D-6E8A-4147-A177-3AD203B41FA5}">
                      <a16:colId xmlns:a16="http://schemas.microsoft.com/office/drawing/2014/main" val="20004"/>
                    </a:ext>
                  </a:extLst>
                </a:gridCol>
                <a:gridCol w="1264617">
                  <a:extLst>
                    <a:ext uri="{9D8B030D-6E8A-4147-A177-3AD203B41FA5}">
                      <a16:colId xmlns:a16="http://schemas.microsoft.com/office/drawing/2014/main" val="20005"/>
                    </a:ext>
                  </a:extLst>
                </a:gridCol>
                <a:gridCol w="1018843">
                  <a:extLst>
                    <a:ext uri="{9D8B030D-6E8A-4147-A177-3AD203B41FA5}">
                      <a16:colId xmlns:a16="http://schemas.microsoft.com/office/drawing/2014/main" val="20006"/>
                    </a:ext>
                  </a:extLst>
                </a:gridCol>
                <a:gridCol w="1325881">
                  <a:extLst>
                    <a:ext uri="{9D8B030D-6E8A-4147-A177-3AD203B41FA5}">
                      <a16:colId xmlns:a16="http://schemas.microsoft.com/office/drawing/2014/main" val="20007"/>
                    </a:ext>
                  </a:extLst>
                </a:gridCol>
              </a:tblGrid>
              <a:tr h="323850">
                <a:tc>
                  <a:txBody>
                    <a:bodyPr/>
                    <a:lstStyle/>
                    <a:p>
                      <a:pPr algn="ctr">
                        <a:lnSpc>
                          <a:spcPts val="1560"/>
                        </a:lnSpc>
                        <a:spcBef>
                          <a:spcPts val="60"/>
                        </a:spcBef>
                        <a:spcAft>
                          <a:spcPts val="60"/>
                        </a:spcAft>
                      </a:pPr>
                      <a:r>
                        <a:rPr lang="zh-CN" sz="1400" kern="100" spc="-10" dirty="0">
                          <a:effectLst/>
                        </a:rPr>
                        <a:t>非核心项目</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ZAQAR</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MANILA</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DESIGNATE</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BARBICAN</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MAGNUM</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MURANO</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CONGRESS</a:t>
                      </a:r>
                      <a:endParaRPr lang="zh-CN" sz="1400" kern="100" spc="10">
                        <a:effectLst/>
                        <a:latin typeface="方正宋一简体"/>
                        <a:cs typeface="宋体"/>
                      </a:endParaRPr>
                    </a:p>
                  </a:txBody>
                  <a:tcPr marL="68580" marR="68580" marT="0" marB="0" anchor="ctr"/>
                </a:tc>
                <a:extLst>
                  <a:ext uri="{0D108BD9-81ED-4DB2-BD59-A6C34878D82A}">
                    <a16:rowId xmlns:a16="http://schemas.microsoft.com/office/drawing/2014/main" val="10000"/>
                  </a:ext>
                </a:extLst>
              </a:tr>
              <a:tr h="323850">
                <a:tc>
                  <a:txBody>
                    <a:bodyPr/>
                    <a:lstStyle/>
                    <a:p>
                      <a:pPr algn="just">
                        <a:lnSpc>
                          <a:spcPts val="1560"/>
                        </a:lnSpc>
                        <a:spcBef>
                          <a:spcPts val="60"/>
                        </a:spcBef>
                        <a:spcAft>
                          <a:spcPts val="60"/>
                        </a:spcAft>
                      </a:pPr>
                      <a:r>
                        <a:rPr lang="en-GB" sz="1400" kern="100" spc="-10">
                          <a:effectLst/>
                        </a:rPr>
                        <a:t>Adoption</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1%</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8%</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25%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4%</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7%</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7%</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1%</a:t>
                      </a:r>
                      <a:endParaRPr lang="zh-CN" sz="1400" kern="100" spc="10">
                        <a:effectLst/>
                        <a:latin typeface="方正宋一简体"/>
                        <a:cs typeface="宋体"/>
                      </a:endParaRPr>
                    </a:p>
                  </a:txBody>
                  <a:tcPr marL="68580" marR="68580" marT="0" marB="0" anchor="ctr"/>
                </a:tc>
                <a:extLst>
                  <a:ext uri="{0D108BD9-81ED-4DB2-BD59-A6C34878D82A}">
                    <a16:rowId xmlns:a16="http://schemas.microsoft.com/office/drawing/2014/main" val="10001"/>
                  </a:ext>
                </a:extLst>
              </a:tr>
              <a:tr h="323850">
                <a:tc>
                  <a:txBody>
                    <a:bodyPr/>
                    <a:lstStyle/>
                    <a:p>
                      <a:pPr algn="just">
                        <a:lnSpc>
                          <a:spcPts val="1560"/>
                        </a:lnSpc>
                        <a:spcBef>
                          <a:spcPts val="60"/>
                        </a:spcBef>
                        <a:spcAft>
                          <a:spcPts val="60"/>
                        </a:spcAft>
                      </a:pPr>
                      <a:r>
                        <a:rPr lang="en-GB" sz="1400" kern="100" spc="-10">
                          <a:effectLst/>
                        </a:rPr>
                        <a:t>Maturity</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1/5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2/5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1/5</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2/5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1/5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1/5</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1/5</a:t>
                      </a:r>
                      <a:endParaRPr lang="zh-CN" sz="1400" kern="100" spc="10">
                        <a:effectLst/>
                        <a:latin typeface="方正宋一简体"/>
                        <a:cs typeface="宋体"/>
                      </a:endParaRPr>
                    </a:p>
                  </a:txBody>
                  <a:tcPr marL="68580" marR="68580" marT="0" marB="0" anchor="ctr"/>
                </a:tc>
                <a:extLst>
                  <a:ext uri="{0D108BD9-81ED-4DB2-BD59-A6C34878D82A}">
                    <a16:rowId xmlns:a16="http://schemas.microsoft.com/office/drawing/2014/main" val="10002"/>
                  </a:ext>
                </a:extLst>
              </a:tr>
              <a:tr h="323850">
                <a:tc>
                  <a:txBody>
                    <a:bodyPr/>
                    <a:lstStyle/>
                    <a:p>
                      <a:pPr algn="just">
                        <a:lnSpc>
                          <a:spcPts val="1560"/>
                        </a:lnSpc>
                        <a:spcBef>
                          <a:spcPts val="60"/>
                        </a:spcBef>
                        <a:spcAft>
                          <a:spcPts val="60"/>
                        </a:spcAft>
                      </a:pPr>
                      <a:r>
                        <a:rPr lang="en-GB" sz="1400" kern="100" spc="-10" dirty="0">
                          <a:effectLst/>
                        </a:rPr>
                        <a:t>Age</a:t>
                      </a:r>
                      <a:r>
                        <a:rPr lang="zh-CN" sz="1400" kern="100" spc="-10" dirty="0">
                          <a:effectLst/>
                        </a:rPr>
                        <a:t>（</a:t>
                      </a:r>
                      <a:r>
                        <a:rPr lang="en-GB" sz="1400" kern="100" spc="-10" dirty="0">
                          <a:effectLst/>
                        </a:rPr>
                        <a:t>YRS</a:t>
                      </a:r>
                      <a:r>
                        <a:rPr lang="zh-CN" sz="1400" kern="100" spc="-10" dirty="0">
                          <a:effectLst/>
                        </a:rPr>
                        <a:t>）</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2</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2</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2</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a:effectLst/>
                        </a:rPr>
                        <a:t>2</a:t>
                      </a:r>
                      <a:endParaRPr lang="zh-CN" sz="1400" kern="100" spc="1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1</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1</a:t>
                      </a:r>
                      <a:endParaRPr lang="zh-CN" sz="1400" kern="100" spc="10" dirty="0">
                        <a:effectLst/>
                        <a:latin typeface="方正宋一简体"/>
                        <a:cs typeface="宋体"/>
                      </a:endParaRPr>
                    </a:p>
                  </a:txBody>
                  <a:tcPr marL="68580" marR="68580" marT="0" marB="0" anchor="ctr"/>
                </a:tc>
                <a:tc>
                  <a:txBody>
                    <a:bodyPr/>
                    <a:lstStyle/>
                    <a:p>
                      <a:pPr algn="ctr">
                        <a:lnSpc>
                          <a:spcPts val="1560"/>
                        </a:lnSpc>
                        <a:spcBef>
                          <a:spcPts val="60"/>
                        </a:spcBef>
                        <a:spcAft>
                          <a:spcPts val="60"/>
                        </a:spcAft>
                      </a:pPr>
                      <a:r>
                        <a:rPr lang="en-GB" sz="1400" kern="100" spc="-10" dirty="0">
                          <a:effectLst/>
                        </a:rPr>
                        <a:t>1</a:t>
                      </a:r>
                      <a:endParaRPr lang="zh-CN" sz="1400" kern="100" spc="10" dirty="0">
                        <a:effectLst/>
                        <a:latin typeface="方正宋一简体"/>
                        <a:cs typeface="宋体"/>
                      </a:endParaRPr>
                    </a:p>
                  </a:txBody>
                  <a:tcPr marL="68580" marR="68580" marT="0" marB="0" anchor="ctr"/>
                </a:tc>
                <a:extLst>
                  <a:ext uri="{0D108BD9-81ED-4DB2-BD59-A6C34878D82A}">
                    <a16:rowId xmlns:a16="http://schemas.microsoft.com/office/drawing/2014/main" val="10003"/>
                  </a:ext>
                </a:extLst>
              </a:tr>
            </a:tbl>
          </a:graphicData>
        </a:graphic>
      </p:graphicFrame>
      <p:sp>
        <p:nvSpPr>
          <p:cNvPr id="17" name="Rectangle 1"/>
          <p:cNvSpPr>
            <a:spLocks noChangeArrowheads="1"/>
          </p:cNvSpPr>
          <p:nvPr/>
        </p:nvSpPr>
        <p:spPr bwMode="auto">
          <a:xfrm>
            <a:off x="3858359" y="3658394"/>
            <a:ext cx="41458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fontAlgn="base">
              <a:spcBef>
                <a:spcPct val="0"/>
              </a:spcBef>
              <a:spcAft>
                <a:spcPct val="0"/>
              </a:spcAft>
            </a:pPr>
            <a:r>
              <a:rPr lang="en-GB" altLang="zh-CN" sz="2000" dirty="0"/>
              <a:t>OpenStack</a:t>
            </a:r>
            <a:r>
              <a:rPr lang="zh-CN" altLang="en-US" sz="2000" dirty="0"/>
              <a:t>孵化项目的综合指标</a:t>
            </a:r>
            <a:endParaRPr lang="zh-CN" altLang="en-GB" sz="2000" dirty="0">
              <a:solidFill>
                <a:schemeClr val="accent3"/>
              </a:solidFill>
            </a:endParaRPr>
          </a:p>
        </p:txBody>
      </p:sp>
      <p:sp>
        <p:nvSpPr>
          <p:cNvPr id="8" name="文本框 7"/>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9" name="组合 8"/>
          <p:cNvGrpSpPr/>
          <p:nvPr/>
        </p:nvGrpSpPr>
        <p:grpSpPr>
          <a:xfrm>
            <a:off x="131974" y="28247"/>
            <a:ext cx="11520000" cy="1016152"/>
            <a:chOff x="131974" y="-1"/>
            <a:chExt cx="11520000" cy="1016152"/>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3" name="矩形 12"/>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6" name="文本框 15"/>
          <p:cNvSpPr txBox="1"/>
          <p:nvPr/>
        </p:nvSpPr>
        <p:spPr>
          <a:xfrm>
            <a:off x="631223" y="1594275"/>
            <a:ext cx="198483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OpenStack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67800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6478190"/>
            <a:ext cx="12198350" cy="381397"/>
          </a:xfrm>
          <a:prstGeom prst="rect">
            <a:avLst/>
          </a:prstGeom>
          <a:solidFill>
            <a:srgbClr val="F2F2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64968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1942240530"/>
              </p:ext>
            </p:extLst>
          </p:nvPr>
        </p:nvGraphicFramePr>
        <p:xfrm>
          <a:off x="688975" y="1972727"/>
          <a:ext cx="4953001" cy="4372669"/>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3429001">
                  <a:extLst>
                    <a:ext uri="{9D8B030D-6E8A-4147-A177-3AD203B41FA5}">
                      <a16:colId xmlns:a16="http://schemas.microsoft.com/office/drawing/2014/main" val="20001"/>
                    </a:ext>
                  </a:extLst>
                </a:gridCol>
              </a:tblGrid>
              <a:tr h="323829">
                <a:tc>
                  <a:txBody>
                    <a:bodyPr/>
                    <a:lstStyle/>
                    <a:p>
                      <a:pPr indent="228600" algn="ctr">
                        <a:spcAft>
                          <a:spcPts val="0"/>
                        </a:spcAft>
                      </a:pPr>
                      <a:r>
                        <a:rPr lang="zh-CN" altLang="en-US" sz="1800" dirty="0">
                          <a:effectLst/>
                        </a:rPr>
                        <a:t>产品分类</a:t>
                      </a:r>
                      <a:endParaRPr lang="zh-CN" sz="2800" dirty="0">
                        <a:effectLst/>
                        <a:latin typeface="+mj-ea"/>
                        <a:ea typeface="+mj-ea"/>
                        <a:cs typeface="Times New Roman"/>
                      </a:endParaRPr>
                    </a:p>
                  </a:txBody>
                  <a:tcPr marL="68580" marR="68580" marT="0" marB="0" anchor="ctr">
                    <a:solidFill>
                      <a:srgbClr val="92D050"/>
                    </a:solidFill>
                  </a:tcPr>
                </a:tc>
                <a:tc>
                  <a:txBody>
                    <a:bodyPr/>
                    <a:lstStyle/>
                    <a:p>
                      <a:pPr indent="228600" algn="ctr">
                        <a:spcAft>
                          <a:spcPts val="0"/>
                        </a:spcAft>
                      </a:pPr>
                      <a:r>
                        <a:rPr lang="zh-CN" altLang="en-US" sz="1800" dirty="0">
                          <a:effectLst/>
                        </a:rPr>
                        <a:t>产品名称</a:t>
                      </a:r>
                      <a:endParaRPr lang="zh-CN" sz="2800" dirty="0">
                        <a:effectLst/>
                        <a:latin typeface="+mj-ea"/>
                        <a:ea typeface="+mj-ea"/>
                        <a:cs typeface="Times New Roman"/>
                      </a:endParaRPr>
                    </a:p>
                  </a:txBody>
                  <a:tcPr marL="68580" marR="68580" marT="0" marB="0" anchor="ctr">
                    <a:solidFill>
                      <a:srgbClr val="92D050"/>
                    </a:solidFill>
                  </a:tcPr>
                </a:tc>
                <a:extLst>
                  <a:ext uri="{0D108BD9-81ED-4DB2-BD59-A6C34878D82A}">
                    <a16:rowId xmlns:a16="http://schemas.microsoft.com/office/drawing/2014/main" val="10000"/>
                  </a:ext>
                </a:extLst>
              </a:tr>
              <a:tr h="271761">
                <a:tc rowSpan="5">
                  <a:txBody>
                    <a:bodyPr/>
                    <a:lstStyle/>
                    <a:p>
                      <a:pPr marL="0" indent="0" algn="ctr" defTabSz="1219627" rtl="0" eaLnBrk="1" latinLnBrk="0" hangingPunct="1">
                        <a:spcAft>
                          <a:spcPts val="0"/>
                        </a:spcAft>
                      </a:pPr>
                      <a:r>
                        <a:rPr lang="zh-CN" altLang="en-US" sz="1800" kern="1200" dirty="0">
                          <a:solidFill>
                            <a:schemeClr val="dk1"/>
                          </a:solidFill>
                          <a:effectLst/>
                          <a:latin typeface="+mj-ea"/>
                          <a:ea typeface="+mj-ea"/>
                          <a:cs typeface="Times New Roman"/>
                        </a:rPr>
                        <a:t>应用服务</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a:t>
                      </a:r>
                      <a:r>
                        <a:rPr lang="en-GB" sz="1600" kern="100" spc="10" dirty="0" err="1">
                          <a:effectLst/>
                          <a:latin typeface="Times New Roman" panose="02020603050405020304" pitchFamily="18" charset="0"/>
                          <a:cs typeface="Times New Roman" panose="02020603050405020304" pitchFamily="18" charset="0"/>
                        </a:rPr>
                        <a:t>CloudSearch</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81232">
                <a:tc vMerge="1">
                  <a:txBody>
                    <a:bodyPr/>
                    <a:lstStyle/>
                    <a:p>
                      <a:pPr indent="228600" algn="just">
                        <a:spcAft>
                          <a:spcPts val="0"/>
                        </a:spcAft>
                      </a:pPr>
                      <a:endParaRPr lang="zh-CN" sz="24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Simple Workflow </a:t>
                      </a:r>
                      <a:r>
                        <a:rPr lang="en-GB" sz="1600" kern="100" spc="10" dirty="0" err="1">
                          <a:effectLst/>
                          <a:latin typeface="Times New Roman" panose="02020603050405020304" pitchFamily="18" charset="0"/>
                          <a:cs typeface="Times New Roman" panose="02020603050405020304" pitchFamily="18" charset="0"/>
                        </a:rPr>
                        <a:t>Service（SWF</a:t>
                      </a:r>
                      <a:r>
                        <a:rPr lang="en-GB" sz="1600" kern="100" spc="10" dirty="0">
                          <a:effectLst/>
                          <a:latin typeface="Times New Roman" panose="02020603050405020304" pitchFamily="18" charset="0"/>
                          <a:cs typeface="Times New Roman" panose="02020603050405020304" pitchFamily="18" charset="0"/>
                        </a:rPr>
                        <a: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81232">
                <a:tc vMerge="1">
                  <a:txBody>
                    <a:bodyPr/>
                    <a:lstStyle/>
                    <a:p>
                      <a:pPr indent="228600" algn="just">
                        <a:spcAft>
                          <a:spcPts val="0"/>
                        </a:spcAft>
                      </a:pPr>
                      <a:endParaRPr lang="zh-CN" sz="24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Simple Queue </a:t>
                      </a:r>
                      <a:r>
                        <a:rPr lang="en-GB" sz="1600" kern="100" spc="10" dirty="0" err="1">
                          <a:effectLst/>
                          <a:latin typeface="Times New Roman" panose="02020603050405020304" pitchFamily="18" charset="0"/>
                          <a:cs typeface="Times New Roman" panose="02020603050405020304" pitchFamily="18" charset="0"/>
                        </a:rPr>
                        <a:t>Service（SQS</a:t>
                      </a:r>
                      <a:r>
                        <a:rPr lang="en-GB" sz="1600" kern="100" spc="10" dirty="0">
                          <a:effectLst/>
                          <a:latin typeface="Times New Roman" panose="02020603050405020304" pitchFamily="18" charset="0"/>
                          <a:cs typeface="Times New Roman" panose="02020603050405020304" pitchFamily="18" charset="0"/>
                        </a:rPr>
                        <a: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81232">
                <a:tc vMerge="1">
                  <a:txBody>
                    <a:bodyPr/>
                    <a:lstStyle/>
                    <a:p>
                      <a:pPr indent="228600" algn="just">
                        <a:spcAft>
                          <a:spcPts val="0"/>
                        </a:spcAft>
                      </a:pPr>
                      <a:endParaRPr lang="zh-CN" sz="24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Simple Notification </a:t>
                      </a:r>
                      <a:r>
                        <a:rPr lang="en-GB" sz="1600" kern="100" spc="10" dirty="0" err="1">
                          <a:effectLst/>
                          <a:latin typeface="Times New Roman" panose="02020603050405020304" pitchFamily="18" charset="0"/>
                          <a:cs typeface="Times New Roman" panose="02020603050405020304" pitchFamily="18" charset="0"/>
                        </a:rPr>
                        <a:t>Service（SNS</a:t>
                      </a:r>
                      <a:r>
                        <a:rPr lang="en-GB" sz="1600" kern="100" spc="10" dirty="0">
                          <a:effectLst/>
                          <a:latin typeface="Times New Roman" panose="02020603050405020304" pitchFamily="18" charset="0"/>
                          <a:cs typeface="Times New Roman" panose="02020603050405020304" pitchFamily="18" charset="0"/>
                        </a:rPr>
                        <a: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71761">
                <a:tc vMerge="1">
                  <a:txBody>
                    <a:bodyPr/>
                    <a:lstStyle/>
                    <a:p>
                      <a:pPr marL="0" indent="228600" algn="just" defTabSz="1219627" rtl="0" eaLnBrk="1" latinLnBrk="0" hangingPunct="1">
                        <a:spcAft>
                          <a:spcPts val="0"/>
                        </a:spcAft>
                      </a:pP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US" altLang="zh-CN" sz="1600" kern="100" spc="10" dirty="0">
                          <a:effectLst/>
                          <a:latin typeface="Times New Roman" panose="02020603050405020304" pitchFamily="18" charset="0"/>
                          <a:cs typeface="Times New Roman" panose="02020603050405020304" pitchFamily="18" charset="0"/>
                        </a:rPr>
                        <a:t>Amazon Simple Email Service</a:t>
                      </a:r>
                      <a:r>
                        <a:rPr lang="zh-CN" altLang="en-US" sz="1600" kern="100" spc="10" dirty="0">
                          <a:effectLst/>
                          <a:latin typeface="Times New Roman" panose="02020603050405020304" pitchFamily="18" charset="0"/>
                          <a:cs typeface="Times New Roman" panose="02020603050405020304" pitchFamily="18" charset="0"/>
                        </a:rPr>
                        <a:t>（</a:t>
                      </a:r>
                      <a:r>
                        <a:rPr lang="en-US" altLang="zh-CN" sz="1600" kern="100" spc="10" dirty="0">
                          <a:effectLst/>
                          <a:latin typeface="Times New Roman" panose="02020603050405020304" pitchFamily="18" charset="0"/>
                          <a:cs typeface="Times New Roman" panose="02020603050405020304" pitchFamily="18" charset="0"/>
                        </a:rPr>
                        <a:t>SES</a:t>
                      </a:r>
                      <a:r>
                        <a:rPr lang="zh-CN" altLang="en-US" sz="1600" kern="100" spc="10" dirty="0">
                          <a:effectLst/>
                          <a:latin typeface="Times New Roman" panose="02020603050405020304" pitchFamily="18" charset="0"/>
                          <a:cs typeface="Times New Roman" panose="02020603050405020304" pitchFamily="18" charset="0"/>
                        </a:rPr>
                        <a: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271761">
                <a:tc>
                  <a:txBody>
                    <a:bodyPr/>
                    <a:lstStyle/>
                    <a:p>
                      <a:pPr indent="0" algn="ctr">
                        <a:spcAft>
                          <a:spcPts val="0"/>
                        </a:spcAft>
                      </a:pPr>
                      <a:r>
                        <a:rPr lang="zh-CN" altLang="en-US" sz="1800" kern="1200" dirty="0">
                          <a:solidFill>
                            <a:schemeClr val="dk1"/>
                          </a:solidFill>
                          <a:effectLst/>
                          <a:latin typeface="+mj-ea"/>
                          <a:ea typeface="+mj-ea"/>
                          <a:cs typeface="Times New Roman"/>
                        </a:rPr>
                        <a:t>市场服务</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Marketplace</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81232">
                <a:tc rowSpan="4">
                  <a:txBody>
                    <a:bodyPr/>
                    <a:lstStyle/>
                    <a:p>
                      <a:pPr indent="0" algn="ctr">
                        <a:spcAft>
                          <a:spcPts val="0"/>
                        </a:spcAft>
                      </a:pPr>
                      <a:r>
                        <a:rPr lang="zh-CN" altLang="en-US" sz="1800" kern="1200" dirty="0">
                          <a:solidFill>
                            <a:schemeClr val="dk1"/>
                          </a:solidFill>
                          <a:effectLst/>
                          <a:latin typeface="+mj-ea"/>
                          <a:ea typeface="+mj-ea"/>
                          <a:cs typeface="Times New Roman"/>
                        </a:rPr>
                        <a:t>部署与管理</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US" sz="1600" kern="100" spc="10" dirty="0">
                          <a:effectLst/>
                          <a:latin typeface="Times New Roman" panose="02020603050405020304" pitchFamily="18" charset="0"/>
                          <a:cs typeface="Times New Roman" panose="02020603050405020304" pitchFamily="18" charset="0"/>
                        </a:rPr>
                        <a:t>AWS Identity and Access Management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71761">
                <a:tc vMerge="1">
                  <a:txBody>
                    <a:bodyPr/>
                    <a:lstStyle/>
                    <a:p>
                      <a:pPr indent="228600" algn="just">
                        <a:spcAft>
                          <a:spcPts val="0"/>
                        </a:spcAft>
                      </a:pPr>
                      <a:endParaRPr lang="zh-CN" sz="2000" dirty="0">
                        <a:effectLst/>
                        <a:latin typeface="+mj-ea"/>
                        <a:ea typeface="+mj-ea"/>
                        <a:cs typeface="Times New Roman"/>
                      </a:endParaRPr>
                    </a:p>
                  </a:txBody>
                  <a:tcPr marL="68580" marR="68580" marT="0" marB="0" anchor="ctr"/>
                </a:tc>
                <a:tc>
                  <a:txBody>
                    <a:bodyPr/>
                    <a:lstStyle/>
                    <a:p>
                      <a:pPr algn="l">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a:t>
                      </a:r>
                      <a:r>
                        <a:rPr lang="en-GB" sz="1600" kern="100" spc="10" dirty="0" err="1">
                          <a:effectLst/>
                          <a:latin typeface="Times New Roman" panose="02020603050405020304" pitchFamily="18" charset="0"/>
                          <a:cs typeface="Times New Roman" panose="02020603050405020304" pitchFamily="18" charset="0"/>
                        </a:rPr>
                        <a:t>CloudWatch</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271761">
                <a:tc vMerge="1">
                  <a:txBody>
                    <a:bodyPr/>
                    <a:lstStyle/>
                    <a:p>
                      <a:pPr indent="228600" algn="just">
                        <a:spcAft>
                          <a:spcPts val="0"/>
                        </a:spcAft>
                      </a:pPr>
                      <a:endParaRPr lang="zh-CN" sz="20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Elastic Beanstalk</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271761">
                <a:tc vMerge="1">
                  <a:txBody>
                    <a:bodyPr/>
                    <a:lstStyle/>
                    <a:p>
                      <a:pPr indent="228600" algn="just">
                        <a:spcAft>
                          <a:spcPts val="0"/>
                        </a:spcAft>
                      </a:pPr>
                      <a:endParaRPr lang="zh-CN" sz="20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AWS </a:t>
                      </a:r>
                      <a:r>
                        <a:rPr lang="en-GB" sz="1600" kern="100" spc="10" dirty="0" err="1">
                          <a:effectLst/>
                          <a:latin typeface="Times New Roman" panose="02020603050405020304" pitchFamily="18" charset="0"/>
                          <a:cs typeface="Times New Roman" panose="02020603050405020304" pitchFamily="18" charset="0"/>
                        </a:rPr>
                        <a:t>CloudFormation</a:t>
                      </a:r>
                      <a:r>
                        <a:rPr lang="zh-CN" sz="1600" kern="100" spc="10" dirty="0">
                          <a:effectLst/>
                          <a:latin typeface="Times New Roman" panose="02020603050405020304" pitchFamily="18" charset="0"/>
                          <a:cs typeface="Times New Roman" panose="02020603050405020304" pitchFamily="18" charset="0"/>
                        </a:rPr>
                        <a:t>）</a:t>
                      </a:r>
                    </a:p>
                  </a:txBody>
                  <a:tcPr marL="68580" marR="68580" marT="0" marB="0" anchor="ctr"/>
                </a:tc>
                <a:extLst>
                  <a:ext uri="{0D108BD9-81ED-4DB2-BD59-A6C34878D82A}">
                    <a16:rowId xmlns:a16="http://schemas.microsoft.com/office/drawing/2014/main" val="10010"/>
                  </a:ext>
                </a:extLst>
              </a:tr>
              <a:tr h="271761">
                <a:tc rowSpan="3">
                  <a:txBody>
                    <a:bodyPr/>
                    <a:lstStyle/>
                    <a:p>
                      <a:pPr indent="0" algn="ctr">
                        <a:spcAft>
                          <a:spcPts val="0"/>
                        </a:spcAft>
                      </a:pPr>
                      <a:r>
                        <a:rPr lang="zh-CN" altLang="en-US" sz="1800" kern="1200" dirty="0">
                          <a:solidFill>
                            <a:schemeClr val="dk1"/>
                          </a:solidFill>
                          <a:effectLst/>
                          <a:latin typeface="+mj-ea"/>
                          <a:ea typeface="+mj-ea"/>
                          <a:cs typeface="Times New Roman"/>
                        </a:rPr>
                        <a:t>网络通信</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US" altLang="zh-CN" sz="1600" kern="100" spc="10" dirty="0">
                          <a:effectLst/>
                          <a:latin typeface="Times New Roman" panose="02020603050405020304" pitchFamily="18" charset="0"/>
                          <a:cs typeface="Times New Roman" panose="02020603050405020304" pitchFamily="18" charset="0"/>
                        </a:rPr>
                        <a:t>Amazon Virtual Private Cloud</a:t>
                      </a:r>
                      <a:r>
                        <a:rPr lang="zh-CN" altLang="en-US" sz="1600" kern="100" spc="10" dirty="0">
                          <a:effectLst/>
                          <a:latin typeface="Times New Roman" panose="02020603050405020304" pitchFamily="18" charset="0"/>
                          <a:cs typeface="Times New Roman" panose="02020603050405020304" pitchFamily="18" charset="0"/>
                        </a:rPr>
                        <a:t>（</a:t>
                      </a:r>
                      <a:r>
                        <a:rPr lang="en-US" altLang="zh-CN" sz="1600" kern="100" spc="10" dirty="0">
                          <a:effectLst/>
                          <a:latin typeface="Times New Roman" panose="02020603050405020304" pitchFamily="18" charset="0"/>
                          <a:cs typeface="Times New Roman" panose="02020603050405020304" pitchFamily="18" charset="0"/>
                        </a:rPr>
                        <a:t>VPC</a:t>
                      </a:r>
                      <a:r>
                        <a:rPr lang="zh-CN" altLang="en-US" sz="1600" kern="100" spc="10" dirty="0">
                          <a:effectLst/>
                          <a:latin typeface="Times New Roman" panose="02020603050405020304" pitchFamily="18" charset="0"/>
                          <a:cs typeface="Times New Roman" panose="02020603050405020304" pitchFamily="18" charset="0"/>
                        </a:rPr>
                        <a: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r h="271761">
                <a:tc vMerge="1">
                  <a:txBody>
                    <a:bodyPr/>
                    <a:lstStyle/>
                    <a:p>
                      <a:pPr indent="228600" algn="just">
                        <a:spcAft>
                          <a:spcPts val="0"/>
                        </a:spcAft>
                      </a:pP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US" altLang="zh-CN" sz="1600" kern="100" spc="10" dirty="0">
                          <a:effectLst/>
                          <a:latin typeface="Times New Roman" panose="02020603050405020304" pitchFamily="18" charset="0"/>
                          <a:cs typeface="Times New Roman" panose="02020603050405020304" pitchFamily="18" charset="0"/>
                        </a:rPr>
                        <a:t>Amazon Route 53</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12"/>
                  </a:ext>
                </a:extLst>
              </a:tr>
              <a:tr h="271761">
                <a:tc vMerge="1">
                  <a:txBody>
                    <a:bodyPr/>
                    <a:lstStyle/>
                    <a:p>
                      <a:pPr indent="228600" algn="just">
                        <a:spcAft>
                          <a:spcPts val="0"/>
                        </a:spcAft>
                      </a:pP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US" altLang="zh-CN" sz="1600" kern="100" spc="10" dirty="0">
                          <a:effectLst/>
                          <a:latin typeface="Times New Roman" panose="02020603050405020304" pitchFamily="18" charset="0"/>
                          <a:cs typeface="Times New Roman" panose="02020603050405020304" pitchFamily="18" charset="0"/>
                        </a:rPr>
                        <a:t>AWS Direct Connect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13"/>
                  </a:ext>
                </a:extLst>
              </a:tr>
            </a:tbl>
          </a:graphicData>
        </a:graphic>
      </p:graphicFrame>
      <p:sp>
        <p:nvSpPr>
          <p:cNvPr id="11" name="矩形 10"/>
          <p:cNvSpPr/>
          <p:nvPr/>
        </p:nvSpPr>
        <p:spPr>
          <a:xfrm>
            <a:off x="4983502" y="1572617"/>
            <a:ext cx="697627" cy="400110"/>
          </a:xfrm>
          <a:prstGeom prst="rect">
            <a:avLst/>
          </a:prstGeom>
        </p:spPr>
        <p:txBody>
          <a:bodyPr wrap="none">
            <a:spAutoFit/>
          </a:bodyPr>
          <a:lstStyle/>
          <a:p>
            <a:r>
              <a:rPr lang="zh-CN" altLang="en-US" sz="2000" dirty="0">
                <a:solidFill>
                  <a:schemeClr val="accent3"/>
                </a:solidFill>
              </a:rPr>
              <a:t>续表</a:t>
            </a:r>
          </a:p>
        </p:txBody>
      </p:sp>
      <p:graphicFrame>
        <p:nvGraphicFramePr>
          <p:cNvPr id="12" name="表格 11"/>
          <p:cNvGraphicFramePr>
            <a:graphicFrameLocks noGrp="1"/>
          </p:cNvGraphicFramePr>
          <p:nvPr>
            <p:extLst>
              <p:ext uri="{D42A27DB-BD31-4B8C-83A1-F6EECF244321}">
                <p14:modId xmlns:p14="http://schemas.microsoft.com/office/powerpoint/2010/main" val="523459188"/>
              </p:ext>
            </p:extLst>
          </p:nvPr>
        </p:nvGraphicFramePr>
        <p:xfrm>
          <a:off x="6022975" y="1979494"/>
          <a:ext cx="5257800" cy="4264257"/>
        </p:xfrm>
        <a:graphic>
          <a:graphicData uri="http://schemas.openxmlformats.org/drawingml/2006/table">
            <a:tbl>
              <a:tblPr firstRow="1" bandRow="1">
                <a:tableStyleId>{F5AB1C69-6EDB-4FF4-983F-18BD219EF322}</a:tableStyleId>
              </a:tblPr>
              <a:tblGrid>
                <a:gridCol w="1481071">
                  <a:extLst>
                    <a:ext uri="{9D8B030D-6E8A-4147-A177-3AD203B41FA5}">
                      <a16:colId xmlns:a16="http://schemas.microsoft.com/office/drawing/2014/main" val="20000"/>
                    </a:ext>
                  </a:extLst>
                </a:gridCol>
                <a:gridCol w="3776729">
                  <a:extLst>
                    <a:ext uri="{9D8B030D-6E8A-4147-A177-3AD203B41FA5}">
                      <a16:colId xmlns:a16="http://schemas.microsoft.com/office/drawing/2014/main" val="20001"/>
                    </a:ext>
                  </a:extLst>
                </a:gridCol>
              </a:tblGrid>
              <a:tr h="410757">
                <a:tc>
                  <a:txBody>
                    <a:bodyPr/>
                    <a:lstStyle/>
                    <a:p>
                      <a:pPr indent="228600" algn="ctr">
                        <a:spcAft>
                          <a:spcPts val="0"/>
                        </a:spcAft>
                      </a:pPr>
                      <a:r>
                        <a:rPr lang="zh-CN" altLang="en-US" sz="1800" dirty="0">
                          <a:effectLst/>
                        </a:rPr>
                        <a:t>产品分类</a:t>
                      </a:r>
                      <a:endParaRPr lang="zh-CN" sz="2800" dirty="0">
                        <a:effectLst/>
                        <a:latin typeface="+mj-ea"/>
                        <a:ea typeface="+mj-ea"/>
                        <a:cs typeface="Times New Roman"/>
                      </a:endParaRPr>
                    </a:p>
                  </a:txBody>
                  <a:tcPr marL="68580" marR="68580" marT="0" marB="0" anchor="ctr">
                    <a:solidFill>
                      <a:srgbClr val="92D050"/>
                    </a:solidFill>
                  </a:tcPr>
                </a:tc>
                <a:tc>
                  <a:txBody>
                    <a:bodyPr/>
                    <a:lstStyle/>
                    <a:p>
                      <a:pPr indent="228600" algn="ctr">
                        <a:spcAft>
                          <a:spcPts val="0"/>
                        </a:spcAft>
                      </a:pPr>
                      <a:r>
                        <a:rPr lang="zh-CN" altLang="en-US" sz="1800" dirty="0">
                          <a:effectLst/>
                        </a:rPr>
                        <a:t>产品名称</a:t>
                      </a:r>
                      <a:endParaRPr lang="zh-CN" sz="2800" dirty="0">
                        <a:effectLst/>
                        <a:latin typeface="+mj-ea"/>
                        <a:ea typeface="+mj-ea"/>
                        <a:cs typeface="Times New Roman"/>
                      </a:endParaRPr>
                    </a:p>
                  </a:txBody>
                  <a:tcPr marL="68580" marR="68580" marT="0" marB="0" anchor="ctr">
                    <a:solidFill>
                      <a:srgbClr val="92D050"/>
                    </a:solidFill>
                  </a:tcPr>
                </a:tc>
                <a:extLst>
                  <a:ext uri="{0D108BD9-81ED-4DB2-BD59-A6C34878D82A}">
                    <a16:rowId xmlns:a16="http://schemas.microsoft.com/office/drawing/2014/main" val="10000"/>
                  </a:ext>
                </a:extLst>
              </a:tr>
              <a:tr h="364941">
                <a:tc rowSpan="2">
                  <a:txBody>
                    <a:bodyPr/>
                    <a:lstStyle/>
                    <a:p>
                      <a:pPr marL="0" indent="0" algn="ctr" defTabSz="1219627" rtl="0" eaLnBrk="1" latinLnBrk="0" hangingPunct="1">
                        <a:spcAft>
                          <a:spcPts val="0"/>
                        </a:spcAft>
                      </a:pPr>
                      <a:r>
                        <a:rPr lang="zh-CN" altLang="en-US" sz="1800" kern="1200" dirty="0">
                          <a:solidFill>
                            <a:schemeClr val="dk1"/>
                          </a:solidFill>
                          <a:effectLst/>
                          <a:latin typeface="+mj-ea"/>
                          <a:ea typeface="+mj-ea"/>
                          <a:cs typeface="Times New Roman"/>
                        </a:rPr>
                        <a:t>支付</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Flexible Payments </a:t>
                      </a:r>
                      <a:r>
                        <a:rPr lang="en-GB" sz="1600" kern="100" spc="10" dirty="0" err="1">
                          <a:effectLst/>
                          <a:latin typeface="Times New Roman" panose="02020603050405020304" pitchFamily="18" charset="0"/>
                          <a:cs typeface="Times New Roman" panose="02020603050405020304" pitchFamily="18" charset="0"/>
                        </a:rPr>
                        <a:t>Service（FPS</a:t>
                      </a:r>
                      <a:r>
                        <a:rPr lang="en-GB" sz="1600" kern="100" spc="10" dirty="0">
                          <a:effectLst/>
                          <a:latin typeface="Times New Roman" panose="02020603050405020304" pitchFamily="18" charset="0"/>
                          <a:cs typeface="Times New Roman" panose="02020603050405020304" pitchFamily="18" charset="0"/>
                        </a:rPr>
                        <a: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44710">
                <a:tc vMerge="1">
                  <a:txBody>
                    <a:bodyPr/>
                    <a:lstStyle/>
                    <a:p>
                      <a:pPr indent="228600" algn="just">
                        <a:spcAft>
                          <a:spcPts val="0"/>
                        </a:spcAft>
                      </a:pPr>
                      <a:endParaRPr lang="zh-CN" sz="24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a:t>
                      </a:r>
                      <a:r>
                        <a:rPr lang="en-GB" sz="1600" kern="100" spc="10" dirty="0" err="1">
                          <a:effectLst/>
                          <a:latin typeface="Times New Roman" panose="02020603050405020304" pitchFamily="18" charset="0"/>
                          <a:cs typeface="Times New Roman" panose="02020603050405020304" pitchFamily="18" charset="0"/>
                        </a:rPr>
                        <a:t>DevPay</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44710">
                <a:tc rowSpan="5">
                  <a:txBody>
                    <a:bodyPr/>
                    <a:lstStyle/>
                    <a:p>
                      <a:pPr indent="0" algn="ctr">
                        <a:spcAft>
                          <a:spcPts val="0"/>
                        </a:spcAft>
                      </a:pPr>
                      <a:r>
                        <a:rPr lang="zh-CN" altLang="en-US" sz="1800" kern="1200" dirty="0">
                          <a:solidFill>
                            <a:schemeClr val="dk1"/>
                          </a:solidFill>
                          <a:effectLst/>
                          <a:latin typeface="+mj-ea"/>
                          <a:ea typeface="+mj-ea"/>
                          <a:cs typeface="Times New Roman"/>
                        </a:rPr>
                        <a:t>存储</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Simple Storage Service（S3）</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44710">
                <a:tc vMerge="1">
                  <a:txBody>
                    <a:bodyPr/>
                    <a:lstStyle/>
                    <a:p>
                      <a:pPr indent="228600" algn="just">
                        <a:spcAft>
                          <a:spcPts val="0"/>
                        </a:spcAft>
                      </a:pP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US" sz="1600" kern="100" spc="10" dirty="0">
                          <a:effectLst/>
                          <a:latin typeface="Times New Roman" panose="02020603050405020304" pitchFamily="18" charset="0"/>
                          <a:cs typeface="Times New Roman" panose="02020603050405020304" pitchFamily="18" charset="0"/>
                        </a:rPr>
                        <a:t>Amazon Glacier</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44710">
                <a:tc vMerge="1">
                  <a:txBody>
                    <a:bodyPr/>
                    <a:lstStyle/>
                    <a:p>
                      <a:pPr indent="228600" algn="just">
                        <a:spcAft>
                          <a:spcPts val="0"/>
                        </a:spcAft>
                      </a:pPr>
                      <a:endParaRPr lang="zh-CN" sz="20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Elastic Block </a:t>
                      </a:r>
                      <a:r>
                        <a:rPr lang="en-GB" sz="1600" kern="100" spc="10" dirty="0" err="1">
                          <a:effectLst/>
                          <a:latin typeface="Times New Roman" panose="02020603050405020304" pitchFamily="18" charset="0"/>
                          <a:cs typeface="Times New Roman" panose="02020603050405020304" pitchFamily="18" charset="0"/>
                        </a:rPr>
                        <a:t>Storage（EBS</a:t>
                      </a:r>
                      <a:r>
                        <a:rPr lang="en-GB" sz="1600" kern="100" spc="10" dirty="0">
                          <a:effectLst/>
                          <a:latin typeface="Times New Roman" panose="02020603050405020304" pitchFamily="18" charset="0"/>
                          <a:cs typeface="Times New Roman" panose="02020603050405020304" pitchFamily="18" charset="0"/>
                        </a:rPr>
                        <a: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44710">
                <a:tc vMerge="1">
                  <a:txBody>
                    <a:bodyPr/>
                    <a:lstStyle/>
                    <a:p>
                      <a:pPr indent="228600" algn="just">
                        <a:spcAft>
                          <a:spcPts val="0"/>
                        </a:spcAft>
                      </a:pPr>
                      <a:endParaRPr lang="zh-CN" sz="20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Amazon Import/Export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44710">
                <a:tc vMerge="1">
                  <a:txBody>
                    <a:bodyPr/>
                    <a:lstStyle/>
                    <a:p>
                      <a:pPr indent="228600" algn="just">
                        <a:spcAft>
                          <a:spcPts val="0"/>
                        </a:spcAft>
                      </a:pPr>
                      <a:endParaRPr lang="zh-CN" sz="2000" dirty="0">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GB" sz="1600" kern="100" spc="10" dirty="0">
                          <a:effectLst/>
                          <a:latin typeface="Times New Roman" panose="02020603050405020304" pitchFamily="18" charset="0"/>
                          <a:cs typeface="Times New Roman" panose="02020603050405020304" pitchFamily="18" charset="0"/>
                        </a:rPr>
                        <a:t>AWS Storage Gateway</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44710">
                <a:tc>
                  <a:txBody>
                    <a:bodyPr/>
                    <a:lstStyle/>
                    <a:p>
                      <a:pPr marL="0" marR="0" indent="0" algn="ctr" defTabSz="1219627"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effectLst/>
                          <a:latin typeface="+mj-ea"/>
                          <a:ea typeface="+mn-ea"/>
                          <a:cs typeface="Times New Roman"/>
                        </a:rPr>
                        <a:t>支付</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US" altLang="zh-CN" sz="1600" kern="100" spc="10" dirty="0">
                          <a:effectLst/>
                          <a:latin typeface="Times New Roman" panose="02020603050405020304" pitchFamily="18" charset="0"/>
                          <a:cs typeface="Times New Roman" panose="02020603050405020304" pitchFamily="18" charset="0"/>
                        </a:rPr>
                        <a:t>AWS Support</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344710">
                <a:tc rowSpan="2">
                  <a:txBody>
                    <a:bodyPr/>
                    <a:lstStyle/>
                    <a:p>
                      <a:pPr indent="0" algn="ctr">
                        <a:spcAft>
                          <a:spcPts val="0"/>
                        </a:spcAft>
                      </a:pPr>
                      <a:r>
                        <a:rPr lang="en-US" altLang="zh-CN" sz="1800" kern="1200" dirty="0">
                          <a:solidFill>
                            <a:schemeClr val="dk1"/>
                          </a:solidFill>
                          <a:effectLst/>
                          <a:latin typeface="+mj-ea"/>
                          <a:ea typeface="+mj-ea"/>
                          <a:cs typeface="Times New Roman"/>
                        </a:rPr>
                        <a:t>Web</a:t>
                      </a:r>
                      <a:r>
                        <a:rPr lang="zh-CN" altLang="en-US" sz="1800" kern="1200" dirty="0">
                          <a:solidFill>
                            <a:schemeClr val="dk1"/>
                          </a:solidFill>
                          <a:effectLst/>
                          <a:latin typeface="+mj-ea"/>
                          <a:ea typeface="+mj-ea"/>
                          <a:cs typeface="Times New Roman"/>
                        </a:rPr>
                        <a:t>流量</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US" altLang="zh-CN" sz="1600" kern="100" spc="10" dirty="0">
                          <a:effectLst/>
                          <a:latin typeface="Times New Roman" panose="02020603050405020304" pitchFamily="18" charset="0"/>
                          <a:cs typeface="Times New Roman" panose="02020603050405020304" pitchFamily="18" charset="0"/>
                        </a:rPr>
                        <a:t>Alexa Web Information Service</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344710">
                <a:tc vMerge="1">
                  <a:txBody>
                    <a:bodyPr/>
                    <a:lstStyle/>
                    <a:p>
                      <a:pPr indent="228600" algn="just">
                        <a:spcAft>
                          <a:spcPts val="0"/>
                        </a:spcAft>
                      </a:pP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US" altLang="zh-CN" sz="1600" kern="100" spc="10" dirty="0">
                          <a:effectLst/>
                          <a:latin typeface="Times New Roman" panose="02020603050405020304" pitchFamily="18" charset="0"/>
                          <a:cs typeface="Times New Roman" panose="02020603050405020304" pitchFamily="18" charset="0"/>
                        </a:rPr>
                        <a:t>Alexa Top Sites</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344710">
                <a:tc>
                  <a:txBody>
                    <a:bodyPr/>
                    <a:lstStyle/>
                    <a:p>
                      <a:pPr indent="0" algn="ctr">
                        <a:spcAft>
                          <a:spcPts val="0"/>
                        </a:spcAft>
                      </a:pPr>
                      <a:r>
                        <a:rPr lang="zh-CN" altLang="en-US" sz="1800" kern="1200" dirty="0">
                          <a:solidFill>
                            <a:schemeClr val="dk1"/>
                          </a:solidFill>
                          <a:effectLst/>
                          <a:latin typeface="+mj-ea"/>
                          <a:ea typeface="+mj-ea"/>
                          <a:cs typeface="Times New Roman"/>
                        </a:rPr>
                        <a:t>人力服务</a:t>
                      </a:r>
                      <a:endParaRPr lang="zh-CN" sz="1800" kern="1200" dirty="0">
                        <a:solidFill>
                          <a:schemeClr val="dk1"/>
                        </a:solidFill>
                        <a:effectLst/>
                        <a:latin typeface="+mj-ea"/>
                        <a:ea typeface="+mj-ea"/>
                        <a:cs typeface="Times New Roman"/>
                      </a:endParaRPr>
                    </a:p>
                  </a:txBody>
                  <a:tcPr marL="68580" marR="68580" marT="0" marB="0" anchor="ctr"/>
                </a:tc>
                <a:tc>
                  <a:txBody>
                    <a:bodyPr/>
                    <a:lstStyle/>
                    <a:p>
                      <a:pPr algn="just">
                        <a:lnSpc>
                          <a:spcPts val="1560"/>
                        </a:lnSpc>
                        <a:spcBef>
                          <a:spcPts val="60"/>
                        </a:spcBef>
                        <a:spcAft>
                          <a:spcPts val="60"/>
                        </a:spcAft>
                      </a:pPr>
                      <a:r>
                        <a:rPr lang="en-US" altLang="zh-CN" sz="1600" kern="100" spc="10" dirty="0">
                          <a:effectLst/>
                          <a:latin typeface="Times New Roman" panose="02020603050405020304" pitchFamily="18" charset="0"/>
                          <a:cs typeface="Times New Roman" panose="02020603050405020304" pitchFamily="18" charset="0"/>
                        </a:rPr>
                        <a:t>Amazon Mechanical Turk</a:t>
                      </a:r>
                      <a:endParaRPr lang="zh-CN" sz="1600" kern="100" spc="10" dirty="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bl>
          </a:graphicData>
        </a:graphic>
      </p:graphicFrame>
      <p:sp>
        <p:nvSpPr>
          <p:cNvPr id="13" name="矩形 12"/>
          <p:cNvSpPr/>
          <p:nvPr/>
        </p:nvSpPr>
        <p:spPr>
          <a:xfrm>
            <a:off x="10671175" y="1545000"/>
            <a:ext cx="697627" cy="400110"/>
          </a:xfrm>
          <a:prstGeom prst="rect">
            <a:avLst/>
          </a:prstGeom>
        </p:spPr>
        <p:txBody>
          <a:bodyPr wrap="none">
            <a:spAutoFit/>
          </a:bodyPr>
          <a:lstStyle/>
          <a:p>
            <a:r>
              <a:rPr lang="zh-CN" altLang="en-US" sz="2000" dirty="0">
                <a:solidFill>
                  <a:schemeClr val="accent3"/>
                </a:solidFill>
              </a:rPr>
              <a:t>续表</a:t>
            </a:r>
          </a:p>
        </p:txBody>
      </p:sp>
      <p:sp>
        <p:nvSpPr>
          <p:cNvPr id="10" name="文本框 9"/>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14" name="文本框 13"/>
          <p:cNvSpPr txBox="1"/>
          <p:nvPr/>
        </p:nvSpPr>
        <p:spPr>
          <a:xfrm>
            <a:off x="631223" y="1594275"/>
            <a:ext cx="1817677"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产品</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 name="组合 16"/>
          <p:cNvGrpSpPr/>
          <p:nvPr/>
        </p:nvGrpSpPr>
        <p:grpSpPr>
          <a:xfrm>
            <a:off x="131974" y="-1"/>
            <a:ext cx="11520000" cy="1016152"/>
            <a:chOff x="131974" y="-1"/>
            <a:chExt cx="11520000" cy="1016152"/>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9" name="矩形 1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4163991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6492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3"/>
          <p:cNvSpPr txBox="1">
            <a:spLocks/>
          </p:cNvSpPr>
          <p:nvPr/>
        </p:nvSpPr>
        <p:spPr>
          <a:xfrm>
            <a:off x="6327775" y="2058194"/>
            <a:ext cx="52959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altLang="zh-CN" dirty="0"/>
              <a:t>2015</a:t>
            </a:r>
            <a:r>
              <a:rPr lang="zh-CN" altLang="en-US" dirty="0"/>
              <a:t>年的调查结果凸显了以下几点</a:t>
            </a:r>
          </a:p>
        </p:txBody>
      </p:sp>
      <p:sp>
        <p:nvSpPr>
          <p:cNvPr id="53" name="内容占位符 2"/>
          <p:cNvSpPr txBox="1">
            <a:spLocks/>
          </p:cNvSpPr>
          <p:nvPr/>
        </p:nvSpPr>
        <p:spPr>
          <a:xfrm>
            <a:off x="460375" y="2069717"/>
            <a:ext cx="5295901" cy="3622613"/>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900" indent="-342900">
              <a:buClr>
                <a:srgbClr val="0070C0"/>
              </a:buClr>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5</a:t>
            </a:r>
            <a:r>
              <a:rPr lang="zh-CN" altLang="en-US" dirty="0">
                <a:solidFill>
                  <a:schemeClr val="tx1"/>
                </a:solidFill>
                <a:latin typeface="Times New Roman" panose="02020603050405020304" pitchFamily="18" charset="0"/>
                <a:cs typeface="Times New Roman" panose="02020603050405020304" pitchFamily="18" charset="0"/>
              </a:rPr>
              <a:t>．实际部署状况</a:t>
            </a:r>
            <a:endParaRPr lang="en-US" altLang="zh-CN" dirty="0">
              <a:solidFill>
                <a:schemeClr val="tx1"/>
              </a:solidFill>
              <a:latin typeface="Times New Roman" panose="02020603050405020304" pitchFamily="18" charset="0"/>
              <a:cs typeface="Times New Roman" panose="02020603050405020304" pitchFamily="18" charset="0"/>
            </a:endParaRPr>
          </a:p>
          <a:p>
            <a:pPr marL="0" indent="457200" algn="just">
              <a:spcBef>
                <a:spcPts val="1800"/>
              </a:spcBef>
              <a:buNone/>
            </a:pPr>
            <a:r>
              <a:rPr lang="zh-CN" altLang="en-US" sz="1800" dirty="0">
                <a:solidFill>
                  <a:schemeClr val="tx1"/>
                </a:solidFill>
                <a:latin typeface="Times New Roman" panose="02020603050405020304" pitchFamily="18" charset="0"/>
                <a:cs typeface="Times New Roman" panose="02020603050405020304" pitchFamily="18" charset="0"/>
              </a:rPr>
              <a:t>每一年，</a:t>
            </a:r>
            <a:r>
              <a:rPr lang="en-US" altLang="zh-CN" sz="1800" dirty="0">
                <a:solidFill>
                  <a:schemeClr val="tx1"/>
                </a:solidFill>
                <a:latin typeface="Times New Roman" panose="02020603050405020304" pitchFamily="18" charset="0"/>
                <a:cs typeface="Times New Roman" panose="02020603050405020304" pitchFamily="18" charset="0"/>
              </a:rPr>
              <a:t>OpenStack</a:t>
            </a:r>
            <a:r>
              <a:rPr lang="zh-CN" altLang="en-US" sz="1800" dirty="0">
                <a:solidFill>
                  <a:schemeClr val="tx1"/>
                </a:solidFill>
                <a:latin typeface="Times New Roman" panose="02020603050405020304" pitchFamily="18" charset="0"/>
                <a:cs typeface="Times New Roman" panose="02020603050405020304" pitchFamily="18" charset="0"/>
              </a:rPr>
              <a:t>基金会都会针对全球范围内</a:t>
            </a:r>
            <a:r>
              <a:rPr lang="en-US" altLang="zh-CN" sz="1800" dirty="0">
                <a:solidFill>
                  <a:schemeClr val="tx1"/>
                </a:solidFill>
                <a:latin typeface="Times New Roman" panose="02020603050405020304" pitchFamily="18" charset="0"/>
                <a:cs typeface="Times New Roman" panose="02020603050405020304" pitchFamily="18" charset="0"/>
              </a:rPr>
              <a:t>OpenStack</a:t>
            </a:r>
            <a:r>
              <a:rPr lang="zh-CN" altLang="en-US" sz="1800" dirty="0">
                <a:solidFill>
                  <a:schemeClr val="tx1"/>
                </a:solidFill>
                <a:latin typeface="Times New Roman" panose="02020603050405020304" pitchFamily="18" charset="0"/>
                <a:cs typeface="Times New Roman" panose="02020603050405020304" pitchFamily="18" charset="0"/>
              </a:rPr>
              <a:t>的应用状况进行大范围的摸底调查。</a:t>
            </a:r>
            <a:r>
              <a:rPr lang="en-US" altLang="zh-CN" sz="1800" dirty="0">
                <a:solidFill>
                  <a:schemeClr val="tx1"/>
                </a:solidFill>
                <a:latin typeface="Times New Roman" panose="02020603050405020304" pitchFamily="18" charset="0"/>
                <a:cs typeface="Times New Roman" panose="02020603050405020304" pitchFamily="18" charset="0"/>
              </a:rPr>
              <a:t>2015</a:t>
            </a:r>
            <a:r>
              <a:rPr lang="zh-CN" altLang="en-US" sz="1800" dirty="0">
                <a:solidFill>
                  <a:schemeClr val="tx1"/>
                </a:solidFill>
                <a:latin typeface="Times New Roman" panose="02020603050405020304" pitchFamily="18" charset="0"/>
                <a:cs typeface="Times New Roman" panose="02020603050405020304" pitchFamily="18" charset="0"/>
              </a:rPr>
              <a:t>年的调查结果已经以白皮书的形式公布，通过对这些结果和数据进行分析，</a:t>
            </a:r>
            <a:r>
              <a:rPr lang="en-US" altLang="zh-CN" sz="1800" dirty="0">
                <a:solidFill>
                  <a:schemeClr val="tx1"/>
                </a:solidFill>
                <a:latin typeface="Times New Roman" panose="02020603050405020304" pitchFamily="18" charset="0"/>
                <a:cs typeface="Times New Roman" panose="02020603050405020304" pitchFamily="18" charset="0"/>
              </a:rPr>
              <a:t>OpenStack</a:t>
            </a:r>
            <a:r>
              <a:rPr lang="zh-CN" altLang="en-US" sz="1800" dirty="0">
                <a:solidFill>
                  <a:schemeClr val="tx1"/>
                </a:solidFill>
                <a:latin typeface="Times New Roman" panose="02020603050405020304" pitchFamily="18" charset="0"/>
                <a:cs typeface="Times New Roman" panose="02020603050405020304" pitchFamily="18" charset="0"/>
              </a:rPr>
              <a:t>基金会希望业界对</a:t>
            </a:r>
            <a:r>
              <a:rPr lang="en-US" altLang="zh-CN" sz="1800" dirty="0">
                <a:solidFill>
                  <a:schemeClr val="tx1"/>
                </a:solidFill>
                <a:latin typeface="Times New Roman" panose="02020603050405020304" pitchFamily="18" charset="0"/>
                <a:cs typeface="Times New Roman" panose="02020603050405020304" pitchFamily="18" charset="0"/>
              </a:rPr>
              <a:t>OpenStack</a:t>
            </a:r>
            <a:r>
              <a:rPr lang="zh-CN" altLang="en-US" sz="1800" dirty="0">
                <a:solidFill>
                  <a:schemeClr val="tx1"/>
                </a:solidFill>
                <a:latin typeface="Times New Roman" panose="02020603050405020304" pitchFamily="18" charset="0"/>
                <a:cs typeface="Times New Roman" panose="02020603050405020304" pitchFamily="18" charset="0"/>
              </a:rPr>
              <a:t>的认识更加全面，同时在技术开发时更具前瞻性。</a:t>
            </a:r>
            <a:endParaRPr lang="en-US" altLang="zh-CN" sz="1800" dirty="0">
              <a:solidFill>
                <a:schemeClr val="tx1"/>
              </a:solidFill>
              <a:latin typeface="Times New Roman" panose="02020603050405020304" pitchFamily="18" charset="0"/>
              <a:cs typeface="Times New Roman" panose="02020603050405020304" pitchFamily="18" charset="0"/>
            </a:endParaRPr>
          </a:p>
          <a:p>
            <a:pPr marL="0" indent="457200" algn="just">
              <a:buNone/>
            </a:pPr>
            <a:r>
              <a:rPr lang="zh-CN" altLang="en-US" sz="1800" dirty="0">
                <a:solidFill>
                  <a:schemeClr val="tx1"/>
                </a:solidFill>
                <a:latin typeface="Times New Roman" panose="02020603050405020304" pitchFamily="18" charset="0"/>
                <a:cs typeface="Times New Roman" panose="02020603050405020304" pitchFamily="18" charset="0"/>
              </a:rPr>
              <a:t>下面我们根据</a:t>
            </a:r>
            <a:r>
              <a:rPr lang="en-US" altLang="zh-CN" sz="1800" dirty="0">
                <a:solidFill>
                  <a:schemeClr val="tx1"/>
                </a:solidFill>
                <a:latin typeface="Times New Roman" panose="02020603050405020304" pitchFamily="18" charset="0"/>
                <a:cs typeface="Times New Roman" panose="02020603050405020304" pitchFamily="18" charset="0"/>
              </a:rPr>
              <a:t>2015</a:t>
            </a:r>
            <a:r>
              <a:rPr lang="zh-CN" altLang="en-US" sz="1800" dirty="0">
                <a:solidFill>
                  <a:schemeClr val="tx1"/>
                </a:solidFill>
                <a:latin typeface="Times New Roman" panose="02020603050405020304" pitchFamily="18" charset="0"/>
                <a:cs typeface="Times New Roman" panose="02020603050405020304" pitchFamily="18" charset="0"/>
              </a:rPr>
              <a:t>年的用户调查从多个方面来描述</a:t>
            </a:r>
            <a:r>
              <a:rPr lang="en-US" altLang="zh-CN" sz="1800" dirty="0">
                <a:solidFill>
                  <a:schemeClr val="tx1"/>
                </a:solidFill>
                <a:latin typeface="Times New Roman" panose="02020603050405020304" pitchFamily="18" charset="0"/>
                <a:cs typeface="Times New Roman" panose="02020603050405020304" pitchFamily="18" charset="0"/>
              </a:rPr>
              <a:t>OpenStack</a:t>
            </a:r>
            <a:r>
              <a:rPr lang="zh-CN" altLang="en-US" sz="1800" dirty="0">
                <a:solidFill>
                  <a:schemeClr val="tx1"/>
                </a:solidFill>
                <a:latin typeface="Times New Roman" panose="02020603050405020304" pitchFamily="18" charset="0"/>
                <a:cs typeface="Times New Roman" panose="02020603050405020304" pitchFamily="18" charset="0"/>
              </a:rPr>
              <a:t>的实际使用情况。</a:t>
            </a:r>
          </a:p>
        </p:txBody>
      </p:sp>
      <p:grpSp>
        <p:nvGrpSpPr>
          <p:cNvPr id="52" name="组合 51"/>
          <p:cNvGrpSpPr/>
          <p:nvPr/>
        </p:nvGrpSpPr>
        <p:grpSpPr>
          <a:xfrm>
            <a:off x="6395197" y="2574539"/>
            <a:ext cx="579307" cy="626655"/>
            <a:chOff x="6242320" y="1105727"/>
            <a:chExt cx="579005" cy="626656"/>
          </a:xfrm>
        </p:grpSpPr>
        <p:sp>
          <p:nvSpPr>
            <p:cNvPr id="132"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9933"/>
                  </a:solidFill>
                  <a:latin typeface="Impact" pitchFamily="34" charset="0"/>
                  <a:ea typeface="微软雅黑" pitchFamily="34" charset="-122"/>
                </a:rPr>
                <a:t>01</a:t>
              </a:r>
              <a:endParaRPr lang="zh-CN" altLang="en-US" sz="3200" dirty="0">
                <a:solidFill>
                  <a:srgbClr val="FF9933"/>
                </a:solidFill>
                <a:latin typeface="微软雅黑" pitchFamily="34" charset="-122"/>
                <a:ea typeface="微软雅黑" pitchFamily="34" charset="-122"/>
              </a:endParaRPr>
            </a:p>
          </p:txBody>
        </p:sp>
        <p:sp>
          <p:nvSpPr>
            <p:cNvPr id="133"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89" name="组合 88"/>
          <p:cNvGrpSpPr/>
          <p:nvPr/>
        </p:nvGrpSpPr>
        <p:grpSpPr>
          <a:xfrm>
            <a:off x="6395197" y="3201194"/>
            <a:ext cx="579307" cy="631762"/>
            <a:chOff x="6242320" y="2373233"/>
            <a:chExt cx="579005" cy="631762"/>
          </a:xfrm>
        </p:grpSpPr>
        <p:sp>
          <p:nvSpPr>
            <p:cNvPr id="130"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itchFamily="34" charset="0"/>
                  <a:ea typeface="微软雅黑" pitchFamily="34" charset="-122"/>
                </a:rPr>
                <a:t>02</a:t>
              </a:r>
              <a:endParaRPr lang="zh-CN" altLang="en-US" sz="3200" dirty="0">
                <a:solidFill>
                  <a:srgbClr val="01ACBE"/>
                </a:solidFill>
                <a:latin typeface="微软雅黑" pitchFamily="34" charset="-122"/>
                <a:ea typeface="微软雅黑" pitchFamily="34" charset="-122"/>
              </a:endParaRPr>
            </a:p>
          </p:txBody>
        </p:sp>
        <p:sp>
          <p:nvSpPr>
            <p:cNvPr id="131"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90" name="组合 89"/>
          <p:cNvGrpSpPr/>
          <p:nvPr/>
        </p:nvGrpSpPr>
        <p:grpSpPr>
          <a:xfrm>
            <a:off x="6395197" y="3886994"/>
            <a:ext cx="579307" cy="620494"/>
            <a:chOff x="6242320" y="3640739"/>
            <a:chExt cx="579005" cy="620494"/>
          </a:xfrm>
        </p:grpSpPr>
        <p:sp>
          <p:nvSpPr>
            <p:cNvPr id="128"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C00000"/>
                  </a:solidFill>
                  <a:latin typeface="Impact" pitchFamily="34" charset="0"/>
                  <a:ea typeface="微软雅黑" pitchFamily="34" charset="-122"/>
                </a:rPr>
                <a:t>03</a:t>
              </a:r>
              <a:endParaRPr lang="zh-CN" altLang="en-US" sz="3200" dirty="0">
                <a:solidFill>
                  <a:srgbClr val="C00000"/>
                </a:solidFill>
                <a:latin typeface="微软雅黑" pitchFamily="34" charset="-122"/>
                <a:ea typeface="微软雅黑" pitchFamily="34" charset="-122"/>
              </a:endParaRPr>
            </a:p>
          </p:txBody>
        </p:sp>
        <p:sp>
          <p:nvSpPr>
            <p:cNvPr id="129"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91" name="组合 90"/>
          <p:cNvGrpSpPr/>
          <p:nvPr/>
        </p:nvGrpSpPr>
        <p:grpSpPr>
          <a:xfrm>
            <a:off x="6395197" y="4572794"/>
            <a:ext cx="579307" cy="609226"/>
            <a:chOff x="6250444" y="4908245"/>
            <a:chExt cx="579005" cy="609226"/>
          </a:xfrm>
        </p:grpSpPr>
        <p:sp>
          <p:nvSpPr>
            <p:cNvPr id="126"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dirty="0">
                  <a:solidFill>
                    <a:srgbClr val="960096"/>
                  </a:solidFill>
                  <a:latin typeface="Impact" pitchFamily="34" charset="0"/>
                  <a:ea typeface="微软雅黑" pitchFamily="34" charset="-122"/>
                </a:rPr>
                <a:t>04</a:t>
              </a:r>
              <a:endParaRPr lang="zh-CN" altLang="en-US" sz="3200" dirty="0">
                <a:solidFill>
                  <a:srgbClr val="960096"/>
                </a:solidFill>
                <a:latin typeface="微软雅黑" pitchFamily="34" charset="-122"/>
                <a:ea typeface="微软雅黑" pitchFamily="34" charset="-122"/>
              </a:endParaRPr>
            </a:p>
          </p:txBody>
        </p:sp>
        <p:sp>
          <p:nvSpPr>
            <p:cNvPr id="127"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92" name="组合 91"/>
          <p:cNvGrpSpPr/>
          <p:nvPr/>
        </p:nvGrpSpPr>
        <p:grpSpPr>
          <a:xfrm>
            <a:off x="6480147" y="3201194"/>
            <a:ext cx="5334028" cy="17700"/>
            <a:chOff x="6327224" y="1896619"/>
            <a:chExt cx="2624395" cy="933"/>
          </a:xfrm>
        </p:grpSpPr>
        <p:cxnSp>
          <p:nvCxnSpPr>
            <p:cNvPr id="124" name="直接连接符 123"/>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3" name="文本框 44"/>
          <p:cNvSpPr txBox="1"/>
          <p:nvPr/>
        </p:nvSpPr>
        <p:spPr>
          <a:xfrm>
            <a:off x="7239691" y="2748864"/>
            <a:ext cx="4574484" cy="396583"/>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eelawadee" panose="020B0502040204020203" pitchFamily="34" charset="-34"/>
              </a:rPr>
              <a:t>成熟度明显提高</a:t>
            </a:r>
          </a:p>
        </p:txBody>
      </p:sp>
      <p:sp>
        <p:nvSpPr>
          <p:cNvPr id="94" name="文本框 45"/>
          <p:cNvSpPr txBox="1"/>
          <p:nvPr/>
        </p:nvSpPr>
        <p:spPr>
          <a:xfrm>
            <a:off x="7239691" y="3303024"/>
            <a:ext cx="4568880" cy="396583"/>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eelawadee" panose="020B0502040204020203" pitchFamily="34" charset="-34"/>
              </a:rPr>
              <a:t>增长空间巨大</a:t>
            </a:r>
          </a:p>
        </p:txBody>
      </p:sp>
      <p:sp>
        <p:nvSpPr>
          <p:cNvPr id="95" name="文本框 46"/>
          <p:cNvSpPr txBox="1"/>
          <p:nvPr/>
        </p:nvSpPr>
        <p:spPr>
          <a:xfrm>
            <a:off x="7239691" y="3988824"/>
            <a:ext cx="4574484" cy="396583"/>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eelawadee" panose="020B0502040204020203" pitchFamily="34" charset="-34"/>
              </a:rPr>
              <a:t>促进创新和提供竞争力</a:t>
            </a:r>
          </a:p>
        </p:txBody>
      </p:sp>
      <p:sp>
        <p:nvSpPr>
          <p:cNvPr id="96" name="文本框 47"/>
          <p:cNvSpPr txBox="1"/>
          <p:nvPr/>
        </p:nvSpPr>
        <p:spPr>
          <a:xfrm>
            <a:off x="7239691" y="4633411"/>
            <a:ext cx="4568880" cy="396583"/>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Leelawadee" panose="020B0502040204020203" pitchFamily="34" charset="-34"/>
              </a:rPr>
              <a:t>部署的灵活性</a:t>
            </a:r>
          </a:p>
        </p:txBody>
      </p:sp>
      <p:grpSp>
        <p:nvGrpSpPr>
          <p:cNvPr id="97" name="组合 96"/>
          <p:cNvGrpSpPr/>
          <p:nvPr/>
        </p:nvGrpSpPr>
        <p:grpSpPr>
          <a:xfrm>
            <a:off x="6480147" y="3810794"/>
            <a:ext cx="5334028" cy="17700"/>
            <a:chOff x="6327224" y="1896619"/>
            <a:chExt cx="2624395" cy="933"/>
          </a:xfrm>
        </p:grpSpPr>
        <p:cxnSp>
          <p:nvCxnSpPr>
            <p:cNvPr id="122" name="直接连接符 121"/>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6480147" y="4572794"/>
            <a:ext cx="5334028" cy="55593"/>
            <a:chOff x="6327224" y="1896619"/>
            <a:chExt cx="2624395" cy="933"/>
          </a:xfrm>
        </p:grpSpPr>
        <p:cxnSp>
          <p:nvCxnSpPr>
            <p:cNvPr id="120" name="直接连接符 11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a:off x="6480147" y="5182394"/>
            <a:ext cx="5328424" cy="92312"/>
            <a:chOff x="6327224" y="1896619"/>
            <a:chExt cx="2624395" cy="933"/>
          </a:xfrm>
        </p:grpSpPr>
        <p:cxnSp>
          <p:nvCxnSpPr>
            <p:cNvPr id="118" name="直接连接符 117"/>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6395197" y="5316363"/>
            <a:ext cx="579307" cy="609226"/>
            <a:chOff x="6250444" y="4908245"/>
            <a:chExt cx="579005" cy="609226"/>
          </a:xfrm>
        </p:grpSpPr>
        <p:sp>
          <p:nvSpPr>
            <p:cNvPr id="116" name="TextBox 6"/>
            <p:cNvSpPr txBox="1"/>
            <p:nvPr/>
          </p:nvSpPr>
          <p:spPr>
            <a:xfrm>
              <a:off x="6327224" y="4908245"/>
              <a:ext cx="448425" cy="492443"/>
            </a:xfrm>
            <a:prstGeom prst="rect">
              <a:avLst/>
            </a:prstGeom>
            <a:noFill/>
          </p:spPr>
          <p:txBody>
            <a:bodyPr vert="horz" wrap="square" lIns="0" tIns="0" rIns="0" bIns="0" rtlCol="0" anchor="ctr">
              <a:spAutoFit/>
            </a:bodyPr>
            <a:lstStyle/>
            <a:p>
              <a:pPr algn="l"/>
              <a:r>
                <a:rPr lang="en-US" altLang="zh-CN" sz="3200" dirty="0">
                  <a:solidFill>
                    <a:srgbClr val="00B050"/>
                  </a:solidFill>
                  <a:latin typeface="Impact" pitchFamily="34" charset="0"/>
                  <a:ea typeface="微软雅黑" pitchFamily="34" charset="-122"/>
                </a:rPr>
                <a:t>05</a:t>
              </a:r>
              <a:endParaRPr lang="zh-CN" altLang="en-US" sz="3200" dirty="0">
                <a:solidFill>
                  <a:srgbClr val="00B050"/>
                </a:solidFill>
                <a:latin typeface="微软雅黑" pitchFamily="34" charset="-122"/>
                <a:ea typeface="微软雅黑" pitchFamily="34" charset="-122"/>
              </a:endParaRPr>
            </a:p>
          </p:txBody>
        </p:sp>
        <p:sp>
          <p:nvSpPr>
            <p:cNvPr id="117" name="文本框 25"/>
            <p:cNvSpPr txBox="1"/>
            <p:nvPr/>
          </p:nvSpPr>
          <p:spPr>
            <a:xfrm>
              <a:off x="6250444" y="5302027"/>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101" name="文本框 47"/>
          <p:cNvSpPr txBox="1"/>
          <p:nvPr/>
        </p:nvSpPr>
        <p:spPr>
          <a:xfrm>
            <a:off x="7239691" y="5404742"/>
            <a:ext cx="4568880" cy="396391"/>
          </a:xfrm>
          <a:prstGeom prst="rect">
            <a:avLst/>
          </a:prstGeom>
          <a:noFill/>
        </p:spPr>
        <p:txBody>
          <a:bodyPr wrap="square" rtlCol="0">
            <a:spAutoFit/>
          </a:bodyPr>
          <a:lstStyle/>
          <a:p>
            <a:pPr>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用户对容器、</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NFV</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等新技术很感兴趣</a:t>
            </a:r>
          </a:p>
        </p:txBody>
      </p:sp>
      <p:grpSp>
        <p:nvGrpSpPr>
          <p:cNvPr id="54" name="组合 53"/>
          <p:cNvGrpSpPr/>
          <p:nvPr/>
        </p:nvGrpSpPr>
        <p:grpSpPr>
          <a:xfrm>
            <a:off x="6480147" y="5965001"/>
            <a:ext cx="5334028" cy="55593"/>
            <a:chOff x="6327224" y="1896619"/>
            <a:chExt cx="2624395" cy="933"/>
          </a:xfrm>
        </p:grpSpPr>
        <p:cxnSp>
          <p:nvCxnSpPr>
            <p:cNvPr id="55" name="直接连接符 54"/>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42" name="组合 41"/>
          <p:cNvGrpSpPr/>
          <p:nvPr/>
        </p:nvGrpSpPr>
        <p:grpSpPr>
          <a:xfrm>
            <a:off x="131974" y="28247"/>
            <a:ext cx="11520000" cy="1016152"/>
            <a:chOff x="131974" y="-1"/>
            <a:chExt cx="11520000" cy="1016152"/>
          </a:xfrm>
        </p:grpSpPr>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44" name="矩形 4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46" name="文本框 45"/>
          <p:cNvSpPr txBox="1"/>
          <p:nvPr/>
        </p:nvSpPr>
        <p:spPr>
          <a:xfrm>
            <a:off x="631223" y="1594275"/>
            <a:ext cx="198483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OpenStack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94442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a:spLocks/>
          </p:cNvSpPr>
          <p:nvPr/>
        </p:nvSpPr>
        <p:spPr>
          <a:xfrm>
            <a:off x="536575" y="2050937"/>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a:t>
            </a:r>
            <a:r>
              <a:rPr lang="en-US" altLang="zh-CN" dirty="0"/>
              <a:t>1</a:t>
            </a:r>
            <a:r>
              <a:rPr lang="zh-CN" altLang="en-US" dirty="0"/>
              <a:t>）使用行业和用途</a:t>
            </a:r>
          </a:p>
        </p:txBody>
      </p:sp>
      <p:sp>
        <p:nvSpPr>
          <p:cNvPr id="16" name="内容占位符 2"/>
          <p:cNvSpPr txBox="1">
            <a:spLocks/>
          </p:cNvSpPr>
          <p:nvPr/>
        </p:nvSpPr>
        <p:spPr>
          <a:xfrm>
            <a:off x="6336553" y="1868745"/>
            <a:ext cx="5219700" cy="1408649"/>
          </a:xfrm>
          <a:prstGeom prst="rect">
            <a:avLst/>
          </a:prstGeom>
        </p:spPr>
        <p:txBody>
          <a:bodyPr vert="horz" lIns="121917" tIns="60958" rIns="121917" bIns="60958" rtlCol="0">
            <a:normAutofit lnSpcReduction="10000"/>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     60%</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的部署已经用于生产阶段。这说明</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OpenStack</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的成熟度已经得到了企业的认可。与</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2013</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年的</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32%</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相比，用于生产阶段的</a:t>
            </a:r>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OpenStack</a:t>
            </a:r>
            <a:r>
              <a:rPr lang="zh-CN" altLang="en-US" sz="1800" dirty="0">
                <a:solidFill>
                  <a:schemeClr val="tx1">
                    <a:lumMod val="85000"/>
                    <a:lumOff val="15000"/>
                  </a:schemeClr>
                </a:solidFill>
                <a:latin typeface="Times New Roman" panose="02020603050405020304" pitchFamily="18" charset="0"/>
                <a:cs typeface="Times New Roman" panose="02020603050405020304" pitchFamily="18" charset="0"/>
              </a:rPr>
              <a:t>部署几乎翻了一番。</a:t>
            </a:r>
          </a:p>
        </p:txBody>
      </p:sp>
      <p:sp>
        <p:nvSpPr>
          <p:cNvPr id="17" name="内容占位符 3"/>
          <p:cNvSpPr txBox="1">
            <a:spLocks/>
          </p:cNvSpPr>
          <p:nvPr/>
        </p:nvSpPr>
        <p:spPr>
          <a:xfrm>
            <a:off x="6260353" y="1372394"/>
            <a:ext cx="52959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a:t>
            </a:r>
            <a:r>
              <a:rPr lang="en-US" altLang="zh-CN" dirty="0"/>
              <a:t>2</a:t>
            </a:r>
            <a:r>
              <a:rPr lang="zh-CN" altLang="en-US" dirty="0"/>
              <a:t>）使用阶段</a:t>
            </a:r>
          </a:p>
        </p:txBody>
      </p:sp>
      <p:sp>
        <p:nvSpPr>
          <p:cNvPr id="18" name="内容占位符 2"/>
          <p:cNvSpPr txBox="1">
            <a:spLocks/>
          </p:cNvSpPr>
          <p:nvPr/>
        </p:nvSpPr>
        <p:spPr>
          <a:xfrm>
            <a:off x="536575" y="2515394"/>
            <a:ext cx="5489574" cy="11430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sz="1800" dirty="0">
                <a:solidFill>
                  <a:schemeClr val="tx1"/>
                </a:solidFill>
                <a:latin typeface="Times New Roman" panose="02020603050405020304" pitchFamily="18" charset="0"/>
                <a:cs typeface="Times New Roman" panose="02020603050405020304" pitchFamily="18" charset="0"/>
              </a:rPr>
              <a:t>       IT</a:t>
            </a:r>
            <a:r>
              <a:rPr lang="zh-CN" altLang="en-US" sz="1800" dirty="0">
                <a:solidFill>
                  <a:schemeClr val="tx1"/>
                </a:solidFill>
                <a:latin typeface="Times New Roman" panose="02020603050405020304" pitchFamily="18" charset="0"/>
                <a:cs typeface="Times New Roman" panose="02020603050405020304" pitchFamily="18" charset="0"/>
              </a:rPr>
              <a:t>行业是</a:t>
            </a:r>
            <a:r>
              <a:rPr lang="en-US" altLang="zh-CN" sz="1800" dirty="0">
                <a:solidFill>
                  <a:schemeClr val="tx1"/>
                </a:solidFill>
                <a:latin typeface="Times New Roman" panose="02020603050405020304" pitchFamily="18" charset="0"/>
                <a:cs typeface="Times New Roman" panose="02020603050405020304" pitchFamily="18" charset="0"/>
              </a:rPr>
              <a:t>OpenStack</a:t>
            </a:r>
            <a:r>
              <a:rPr lang="zh-CN" altLang="en-US" sz="1800" dirty="0">
                <a:solidFill>
                  <a:schemeClr val="tx1"/>
                </a:solidFill>
                <a:latin typeface="Times New Roman" panose="02020603050405020304" pitchFamily="18" charset="0"/>
                <a:cs typeface="Times New Roman" panose="02020603050405020304" pitchFamily="18" charset="0"/>
              </a:rPr>
              <a:t>的主要用户，高达</a:t>
            </a:r>
            <a:r>
              <a:rPr lang="en-US" altLang="zh-CN" sz="1800" dirty="0">
                <a:solidFill>
                  <a:schemeClr val="tx1"/>
                </a:solidFill>
                <a:latin typeface="Times New Roman" panose="02020603050405020304" pitchFamily="18" charset="0"/>
                <a:cs typeface="Times New Roman" panose="02020603050405020304" pitchFamily="18" charset="0"/>
              </a:rPr>
              <a:t>64%</a:t>
            </a:r>
            <a:r>
              <a:rPr lang="zh-CN" altLang="en-US" sz="1800" dirty="0">
                <a:solidFill>
                  <a:schemeClr val="tx1"/>
                </a:solidFill>
                <a:latin typeface="Times New Roman" panose="02020603050405020304" pitchFamily="18" charset="0"/>
                <a:cs typeface="Times New Roman" panose="02020603050405020304" pitchFamily="18" charset="0"/>
              </a:rPr>
              <a:t>，其次是电信企业以及高校和研究机构。这说明</a:t>
            </a:r>
            <a:r>
              <a:rPr lang="en-US" altLang="zh-CN" sz="1800" dirty="0">
                <a:solidFill>
                  <a:schemeClr val="tx1"/>
                </a:solidFill>
                <a:latin typeface="Times New Roman" panose="02020603050405020304" pitchFamily="18" charset="0"/>
                <a:cs typeface="Times New Roman" panose="02020603050405020304" pitchFamily="18" charset="0"/>
              </a:rPr>
              <a:t>OpenStack</a:t>
            </a:r>
            <a:r>
              <a:rPr lang="zh-CN" altLang="en-US" sz="1800" dirty="0">
                <a:solidFill>
                  <a:schemeClr val="tx1"/>
                </a:solidFill>
                <a:latin typeface="Times New Roman" panose="02020603050405020304" pitchFamily="18" charset="0"/>
                <a:cs typeface="Times New Roman" panose="02020603050405020304" pitchFamily="18" charset="0"/>
              </a:rPr>
              <a:t>想进入</a:t>
            </a:r>
            <a:r>
              <a:rPr lang="en-US" altLang="zh-CN" sz="1800" dirty="0">
                <a:solidFill>
                  <a:schemeClr val="tx1"/>
                </a:solidFill>
                <a:latin typeface="Times New Roman" panose="02020603050405020304" pitchFamily="18" charset="0"/>
                <a:cs typeface="Times New Roman" panose="02020603050405020304" pitchFamily="18" charset="0"/>
              </a:rPr>
              <a:t>IT</a:t>
            </a:r>
            <a:r>
              <a:rPr lang="zh-CN" altLang="en-US" sz="1800" dirty="0">
                <a:solidFill>
                  <a:schemeClr val="tx1"/>
                </a:solidFill>
                <a:latin typeface="Times New Roman" panose="02020603050405020304" pitchFamily="18" charset="0"/>
                <a:cs typeface="Times New Roman" panose="02020603050405020304" pitchFamily="18" charset="0"/>
              </a:rPr>
              <a:t>行业外的其他行业还有相当长的路要走。</a:t>
            </a:r>
          </a:p>
        </p:txBody>
      </p:sp>
      <p:pic>
        <p:nvPicPr>
          <p:cNvPr id="34819" name="Picture 3" descr="8"/>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55775" y="3682564"/>
            <a:ext cx="3075149" cy="31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161"/>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71531" y="3505994"/>
            <a:ext cx="5073544"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0" name="组合 9"/>
          <p:cNvGrpSpPr/>
          <p:nvPr/>
        </p:nvGrpSpPr>
        <p:grpSpPr>
          <a:xfrm>
            <a:off x="131974" y="28247"/>
            <a:ext cx="11520000" cy="1016152"/>
            <a:chOff x="131974" y="-1"/>
            <a:chExt cx="11520000" cy="1016152"/>
          </a:xfrm>
        </p:grpSpPr>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2" name="矩形 11"/>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4" name="文本框 13"/>
          <p:cNvSpPr txBox="1"/>
          <p:nvPr/>
        </p:nvSpPr>
        <p:spPr>
          <a:xfrm>
            <a:off x="631223" y="1594275"/>
            <a:ext cx="198483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OpenStack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51628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a:spLocks/>
          </p:cNvSpPr>
          <p:nvPr/>
        </p:nvSpPr>
        <p:spPr>
          <a:xfrm>
            <a:off x="536575" y="2050937"/>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a:t>
            </a:r>
            <a:r>
              <a:rPr lang="en-US" altLang="zh-CN" dirty="0"/>
              <a:t>3</a:t>
            </a:r>
            <a:r>
              <a:rPr lang="zh-CN" altLang="en-US" dirty="0"/>
              <a:t>）各项目的部署比例</a:t>
            </a:r>
          </a:p>
        </p:txBody>
      </p:sp>
      <p:sp>
        <p:nvSpPr>
          <p:cNvPr id="16" name="内容占位符 2"/>
          <p:cNvSpPr txBox="1">
            <a:spLocks/>
          </p:cNvSpPr>
          <p:nvPr/>
        </p:nvSpPr>
        <p:spPr>
          <a:xfrm>
            <a:off x="6336553" y="2499323"/>
            <a:ext cx="5219700" cy="1332449"/>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zh-CN" altLang="en-US" sz="1800" dirty="0">
                <a:solidFill>
                  <a:schemeClr val="tx1"/>
                </a:solidFill>
                <a:latin typeface="Times New Roman" panose="02020603050405020304" pitchFamily="18" charset="0"/>
                <a:cs typeface="Times New Roman" panose="02020603050405020304" pitchFamily="18" charset="0"/>
              </a:rPr>
              <a:t>        排在首位的是软件开发、测试和质量保证，然后是基础设施服务，排在第三位的是</a:t>
            </a:r>
            <a:r>
              <a:rPr lang="en-US" altLang="zh-CN" sz="1800" dirty="0">
                <a:solidFill>
                  <a:schemeClr val="tx1"/>
                </a:solidFill>
                <a:latin typeface="Times New Roman" panose="02020603050405020304" pitchFamily="18" charset="0"/>
                <a:cs typeface="Times New Roman" panose="02020603050405020304" pitchFamily="18" charset="0"/>
              </a:rPr>
              <a:t>Web</a:t>
            </a:r>
            <a:r>
              <a:rPr lang="zh-CN" altLang="en-US" sz="1800" dirty="0">
                <a:solidFill>
                  <a:schemeClr val="tx1"/>
                </a:solidFill>
                <a:latin typeface="Times New Roman" panose="02020603050405020304" pitchFamily="18" charset="0"/>
                <a:cs typeface="Times New Roman" panose="02020603050405020304" pitchFamily="18" charset="0"/>
              </a:rPr>
              <a:t>服务和电子商务。</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7" name="内容占位符 3"/>
          <p:cNvSpPr txBox="1">
            <a:spLocks/>
          </p:cNvSpPr>
          <p:nvPr/>
        </p:nvSpPr>
        <p:spPr>
          <a:xfrm>
            <a:off x="6260353" y="2050937"/>
            <a:ext cx="52959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a:t>
            </a:r>
            <a:r>
              <a:rPr lang="en-US" altLang="zh-CN" dirty="0"/>
              <a:t>4</a:t>
            </a:r>
            <a:r>
              <a:rPr lang="zh-CN" altLang="en-US" dirty="0"/>
              <a:t>）用途</a:t>
            </a:r>
          </a:p>
        </p:txBody>
      </p:sp>
      <p:sp>
        <p:nvSpPr>
          <p:cNvPr id="18" name="内容占位符 2"/>
          <p:cNvSpPr txBox="1">
            <a:spLocks/>
          </p:cNvSpPr>
          <p:nvPr/>
        </p:nvSpPr>
        <p:spPr>
          <a:xfrm>
            <a:off x="536575" y="2536372"/>
            <a:ext cx="5489574" cy="1350622"/>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zh-CN" altLang="en-US" sz="1800" dirty="0">
                <a:solidFill>
                  <a:schemeClr val="tx1"/>
                </a:solidFill>
                <a:latin typeface="Times New Roman" panose="02020603050405020304" pitchFamily="18" charset="0"/>
                <a:cs typeface="Times New Roman" panose="02020603050405020304" pitchFamily="18" charset="0"/>
              </a:rPr>
              <a:t>        从图中可以看出，除了</a:t>
            </a:r>
            <a:r>
              <a:rPr lang="en-US" altLang="zh-CN" sz="1800" dirty="0">
                <a:solidFill>
                  <a:schemeClr val="tx1"/>
                </a:solidFill>
                <a:latin typeface="Times New Roman" panose="02020603050405020304" pitchFamily="18" charset="0"/>
                <a:cs typeface="Times New Roman" panose="02020603050405020304" pitchFamily="18" charset="0"/>
              </a:rPr>
              <a:t>Swift</a:t>
            </a:r>
            <a:r>
              <a:rPr lang="zh-CN" altLang="en-US" sz="1800" dirty="0">
                <a:solidFill>
                  <a:schemeClr val="tx1"/>
                </a:solidFill>
                <a:latin typeface="Times New Roman" panose="02020603050405020304" pitchFamily="18" charset="0"/>
                <a:cs typeface="Times New Roman" panose="02020603050405020304" pitchFamily="18" charset="0"/>
              </a:rPr>
              <a:t>以外的核心项目的部署比例都相当高，说明安装</a:t>
            </a:r>
            <a:r>
              <a:rPr lang="en-US" altLang="zh-CN" sz="1800" dirty="0">
                <a:solidFill>
                  <a:schemeClr val="tx1"/>
                </a:solidFill>
                <a:latin typeface="Times New Roman" panose="02020603050405020304" pitchFamily="18" charset="0"/>
                <a:cs typeface="Times New Roman" panose="02020603050405020304" pitchFamily="18" charset="0"/>
              </a:rPr>
              <a:t>OpenStack</a:t>
            </a:r>
            <a:r>
              <a:rPr lang="zh-CN" altLang="en-US" sz="1800" dirty="0">
                <a:solidFill>
                  <a:schemeClr val="tx1"/>
                </a:solidFill>
                <a:latin typeface="Times New Roman" panose="02020603050405020304" pitchFamily="18" charset="0"/>
                <a:cs typeface="Times New Roman" panose="02020603050405020304" pitchFamily="18" charset="0"/>
              </a:rPr>
              <a:t>提供云计算服务的比例远高于提供云存储服务的比例。</a:t>
            </a: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029118229"/>
              </p:ext>
            </p:extLst>
          </p:nvPr>
        </p:nvGraphicFramePr>
        <p:xfrm>
          <a:off x="993776" y="3628568"/>
          <a:ext cx="4267200" cy="3230225"/>
        </p:xfrm>
        <a:graphic>
          <a:graphicData uri="http://schemas.openxmlformats.org/presentationml/2006/ole">
            <mc:AlternateContent xmlns:mc="http://schemas.openxmlformats.org/markup-compatibility/2006">
              <mc:Choice xmlns:v="urn:schemas-microsoft-com:vml" Requires="v">
                <p:oleObj spid="_x0000_s36071" r:id="rId3" imgW="7103686" imgH="5381640" progId="Visio.Drawing.11">
                  <p:embed/>
                </p:oleObj>
              </mc:Choice>
              <mc:Fallback>
                <p:oleObj r:id="rId3" imgW="7103686" imgH="538164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776" y="3628568"/>
                        <a:ext cx="4267200" cy="3230225"/>
                      </a:xfrm>
                      <a:prstGeom prst="rect">
                        <a:avLst/>
                      </a:prstGeom>
                      <a:noFill/>
                    </p:spPr>
                  </p:pic>
                </p:oleObj>
              </mc:Fallback>
            </mc:AlternateContent>
          </a:graphicData>
        </a:graphic>
      </p:graphicFrame>
      <p:sp>
        <p:nvSpPr>
          <p:cNvPr id="5" name="Rectangle 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819788896"/>
              </p:ext>
            </p:extLst>
          </p:nvPr>
        </p:nvGraphicFramePr>
        <p:xfrm>
          <a:off x="6251575" y="3578698"/>
          <a:ext cx="5181600" cy="3280095"/>
        </p:xfrm>
        <a:graphic>
          <a:graphicData uri="http://schemas.openxmlformats.org/presentationml/2006/ole">
            <mc:AlternateContent xmlns:mc="http://schemas.openxmlformats.org/markup-compatibility/2006">
              <mc:Choice xmlns:v="urn:schemas-microsoft-com:vml" Requires="v">
                <p:oleObj spid="_x0000_s36072" r:id="rId5" imgW="7463503" imgH="4594050" progId="Visio.Drawing.11">
                  <p:embed/>
                </p:oleObj>
              </mc:Choice>
              <mc:Fallback>
                <p:oleObj r:id="rId5" imgW="7463503" imgH="4594050"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l="1758"/>
                      <a:stretch>
                        <a:fillRect/>
                      </a:stretch>
                    </p:blipFill>
                    <p:spPr bwMode="auto">
                      <a:xfrm>
                        <a:off x="6251575" y="3578698"/>
                        <a:ext cx="5181600" cy="3280095"/>
                      </a:xfrm>
                      <a:prstGeom prst="rect">
                        <a:avLst/>
                      </a:prstGeom>
                      <a:noFill/>
                    </p:spPr>
                  </p:pic>
                </p:oleObj>
              </mc:Fallback>
            </mc:AlternateContent>
          </a:graphicData>
        </a:graphic>
      </p:graphicFrame>
      <p:sp>
        <p:nvSpPr>
          <p:cNvPr id="11" name="文本框 10"/>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2" name="组合 11"/>
          <p:cNvGrpSpPr/>
          <p:nvPr/>
        </p:nvGrpSpPr>
        <p:grpSpPr>
          <a:xfrm>
            <a:off x="131974" y="28247"/>
            <a:ext cx="11520000" cy="1016152"/>
            <a:chOff x="131974" y="-1"/>
            <a:chExt cx="11520000" cy="1016152"/>
          </a:xfrm>
        </p:grpSpPr>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4" name="矩形 1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20" name="文本框 19"/>
          <p:cNvSpPr txBox="1"/>
          <p:nvPr/>
        </p:nvSpPr>
        <p:spPr>
          <a:xfrm>
            <a:off x="631223" y="1594275"/>
            <a:ext cx="198483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OpenStack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9429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4294967295"/>
          </p:nvPr>
        </p:nvSpPr>
        <p:spPr>
          <a:xfrm>
            <a:off x="630237" y="2667793"/>
            <a:ext cx="5032375" cy="2476500"/>
          </a:xfrm>
          <a:prstGeom prst="rect">
            <a:avLst/>
          </a:prstGeom>
        </p:spPr>
        <p:txBody>
          <a:bodyPr>
            <a:normAutofit/>
          </a:bodyPr>
          <a:lstStyle/>
          <a:p>
            <a:pPr marL="0" indent="457200" algn="just">
              <a:buNone/>
            </a:pPr>
            <a:r>
              <a:rPr lang="zh-CN" altLang="en-US" dirty="0">
                <a:solidFill>
                  <a:schemeClr val="tx1"/>
                </a:solidFill>
                <a:latin typeface="Times New Roman" panose="02020603050405020304" pitchFamily="18" charset="0"/>
                <a:cs typeface="Times New Roman" panose="02020603050405020304" pitchFamily="18" charset="0"/>
              </a:rPr>
              <a:t>部署规模小于</a:t>
            </a:r>
            <a:r>
              <a:rPr lang="en-US" altLang="zh-CN" dirty="0">
                <a:solidFill>
                  <a:schemeClr val="tx1"/>
                </a:solidFill>
                <a:latin typeface="Times New Roman" panose="02020603050405020304" pitchFamily="18" charset="0"/>
                <a:cs typeface="Times New Roman" panose="02020603050405020304" pitchFamily="18" charset="0"/>
              </a:rPr>
              <a:t>100</a:t>
            </a:r>
            <a:r>
              <a:rPr lang="zh-CN" altLang="en-US" dirty="0">
                <a:solidFill>
                  <a:schemeClr val="tx1"/>
                </a:solidFill>
                <a:latin typeface="Times New Roman" panose="02020603050405020304" pitchFamily="18" charset="0"/>
                <a:cs typeface="Times New Roman" panose="02020603050405020304" pitchFamily="18" charset="0"/>
              </a:rPr>
              <a:t>个物理服务器的高达</a:t>
            </a:r>
            <a:r>
              <a:rPr lang="en-US" altLang="zh-CN" dirty="0">
                <a:solidFill>
                  <a:schemeClr val="tx1"/>
                </a:solidFill>
                <a:latin typeface="Times New Roman" panose="02020603050405020304" pitchFamily="18" charset="0"/>
                <a:cs typeface="Times New Roman" panose="02020603050405020304" pitchFamily="18" charset="0"/>
              </a:rPr>
              <a:t>78%</a:t>
            </a:r>
            <a:r>
              <a:rPr lang="zh-CN" altLang="en-US" dirty="0">
                <a:solidFill>
                  <a:schemeClr val="tx1"/>
                </a:solidFill>
                <a:latin typeface="Times New Roman" panose="02020603050405020304" pitchFamily="18" charset="0"/>
                <a:cs typeface="Times New Roman" panose="02020603050405020304" pitchFamily="18" charset="0"/>
              </a:rPr>
              <a:t>，超过</a:t>
            </a:r>
            <a:r>
              <a:rPr lang="en-US" altLang="zh-CN" dirty="0">
                <a:solidFill>
                  <a:schemeClr val="tx1"/>
                </a:solidFill>
                <a:latin typeface="Times New Roman" panose="02020603050405020304" pitchFamily="18" charset="0"/>
                <a:cs typeface="Times New Roman" panose="02020603050405020304" pitchFamily="18" charset="0"/>
              </a:rPr>
              <a:t>1000</a:t>
            </a:r>
            <a:r>
              <a:rPr lang="zh-CN" altLang="en-US" dirty="0">
                <a:solidFill>
                  <a:schemeClr val="tx1"/>
                </a:solidFill>
                <a:latin typeface="Times New Roman" panose="02020603050405020304" pitchFamily="18" charset="0"/>
                <a:cs typeface="Times New Roman" panose="02020603050405020304" pitchFamily="18" charset="0"/>
              </a:rPr>
              <a:t>个服务器的只有</a:t>
            </a:r>
            <a:r>
              <a:rPr lang="en-US" altLang="zh-CN" dirty="0">
                <a:solidFill>
                  <a:schemeClr val="tx1"/>
                </a:solidFill>
                <a:latin typeface="Times New Roman" panose="02020603050405020304" pitchFamily="18" charset="0"/>
                <a:cs typeface="Times New Roman" panose="02020603050405020304" pitchFamily="18" charset="0"/>
              </a:rPr>
              <a:t>7%</a:t>
            </a:r>
            <a:r>
              <a:rPr lang="zh-CN" altLang="en-US" dirty="0">
                <a:solidFill>
                  <a:schemeClr val="tx1"/>
                </a:solidFill>
                <a:latin typeface="Times New Roman" panose="02020603050405020304" pitchFamily="18" charset="0"/>
                <a:cs typeface="Times New Roman" panose="02020603050405020304" pitchFamily="18" charset="0"/>
              </a:rPr>
              <a:t>。所以，当前的绝大多数部署还是小规模的，还没有真正体验到</a:t>
            </a:r>
            <a:r>
              <a:rPr lang="en-US" altLang="zh-CN" dirty="0">
                <a:solidFill>
                  <a:schemeClr val="tx1"/>
                </a:solidFill>
                <a:latin typeface="Times New Roman" panose="02020603050405020304" pitchFamily="18" charset="0"/>
                <a:cs typeface="Times New Roman" panose="02020603050405020304" pitchFamily="18" charset="0"/>
              </a:rPr>
              <a:t>OpenStack</a:t>
            </a:r>
            <a:r>
              <a:rPr lang="zh-CN" altLang="en-US" dirty="0">
                <a:solidFill>
                  <a:schemeClr val="tx1"/>
                </a:solidFill>
                <a:latin typeface="Times New Roman" panose="02020603050405020304" pitchFamily="18" charset="0"/>
                <a:cs typeface="Times New Roman" panose="02020603050405020304" pitchFamily="18" charset="0"/>
              </a:rPr>
              <a:t>的支持大规模部署的能力。</a:t>
            </a:r>
          </a:p>
        </p:txBody>
      </p:sp>
      <p:sp>
        <p:nvSpPr>
          <p:cNvPr id="7" name="内容占位符 3"/>
          <p:cNvSpPr txBox="1">
            <a:spLocks/>
          </p:cNvSpPr>
          <p:nvPr/>
        </p:nvSpPr>
        <p:spPr>
          <a:xfrm>
            <a:off x="498475" y="2127137"/>
            <a:ext cx="52959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a:t>
            </a:r>
            <a:r>
              <a:rPr lang="en-US" altLang="zh-CN" dirty="0"/>
              <a:t>5</a:t>
            </a:r>
            <a:r>
              <a:rPr lang="zh-CN" altLang="en-US" dirty="0"/>
              <a:t>）部署规模</a:t>
            </a:r>
          </a:p>
        </p:txBody>
      </p:sp>
      <p:pic>
        <p:nvPicPr>
          <p:cNvPr id="36866" name="Picture 2" descr="8"/>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70775" y="1677194"/>
            <a:ext cx="3200400" cy="345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1" y="5868194"/>
            <a:ext cx="12198350" cy="990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0" y="5639594"/>
            <a:ext cx="1219835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9" name="组合 8"/>
          <p:cNvGrpSpPr/>
          <p:nvPr/>
        </p:nvGrpSpPr>
        <p:grpSpPr>
          <a:xfrm>
            <a:off x="131974" y="28247"/>
            <a:ext cx="11520000" cy="1016152"/>
            <a:chOff x="131974" y="-1"/>
            <a:chExt cx="11520000" cy="1016152"/>
          </a:xfrm>
        </p:grpSpPr>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1" name="矩形 10"/>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5" name="文本框 14"/>
          <p:cNvSpPr txBox="1"/>
          <p:nvPr/>
        </p:nvSpPr>
        <p:spPr>
          <a:xfrm>
            <a:off x="631223" y="1594275"/>
            <a:ext cx="198483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OpenStack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56609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7248526" y="1044399"/>
            <a:ext cx="4956174" cy="5815189"/>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 Box 15"/>
          <p:cNvSpPr txBox="1">
            <a:spLocks noChangeArrowheads="1"/>
          </p:cNvSpPr>
          <p:nvPr/>
        </p:nvSpPr>
        <p:spPr bwMode="auto">
          <a:xfrm>
            <a:off x="8318500" y="5645137"/>
            <a:ext cx="28162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en-US" sz="2000" dirty="0">
                <a:latin typeface="微软雅黑" panose="020B0503020204020204" pitchFamily="34" charset="-122"/>
                <a:ea typeface="微软雅黑" panose="020B0503020204020204" pitchFamily="34" charset="-122"/>
              </a:rPr>
              <a:t>系统架构</a:t>
            </a:r>
          </a:p>
        </p:txBody>
      </p:sp>
      <p:sp>
        <p:nvSpPr>
          <p:cNvPr id="5" name="矩形 4"/>
          <p:cNvSpPr/>
          <p:nvPr/>
        </p:nvSpPr>
        <p:spPr>
          <a:xfrm>
            <a:off x="614363" y="2104390"/>
            <a:ext cx="6400800" cy="4348242"/>
          </a:xfrm>
          <a:prstGeom prst="rect">
            <a:avLst/>
          </a:prstGeom>
        </p:spPr>
        <p:txBody>
          <a:bodyPr wrap="square">
            <a:spAutoFit/>
          </a:bodyPr>
          <a:lstStyle/>
          <a:p>
            <a:pPr marL="285750" indent="-285750" algn="just">
              <a:buClr>
                <a:srgbClr val="0070C0"/>
              </a:buClr>
              <a:buFont typeface="Wingdings" panose="05000000000000000000" pitchFamily="2" charset="2"/>
              <a:buChar char="Ø"/>
            </a:pP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．简介</a:t>
            </a:r>
          </a:p>
          <a:p>
            <a:pPr indent="457200" algn="just">
              <a:lnSpc>
                <a:spcPts val="2400"/>
              </a:lnSpc>
            </a:pPr>
            <a:r>
              <a:rPr lang="en-GB" altLang="zh-CN" sz="1800" dirty="0" err="1">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是一个开源的云操作系统，它可以帮助用户利用自己的硬件建立自己的云服务。</a:t>
            </a:r>
            <a:r>
              <a:rPr lang="en-GB" altLang="zh-CN" sz="1800" dirty="0" err="1">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可以帮助用户更好地协调服务器、存储、网络资源，从而构建一个</a:t>
            </a: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平台。</a:t>
            </a:r>
            <a:r>
              <a:rPr lang="en-GB" altLang="zh-CN" sz="1800" dirty="0" err="1">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具有许多强大的功能，可以让用户构建一个安全的多租户云计算环境。</a:t>
            </a:r>
            <a:r>
              <a:rPr lang="en-GB" altLang="zh-CN" sz="1800" dirty="0" err="1">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兼容</a:t>
            </a: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Amazon API</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接口。</a:t>
            </a:r>
          </a:p>
          <a:p>
            <a:pPr indent="457200" algn="just">
              <a:lnSpc>
                <a:spcPts val="2400"/>
              </a:lnSpc>
            </a:pPr>
            <a:r>
              <a:rPr lang="en-GB" altLang="zh-CN" sz="1800" dirty="0" err="1">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的前身是</a:t>
            </a: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Cloud .com</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后被</a:t>
            </a: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Citrix</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收购，并将</a:t>
            </a:r>
            <a:r>
              <a:rPr lang="en-GB" altLang="zh-CN" sz="1800" dirty="0" err="1">
                <a:latin typeface="Times New Roman" panose="02020603050405020304" pitchFamily="18" charset="0"/>
                <a:ea typeface="微软雅黑" panose="020B0503020204020204" pitchFamily="34" charset="-122"/>
                <a:cs typeface="Times New Roman" panose="02020603050405020304" pitchFamily="18" charset="0"/>
              </a:rPr>
              <a:t>CloudStack</a:t>
            </a: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 100%</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开源。</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2400"/>
              </a:lnSpc>
            </a:pPr>
            <a:endParaRPr lang="zh-CN"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400"/>
              </a:lnSpc>
              <a:buClr>
                <a:srgbClr val="0070C0"/>
              </a:buClr>
              <a:buFont typeface="Wingdings" panose="05000000000000000000" pitchFamily="2" charset="2"/>
              <a:buChar char="Ø"/>
            </a:pP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．系统架构</a:t>
            </a:r>
          </a:p>
          <a:p>
            <a:pPr indent="457200" algn="just">
              <a:lnSpc>
                <a:spcPts val="2400"/>
              </a:lnSpc>
            </a:pPr>
            <a:r>
              <a:rPr lang="en-GB" altLang="zh-CN" sz="1800" dirty="0" err="1">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采用了典型的分层结构：客户端、</a:t>
            </a:r>
            <a:r>
              <a:rPr lang="en-GB" altLang="zh-CN" sz="1800" dirty="0" err="1">
                <a:latin typeface="Times New Roman" panose="02020603050405020304" pitchFamily="18" charset="0"/>
                <a:ea typeface="微软雅黑" panose="020B0503020204020204" pitchFamily="34" charset="-122"/>
                <a:cs typeface="Times New Roman" panose="02020603050405020304" pitchFamily="18" charset="0"/>
              </a:rPr>
              <a:t>CloudAtack</a:t>
            </a: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 API</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、业务逻辑、核心引擎以及计算</a:t>
            </a: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存储</a:t>
            </a: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网络控制器。面向各类型的客户，</a:t>
            </a:r>
            <a:r>
              <a:rPr lang="en-GB" altLang="zh-CN" sz="1800" dirty="0" err="1">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提供了不同的访问方式：</a:t>
            </a: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Web Console</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Command Shell </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和</a:t>
            </a:r>
            <a:r>
              <a:rPr lang="en-GB" altLang="zh-CN" sz="1800" dirty="0">
                <a:latin typeface="Times New Roman" panose="02020603050405020304" pitchFamily="18" charset="0"/>
                <a:ea typeface="微软雅黑" panose="020B0503020204020204" pitchFamily="34" charset="-122"/>
                <a:cs typeface="Times New Roman" panose="02020603050405020304" pitchFamily="18" charset="0"/>
              </a:rPr>
              <a:t> Web Service API</a:t>
            </a:r>
            <a:r>
              <a:rPr lang="zh-CN" altLang="zh-CN" sz="18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7890" name="图片 157" descr="说明: 1_副本"/>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46975" y="1807613"/>
            <a:ext cx="4193856"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9" name="组合 8"/>
          <p:cNvGrpSpPr/>
          <p:nvPr/>
        </p:nvGrpSpPr>
        <p:grpSpPr>
          <a:xfrm>
            <a:off x="131974" y="28247"/>
            <a:ext cx="11520000" cy="1016152"/>
            <a:chOff x="131974" y="-1"/>
            <a:chExt cx="11520000" cy="1016152"/>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1" name="矩形 10"/>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3" name="文本框 12"/>
          <p:cNvSpPr txBox="1"/>
          <p:nvPr/>
        </p:nvSpPr>
        <p:spPr>
          <a:xfrm>
            <a:off x="631223" y="1594275"/>
            <a:ext cx="207140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CloudStack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02499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a:spLocks/>
          </p:cNvSpPr>
          <p:nvPr/>
        </p:nvSpPr>
        <p:spPr>
          <a:xfrm>
            <a:off x="566307" y="2108849"/>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CloudStack</a:t>
            </a:r>
            <a:r>
              <a:rPr lang="zh-CN" altLang="en-US" dirty="0"/>
              <a:t>管理节点</a:t>
            </a:r>
          </a:p>
        </p:txBody>
      </p:sp>
      <p:sp>
        <p:nvSpPr>
          <p:cNvPr id="18" name="内容占位符 2"/>
          <p:cNvSpPr txBox="1">
            <a:spLocks/>
          </p:cNvSpPr>
          <p:nvPr/>
        </p:nvSpPr>
        <p:spPr>
          <a:xfrm>
            <a:off x="529604" y="2591594"/>
            <a:ext cx="5723778" cy="41148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sz="1600" dirty="0">
                <a:solidFill>
                  <a:schemeClr val="tx1"/>
                </a:solidFill>
                <a:latin typeface="Times New Roman" panose="02020603050405020304" pitchFamily="18" charset="0"/>
                <a:cs typeface="Times New Roman" panose="02020603050405020304" pitchFamily="18" charset="0"/>
              </a:rPr>
              <a:t>       </a:t>
            </a:r>
            <a:r>
              <a:rPr lang="en-US" altLang="zh-CN" sz="1600" dirty="0" err="1">
                <a:solidFill>
                  <a:schemeClr val="tx1"/>
                </a:solidFill>
                <a:latin typeface="Times New Roman" panose="02020603050405020304" pitchFamily="18" charset="0"/>
                <a:cs typeface="Times New Roman" panose="02020603050405020304" pitchFamily="18" charset="0"/>
              </a:rPr>
              <a:t>CloudStack</a:t>
            </a:r>
            <a:r>
              <a:rPr lang="zh-CN" altLang="en-US" sz="1600" dirty="0">
                <a:solidFill>
                  <a:schemeClr val="tx1"/>
                </a:solidFill>
                <a:latin typeface="Times New Roman" panose="02020603050405020304" pitchFamily="18" charset="0"/>
                <a:cs typeface="Times New Roman" panose="02020603050405020304" pitchFamily="18" charset="0"/>
              </a:rPr>
              <a:t>的</a:t>
            </a:r>
            <a:r>
              <a:rPr lang="zh-CN" altLang="en-US" sz="1600" dirty="0">
                <a:solidFill>
                  <a:srgbClr val="FF0000"/>
                </a:solidFill>
                <a:latin typeface="Times New Roman" panose="02020603050405020304" pitchFamily="18" charset="0"/>
                <a:cs typeface="Times New Roman" panose="02020603050405020304" pitchFamily="18" charset="0"/>
              </a:rPr>
              <a:t>核心</a:t>
            </a:r>
            <a:r>
              <a:rPr lang="zh-CN" altLang="en-US" sz="1600" dirty="0">
                <a:solidFill>
                  <a:schemeClr val="tx1"/>
                </a:solidFill>
                <a:latin typeface="Times New Roman" panose="02020603050405020304" pitchFamily="18" charset="0"/>
                <a:cs typeface="Times New Roman" panose="02020603050405020304" pitchFamily="18" charset="0"/>
              </a:rPr>
              <a:t>是</a:t>
            </a:r>
            <a:r>
              <a:rPr lang="en-US" altLang="zh-CN" sz="1600" dirty="0">
                <a:solidFill>
                  <a:schemeClr val="tx1"/>
                </a:solidFill>
                <a:latin typeface="Times New Roman" panose="02020603050405020304" pitchFamily="18" charset="0"/>
                <a:cs typeface="Times New Roman" panose="02020603050405020304" pitchFamily="18" charset="0"/>
              </a:rPr>
              <a:t>CloudStack</a:t>
            </a:r>
            <a:r>
              <a:rPr lang="zh-CN" altLang="en-US" sz="1600" dirty="0">
                <a:solidFill>
                  <a:schemeClr val="tx1"/>
                </a:solidFill>
                <a:latin typeface="Times New Roman" panose="02020603050405020304" pitchFamily="18" charset="0"/>
                <a:cs typeface="Times New Roman" panose="02020603050405020304" pitchFamily="18" charset="0"/>
              </a:rPr>
              <a:t>管理节点（</a:t>
            </a:r>
            <a:r>
              <a:rPr lang="en-US" altLang="zh-CN" sz="1600" dirty="0">
                <a:solidFill>
                  <a:schemeClr val="tx1"/>
                </a:solidFill>
                <a:latin typeface="Times New Roman" panose="02020603050405020304" pitchFamily="18" charset="0"/>
                <a:cs typeface="Times New Roman" panose="02020603050405020304" pitchFamily="18" charset="0"/>
              </a:rPr>
              <a:t>Management Server</a:t>
            </a:r>
            <a:r>
              <a:rPr lang="zh-CN" altLang="en-US" sz="1600" dirty="0">
                <a:solidFill>
                  <a:schemeClr val="tx1"/>
                </a:solidFill>
                <a:latin typeface="Times New Roman" panose="02020603050405020304" pitchFamily="18" charset="0"/>
                <a:cs typeface="Times New Roman" panose="02020603050405020304" pitchFamily="18" charset="0"/>
              </a:rPr>
              <a:t>），它包括了界面（</a:t>
            </a:r>
            <a:r>
              <a:rPr lang="en-US" altLang="zh-CN" sz="1600" dirty="0">
                <a:solidFill>
                  <a:schemeClr val="tx1"/>
                </a:solidFill>
                <a:latin typeface="Times New Roman" panose="02020603050405020304" pitchFamily="18" charset="0"/>
                <a:cs typeface="Times New Roman" panose="02020603050405020304" pitchFamily="18" charset="0"/>
              </a:rPr>
              <a:t>UI</a:t>
            </a:r>
            <a:r>
              <a:rPr lang="zh-CN" altLang="en-US" sz="1600" dirty="0">
                <a:solidFill>
                  <a:schemeClr val="tx1"/>
                </a:solidFill>
                <a:latin typeface="Times New Roman" panose="02020603050405020304" pitchFamily="18" charset="0"/>
                <a:cs typeface="Times New Roman" panose="02020603050405020304" pitchFamily="18" charset="0"/>
              </a:rPr>
              <a:t>和</a:t>
            </a:r>
            <a:r>
              <a:rPr lang="en-US" altLang="zh-CN" sz="1600" dirty="0">
                <a:solidFill>
                  <a:schemeClr val="tx1"/>
                </a:solidFill>
                <a:latin typeface="Times New Roman" panose="02020603050405020304" pitchFamily="18" charset="0"/>
                <a:cs typeface="Times New Roman" panose="02020603050405020304" pitchFamily="18" charset="0"/>
              </a:rPr>
              <a:t>API</a:t>
            </a:r>
            <a:r>
              <a:rPr lang="zh-CN" altLang="en-US" sz="1600" dirty="0">
                <a:solidFill>
                  <a:schemeClr val="tx1"/>
                </a:solidFill>
                <a:latin typeface="Times New Roman" panose="02020603050405020304" pitchFamily="18" charset="0"/>
                <a:cs typeface="Times New Roman" panose="02020603050405020304" pitchFamily="18" charset="0"/>
              </a:rPr>
              <a:t>）、业务逻辑（</a:t>
            </a:r>
            <a:r>
              <a:rPr lang="en-US" altLang="zh-CN" sz="1600" dirty="0">
                <a:solidFill>
                  <a:schemeClr val="tx1"/>
                </a:solidFill>
                <a:latin typeface="Times New Roman" panose="02020603050405020304" pitchFamily="18" charset="0"/>
                <a:cs typeface="Times New Roman" panose="02020603050405020304" pitchFamily="18" charset="0"/>
              </a:rPr>
              <a:t>Business Logic</a:t>
            </a:r>
            <a:r>
              <a:rPr lang="zh-CN" altLang="en-US" sz="1600" dirty="0">
                <a:solidFill>
                  <a:schemeClr val="tx1"/>
                </a:solidFill>
                <a:latin typeface="Times New Roman" panose="02020603050405020304" pitchFamily="18" charset="0"/>
                <a:cs typeface="Times New Roman" panose="02020603050405020304" pitchFamily="18" charset="0"/>
              </a:rPr>
              <a:t>）、编排引擎（</a:t>
            </a:r>
            <a:r>
              <a:rPr lang="en-US" altLang="zh-CN" sz="1600" dirty="0">
                <a:solidFill>
                  <a:schemeClr val="tx1"/>
                </a:solidFill>
                <a:latin typeface="Times New Roman" panose="02020603050405020304" pitchFamily="18" charset="0"/>
                <a:cs typeface="Times New Roman" panose="02020603050405020304" pitchFamily="18" charset="0"/>
              </a:rPr>
              <a:t>Orchestration Engine</a:t>
            </a:r>
            <a:r>
              <a:rPr lang="zh-CN" altLang="en-US" sz="1600" dirty="0">
                <a:solidFill>
                  <a:schemeClr val="tx1"/>
                </a:solidFill>
                <a:latin typeface="Times New Roman" panose="02020603050405020304" pitchFamily="18" charset="0"/>
                <a:cs typeface="Times New Roman" panose="02020603050405020304" pitchFamily="18" charset="0"/>
              </a:rPr>
              <a:t>）和控制器（计算控制器、网络控制器和存储控制器）。</a:t>
            </a:r>
          </a:p>
          <a:p>
            <a:pPr marL="0" indent="0" algn="just">
              <a:buNone/>
            </a:pPr>
            <a:r>
              <a:rPr lang="en-US" altLang="zh-CN" sz="1600" dirty="0">
                <a:solidFill>
                  <a:schemeClr val="tx1"/>
                </a:solidFill>
                <a:latin typeface="Times New Roman" panose="02020603050405020304" pitchFamily="18" charset="0"/>
                <a:cs typeface="Times New Roman" panose="02020603050405020304" pitchFamily="18" charset="0"/>
              </a:rPr>
              <a:t>       </a:t>
            </a:r>
            <a:r>
              <a:rPr lang="en-US" altLang="zh-CN" sz="1600" dirty="0" err="1">
                <a:solidFill>
                  <a:schemeClr val="tx1"/>
                </a:solidFill>
                <a:latin typeface="Times New Roman" panose="02020603050405020304" pitchFamily="18" charset="0"/>
                <a:cs typeface="Times New Roman" panose="02020603050405020304" pitchFamily="18" charset="0"/>
              </a:rPr>
              <a:t>CloudStack</a:t>
            </a:r>
            <a:r>
              <a:rPr lang="zh-CN" altLang="en-US" sz="1600" dirty="0">
                <a:solidFill>
                  <a:schemeClr val="tx1"/>
                </a:solidFill>
                <a:latin typeface="Times New Roman" panose="02020603050405020304" pitchFamily="18" charset="0"/>
                <a:cs typeface="Times New Roman" panose="02020603050405020304" pitchFamily="18" charset="0"/>
              </a:rPr>
              <a:t>管理节点负责管理</a:t>
            </a:r>
            <a:r>
              <a:rPr lang="en-US" altLang="zh-CN" sz="1600" dirty="0">
                <a:solidFill>
                  <a:schemeClr val="tx1"/>
                </a:solidFill>
                <a:latin typeface="Times New Roman" panose="02020603050405020304" pitchFamily="18" charset="0"/>
                <a:cs typeface="Times New Roman" panose="02020603050405020304" pitchFamily="18" charset="0"/>
              </a:rPr>
              <a:t>CloudStack</a:t>
            </a:r>
            <a:r>
              <a:rPr lang="zh-CN" altLang="en-US" sz="1600" dirty="0">
                <a:solidFill>
                  <a:schemeClr val="tx1"/>
                </a:solidFill>
                <a:latin typeface="Times New Roman" panose="02020603050405020304" pitchFamily="18" charset="0"/>
                <a:cs typeface="Times New Roman" panose="02020603050405020304" pitchFamily="18" charset="0"/>
              </a:rPr>
              <a:t>的</a:t>
            </a:r>
            <a:r>
              <a:rPr lang="en-US" altLang="zh-CN" sz="1600" dirty="0">
                <a:solidFill>
                  <a:schemeClr val="tx1"/>
                </a:solidFill>
                <a:latin typeface="Times New Roman" panose="02020603050405020304" pitchFamily="18" charset="0"/>
                <a:cs typeface="Times New Roman" panose="02020603050405020304" pitchFamily="18" charset="0"/>
              </a:rPr>
              <a:t>IT</a:t>
            </a:r>
            <a:r>
              <a:rPr lang="zh-CN" altLang="en-US" sz="1600" dirty="0">
                <a:solidFill>
                  <a:schemeClr val="tx1"/>
                </a:solidFill>
                <a:latin typeface="Times New Roman" panose="02020603050405020304" pitchFamily="18" charset="0"/>
                <a:cs typeface="Times New Roman" panose="02020603050405020304" pitchFamily="18" charset="0"/>
              </a:rPr>
              <a:t>基础设施，</a:t>
            </a:r>
            <a:r>
              <a:rPr lang="zh-CN" altLang="en-US" sz="1600" dirty="0">
                <a:solidFill>
                  <a:srgbClr val="FF0000"/>
                </a:solidFill>
                <a:latin typeface="Times New Roman" panose="02020603050405020304" pitchFamily="18" charset="0"/>
                <a:cs typeface="Times New Roman" panose="02020603050405020304" pitchFamily="18" charset="0"/>
              </a:rPr>
              <a:t>主要功能</a:t>
            </a:r>
            <a:r>
              <a:rPr lang="zh-CN" altLang="en-US" sz="1600" dirty="0">
                <a:solidFill>
                  <a:schemeClr val="tx1"/>
                </a:solidFill>
                <a:latin typeface="Times New Roman" panose="02020603050405020304" pitchFamily="18" charset="0"/>
                <a:cs typeface="Times New Roman" panose="02020603050405020304" pitchFamily="18" charset="0"/>
              </a:rPr>
              <a:t>如下。</a:t>
            </a:r>
          </a:p>
          <a:p>
            <a:pPr algn="just"/>
            <a:r>
              <a:rPr lang="zh-CN" altLang="en-US" sz="1600" dirty="0">
                <a:solidFill>
                  <a:schemeClr val="tx1"/>
                </a:solidFill>
                <a:latin typeface="Times New Roman" panose="02020603050405020304" pitchFamily="18" charset="0"/>
                <a:cs typeface="Times New Roman" panose="02020603050405020304" pitchFamily="18" charset="0"/>
              </a:rPr>
              <a:t>为管理员和用户提供</a:t>
            </a:r>
            <a:r>
              <a:rPr lang="en-US" altLang="zh-CN" sz="1600" dirty="0">
                <a:solidFill>
                  <a:schemeClr val="tx1"/>
                </a:solidFill>
                <a:latin typeface="Times New Roman" panose="02020603050405020304" pitchFamily="18" charset="0"/>
                <a:cs typeface="Times New Roman" panose="02020603050405020304" pitchFamily="18" charset="0"/>
              </a:rPr>
              <a:t>Web</a:t>
            </a:r>
            <a:r>
              <a:rPr lang="zh-CN" altLang="en-US" sz="1600" dirty="0">
                <a:solidFill>
                  <a:schemeClr val="tx1"/>
                </a:solidFill>
                <a:latin typeface="Times New Roman" panose="02020603050405020304" pitchFamily="18" charset="0"/>
                <a:cs typeface="Times New Roman" panose="02020603050405020304" pitchFamily="18" charset="0"/>
              </a:rPr>
              <a:t>用户界面；</a:t>
            </a:r>
          </a:p>
          <a:p>
            <a:pPr algn="just"/>
            <a:r>
              <a:rPr lang="zh-CN" altLang="en-US" sz="1600" dirty="0">
                <a:solidFill>
                  <a:schemeClr val="tx1"/>
                </a:solidFill>
                <a:latin typeface="Times New Roman" panose="02020603050405020304" pitchFamily="18" charset="0"/>
                <a:cs typeface="Times New Roman" panose="02020603050405020304" pitchFamily="18" charset="0"/>
              </a:rPr>
              <a:t>提供使用</a:t>
            </a:r>
            <a:r>
              <a:rPr lang="en-US" altLang="zh-CN" sz="1600" dirty="0">
                <a:solidFill>
                  <a:schemeClr val="tx1"/>
                </a:solidFill>
                <a:latin typeface="Times New Roman" panose="02020603050405020304" pitchFamily="18" charset="0"/>
                <a:cs typeface="Times New Roman" panose="02020603050405020304" pitchFamily="18" charset="0"/>
              </a:rPr>
              <a:t>CloudStack</a:t>
            </a:r>
            <a:r>
              <a:rPr lang="zh-CN" altLang="en-US" sz="1600" dirty="0">
                <a:solidFill>
                  <a:schemeClr val="tx1"/>
                </a:solidFill>
                <a:latin typeface="Times New Roman" panose="02020603050405020304" pitchFamily="18" charset="0"/>
                <a:cs typeface="Times New Roman" panose="02020603050405020304" pitchFamily="18" charset="0"/>
              </a:rPr>
              <a:t>的各种</a:t>
            </a:r>
            <a:r>
              <a:rPr lang="en-US" altLang="zh-CN" sz="1600" dirty="0">
                <a:solidFill>
                  <a:schemeClr val="tx1"/>
                </a:solidFill>
                <a:latin typeface="Times New Roman" panose="02020603050405020304" pitchFamily="18" charset="0"/>
                <a:cs typeface="Times New Roman" panose="02020603050405020304" pitchFamily="18" charset="0"/>
              </a:rPr>
              <a:t>API</a:t>
            </a:r>
            <a:r>
              <a:rPr lang="zh-CN" altLang="en-US" sz="1600" dirty="0">
                <a:solidFill>
                  <a:schemeClr val="tx1"/>
                </a:solidFill>
                <a:latin typeface="Times New Roman" panose="02020603050405020304" pitchFamily="18" charset="0"/>
                <a:cs typeface="Times New Roman" panose="02020603050405020304" pitchFamily="18" charset="0"/>
              </a:rPr>
              <a:t>；</a:t>
            </a:r>
          </a:p>
          <a:p>
            <a:pPr algn="just"/>
            <a:r>
              <a:rPr lang="zh-CN" altLang="en-US" sz="1600" dirty="0">
                <a:solidFill>
                  <a:schemeClr val="tx1"/>
                </a:solidFill>
                <a:latin typeface="Times New Roman" panose="02020603050405020304" pitchFamily="18" charset="0"/>
                <a:cs typeface="Times New Roman" panose="02020603050405020304" pitchFamily="18" charset="0"/>
              </a:rPr>
              <a:t>分配虚拟机到具体物理机；</a:t>
            </a:r>
          </a:p>
          <a:p>
            <a:pPr algn="just"/>
            <a:r>
              <a:rPr lang="zh-CN" altLang="en-US" sz="1600" dirty="0">
                <a:solidFill>
                  <a:schemeClr val="tx1"/>
                </a:solidFill>
                <a:latin typeface="Times New Roman" panose="02020603050405020304" pitchFamily="18" charset="0"/>
                <a:cs typeface="Times New Roman" panose="02020603050405020304" pitchFamily="18" charset="0"/>
              </a:rPr>
              <a:t>给账户提供公共</a:t>
            </a:r>
            <a:r>
              <a:rPr lang="en-US" altLang="zh-CN" sz="1600" dirty="0">
                <a:solidFill>
                  <a:schemeClr val="tx1"/>
                </a:solidFill>
                <a:latin typeface="Times New Roman" panose="02020603050405020304" pitchFamily="18" charset="0"/>
                <a:cs typeface="Times New Roman" panose="02020603050405020304" pitchFamily="18" charset="0"/>
              </a:rPr>
              <a:t>IP</a:t>
            </a:r>
            <a:r>
              <a:rPr lang="zh-CN" altLang="en-US" sz="1600" dirty="0">
                <a:solidFill>
                  <a:schemeClr val="tx1"/>
                </a:solidFill>
                <a:latin typeface="Times New Roman" panose="02020603050405020304" pitchFamily="18" charset="0"/>
                <a:cs typeface="Times New Roman" panose="02020603050405020304" pitchFamily="18" charset="0"/>
              </a:rPr>
              <a:t>和内部</a:t>
            </a:r>
            <a:r>
              <a:rPr lang="en-US" altLang="zh-CN" sz="1600" dirty="0">
                <a:solidFill>
                  <a:schemeClr val="tx1"/>
                </a:solidFill>
                <a:latin typeface="Times New Roman" panose="02020603050405020304" pitchFamily="18" charset="0"/>
                <a:cs typeface="Times New Roman" panose="02020603050405020304" pitchFamily="18" charset="0"/>
              </a:rPr>
              <a:t>IP</a:t>
            </a:r>
            <a:r>
              <a:rPr lang="zh-CN" altLang="en-US" sz="1600" dirty="0">
                <a:solidFill>
                  <a:schemeClr val="tx1"/>
                </a:solidFill>
                <a:latin typeface="Times New Roman" panose="02020603050405020304" pitchFamily="18" charset="0"/>
                <a:cs typeface="Times New Roman" panose="02020603050405020304" pitchFamily="18" charset="0"/>
              </a:rPr>
              <a:t>地址；</a:t>
            </a:r>
          </a:p>
          <a:p>
            <a:pPr algn="just"/>
            <a:r>
              <a:rPr lang="zh-CN" altLang="en-US" sz="1600" dirty="0">
                <a:solidFill>
                  <a:schemeClr val="tx1"/>
                </a:solidFill>
                <a:latin typeface="Times New Roman" panose="02020603050405020304" pitchFamily="18" charset="0"/>
                <a:cs typeface="Times New Roman" panose="02020603050405020304" pitchFamily="18" charset="0"/>
              </a:rPr>
              <a:t>给虚拟机分配虚拟存储；</a:t>
            </a:r>
          </a:p>
          <a:p>
            <a:pPr algn="just"/>
            <a:r>
              <a:rPr lang="zh-CN" altLang="en-US" sz="1600" dirty="0">
                <a:solidFill>
                  <a:schemeClr val="tx1"/>
                </a:solidFill>
                <a:latin typeface="Times New Roman" panose="02020603050405020304" pitchFamily="18" charset="0"/>
                <a:cs typeface="Times New Roman" panose="02020603050405020304" pitchFamily="18" charset="0"/>
              </a:rPr>
              <a:t>管理快照和</a:t>
            </a:r>
            <a:r>
              <a:rPr lang="en-US" altLang="zh-CN" sz="1600" dirty="0">
                <a:solidFill>
                  <a:schemeClr val="tx1"/>
                </a:solidFill>
                <a:latin typeface="Times New Roman" panose="02020603050405020304" pitchFamily="18" charset="0"/>
                <a:cs typeface="Times New Roman" panose="02020603050405020304" pitchFamily="18" charset="0"/>
              </a:rPr>
              <a:t>ISO</a:t>
            </a:r>
            <a:r>
              <a:rPr lang="zh-CN" altLang="en-US" sz="1600" dirty="0">
                <a:solidFill>
                  <a:schemeClr val="tx1"/>
                </a:solidFill>
                <a:latin typeface="Times New Roman" panose="02020603050405020304" pitchFamily="18" charset="0"/>
                <a:cs typeface="Times New Roman" panose="02020603050405020304" pitchFamily="18" charset="0"/>
              </a:rPr>
              <a:t>镜像，以及跨数据中心的复制。</a:t>
            </a:r>
          </a:p>
          <a:p>
            <a:pPr marL="0" indent="0">
              <a:buNone/>
            </a:pP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6423063" y="2101005"/>
            <a:ext cx="5314912" cy="3157589"/>
            <a:chOff x="2898775" y="2005200"/>
            <a:chExt cx="6643643" cy="3894733"/>
          </a:xfrm>
        </p:grpSpPr>
        <p:sp>
          <p:nvSpPr>
            <p:cNvPr id="9" name="矩形 8"/>
            <p:cNvSpPr/>
            <p:nvPr/>
          </p:nvSpPr>
          <p:spPr>
            <a:xfrm>
              <a:off x="4226822" y="2588343"/>
              <a:ext cx="1328046" cy="1327355"/>
            </a:xfrm>
            <a:prstGeom prst="rect">
              <a:avLst/>
            </a:prstGeom>
            <a:solidFill>
              <a:schemeClr val="bg1"/>
            </a:solidFill>
            <a:ln>
              <a:noFill/>
            </a:ln>
            <a:effectLst>
              <a:outerShdw blurRad="1778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0" name="矩形 9"/>
            <p:cNvSpPr/>
            <p:nvPr/>
          </p:nvSpPr>
          <p:spPr>
            <a:xfrm>
              <a:off x="2898775" y="3919385"/>
              <a:ext cx="1328046" cy="1327355"/>
            </a:xfrm>
            <a:prstGeom prst="rect">
              <a:avLst/>
            </a:prstGeom>
            <a:solidFill>
              <a:schemeClr val="bg1"/>
            </a:solidFill>
            <a:ln>
              <a:noFill/>
            </a:ln>
            <a:effectLst>
              <a:outerShdw blurRad="1778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1" name="矩形 10"/>
            <p:cNvSpPr/>
            <p:nvPr/>
          </p:nvSpPr>
          <p:spPr>
            <a:xfrm>
              <a:off x="5554868" y="3919385"/>
              <a:ext cx="1328046" cy="1327355"/>
            </a:xfrm>
            <a:prstGeom prst="rect">
              <a:avLst/>
            </a:prstGeom>
            <a:solidFill>
              <a:schemeClr val="bg1"/>
            </a:solidFill>
            <a:ln>
              <a:noFill/>
            </a:ln>
            <a:effectLst>
              <a:outerShdw blurRad="1778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2" name="矩形 11"/>
            <p:cNvSpPr/>
            <p:nvPr/>
          </p:nvSpPr>
          <p:spPr>
            <a:xfrm>
              <a:off x="6882914" y="2588343"/>
              <a:ext cx="1328046" cy="1327355"/>
            </a:xfrm>
            <a:prstGeom prst="rect">
              <a:avLst/>
            </a:prstGeom>
            <a:solidFill>
              <a:schemeClr val="bg1"/>
            </a:solidFill>
            <a:ln>
              <a:noFill/>
            </a:ln>
            <a:effectLst>
              <a:outerShdw blurRad="1778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3" name="矩形 12"/>
            <p:cNvSpPr/>
            <p:nvPr/>
          </p:nvSpPr>
          <p:spPr>
            <a:xfrm>
              <a:off x="8210961" y="3919385"/>
              <a:ext cx="1328046" cy="1327355"/>
            </a:xfrm>
            <a:prstGeom prst="rect">
              <a:avLst/>
            </a:prstGeom>
            <a:solidFill>
              <a:schemeClr val="bg1"/>
            </a:solidFill>
            <a:ln>
              <a:noFill/>
            </a:ln>
            <a:effectLst>
              <a:outerShdw blurRad="1778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4" name="直角三角形 13"/>
            <p:cNvSpPr/>
            <p:nvPr/>
          </p:nvSpPr>
          <p:spPr>
            <a:xfrm flipH="1">
              <a:off x="4226822" y="2588343"/>
              <a:ext cx="1328046" cy="1327355"/>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19" name="直角三角形 18"/>
            <p:cNvSpPr/>
            <p:nvPr/>
          </p:nvSpPr>
          <p:spPr>
            <a:xfrm flipH="1">
              <a:off x="6882913" y="2588343"/>
              <a:ext cx="1328046" cy="1327355"/>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0" name="直角三角形 19"/>
            <p:cNvSpPr/>
            <p:nvPr/>
          </p:nvSpPr>
          <p:spPr>
            <a:xfrm flipH="1">
              <a:off x="8210960" y="3919385"/>
              <a:ext cx="1328046" cy="1327355"/>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1" name="直角三角形 20"/>
            <p:cNvSpPr/>
            <p:nvPr/>
          </p:nvSpPr>
          <p:spPr>
            <a:xfrm flipH="1">
              <a:off x="5557326" y="3919385"/>
              <a:ext cx="1328046" cy="1327355"/>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2" name="直角三角形 21"/>
            <p:cNvSpPr/>
            <p:nvPr/>
          </p:nvSpPr>
          <p:spPr>
            <a:xfrm flipH="1">
              <a:off x="2903693" y="3919385"/>
              <a:ext cx="1328046" cy="1327355"/>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3" name="椭圆 22"/>
            <p:cNvSpPr>
              <a:spLocks noChangeAspect="1"/>
            </p:cNvSpPr>
            <p:nvPr/>
          </p:nvSpPr>
          <p:spPr>
            <a:xfrm>
              <a:off x="4421379" y="2782799"/>
              <a:ext cx="1008525" cy="1008000"/>
            </a:xfrm>
            <a:prstGeom prst="ellipse">
              <a:avLst/>
            </a:prstGeom>
            <a:solidFill>
              <a:schemeClr val="accent3"/>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4" name="椭圆 23"/>
            <p:cNvSpPr>
              <a:spLocks noChangeAspect="1"/>
            </p:cNvSpPr>
            <p:nvPr/>
          </p:nvSpPr>
          <p:spPr>
            <a:xfrm>
              <a:off x="7042673" y="2782799"/>
              <a:ext cx="1008525" cy="1008000"/>
            </a:xfrm>
            <a:prstGeom prst="ellipse">
              <a:avLst/>
            </a:prstGeom>
            <a:solidFill>
              <a:schemeClr val="accent5"/>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5" name="椭圆 24"/>
            <p:cNvSpPr>
              <a:spLocks noChangeAspect="1"/>
            </p:cNvSpPr>
            <p:nvPr/>
          </p:nvSpPr>
          <p:spPr>
            <a:xfrm>
              <a:off x="8370719" y="4079061"/>
              <a:ext cx="1008525" cy="1008000"/>
            </a:xfrm>
            <a:prstGeom prst="ellipse">
              <a:avLst/>
            </a:prstGeom>
            <a:solidFill>
              <a:schemeClr val="accent6"/>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6" name="椭圆 25"/>
            <p:cNvSpPr>
              <a:spLocks noChangeAspect="1"/>
            </p:cNvSpPr>
            <p:nvPr/>
          </p:nvSpPr>
          <p:spPr>
            <a:xfrm>
              <a:off x="3058535" y="4079061"/>
              <a:ext cx="1008525" cy="1008000"/>
            </a:xfrm>
            <a:prstGeom prst="ellipse">
              <a:avLst/>
            </a:prstGeom>
            <a:solidFill>
              <a:schemeClr val="accent2"/>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7" name="椭圆 26"/>
            <p:cNvSpPr>
              <a:spLocks noChangeAspect="1"/>
            </p:cNvSpPr>
            <p:nvPr/>
          </p:nvSpPr>
          <p:spPr>
            <a:xfrm>
              <a:off x="5714628" y="4079061"/>
              <a:ext cx="1008525" cy="1008000"/>
            </a:xfrm>
            <a:prstGeom prst="ellipse">
              <a:avLst/>
            </a:prstGeom>
            <a:solidFill>
              <a:schemeClr val="accent4"/>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p:sp>
          <p:nvSpPr>
            <p:cNvPr id="28" name="文本框 16"/>
            <p:cNvSpPr txBox="1"/>
            <p:nvPr/>
          </p:nvSpPr>
          <p:spPr>
            <a:xfrm>
              <a:off x="3246571" y="5406417"/>
              <a:ext cx="1513235" cy="493516"/>
            </a:xfrm>
            <a:prstGeom prst="rect">
              <a:avLst/>
            </a:prstGeom>
            <a:noFill/>
          </p:spPr>
          <p:txBody>
            <a:bodyPr wrap="none" rtlCol="0">
              <a:spAutoFit/>
            </a:bodyPr>
            <a:lstStyle/>
            <a:p>
              <a:r>
                <a:rPr lang="zh-CN" altLang="en-US" sz="2000" dirty="0">
                  <a:latin typeface="+mj-ea"/>
                  <a:ea typeface="+mj-ea"/>
                </a:rPr>
                <a:t>编排引擎</a:t>
              </a:r>
              <a:endParaRPr lang="en-US" altLang="zh-CN" sz="2000" dirty="0">
                <a:solidFill>
                  <a:schemeClr val="tx1">
                    <a:lumMod val="75000"/>
                    <a:lumOff val="25000"/>
                  </a:schemeClr>
                </a:solidFill>
                <a:latin typeface="+mj-ea"/>
                <a:ea typeface="+mj-ea"/>
              </a:endParaRPr>
            </a:p>
          </p:txBody>
        </p:sp>
        <p:sp>
          <p:nvSpPr>
            <p:cNvPr id="29" name="文本框 17"/>
            <p:cNvSpPr txBox="1"/>
            <p:nvPr/>
          </p:nvSpPr>
          <p:spPr>
            <a:xfrm>
              <a:off x="5870076" y="5406415"/>
              <a:ext cx="1192634" cy="493516"/>
            </a:xfrm>
            <a:prstGeom prst="rect">
              <a:avLst/>
            </a:prstGeom>
            <a:noFill/>
          </p:spPr>
          <p:txBody>
            <a:bodyPr wrap="none" rtlCol="0">
              <a:spAutoFit/>
            </a:bodyPr>
            <a:lstStyle/>
            <a:p>
              <a:r>
                <a:rPr lang="zh-CN" altLang="en-US" sz="2000" dirty="0">
                  <a:latin typeface="+mj-ea"/>
                  <a:ea typeface="+mj-ea"/>
                </a:rPr>
                <a:t>控制器</a:t>
              </a:r>
              <a:endParaRPr lang="en-US" altLang="zh-CN" sz="2000" dirty="0">
                <a:solidFill>
                  <a:schemeClr val="tx1">
                    <a:lumMod val="75000"/>
                    <a:lumOff val="25000"/>
                  </a:schemeClr>
                </a:solidFill>
                <a:latin typeface="+mj-ea"/>
                <a:ea typeface="+mj-ea"/>
              </a:endParaRPr>
            </a:p>
          </p:txBody>
        </p:sp>
        <p:sp>
          <p:nvSpPr>
            <p:cNvPr id="30" name="文本框 18"/>
            <p:cNvSpPr txBox="1"/>
            <p:nvPr/>
          </p:nvSpPr>
          <p:spPr>
            <a:xfrm>
              <a:off x="8029182" y="5403813"/>
              <a:ext cx="1513236" cy="493516"/>
            </a:xfrm>
            <a:prstGeom prst="rect">
              <a:avLst/>
            </a:prstGeom>
            <a:noFill/>
          </p:spPr>
          <p:txBody>
            <a:bodyPr wrap="none" rtlCol="0">
              <a:spAutoFit/>
            </a:bodyPr>
            <a:lstStyle/>
            <a:p>
              <a:r>
                <a:rPr lang="zh-CN" altLang="en-US" sz="2000" dirty="0">
                  <a:latin typeface="+mj-ea"/>
                  <a:ea typeface="+mj-ea"/>
                </a:rPr>
                <a:t>云数据库</a:t>
              </a:r>
              <a:endParaRPr lang="en-US" altLang="zh-CN" sz="2000" dirty="0">
                <a:solidFill>
                  <a:schemeClr val="tx1">
                    <a:lumMod val="75000"/>
                    <a:lumOff val="25000"/>
                  </a:schemeClr>
                </a:solidFill>
                <a:latin typeface="+mj-ea"/>
                <a:ea typeface="+mj-ea"/>
              </a:endParaRPr>
            </a:p>
          </p:txBody>
        </p:sp>
        <p:sp>
          <p:nvSpPr>
            <p:cNvPr id="31" name="文本框 19"/>
            <p:cNvSpPr txBox="1"/>
            <p:nvPr/>
          </p:nvSpPr>
          <p:spPr>
            <a:xfrm>
              <a:off x="7198121" y="2015895"/>
              <a:ext cx="1513235" cy="493516"/>
            </a:xfrm>
            <a:prstGeom prst="rect">
              <a:avLst/>
            </a:prstGeom>
            <a:noFill/>
          </p:spPr>
          <p:txBody>
            <a:bodyPr wrap="none" rtlCol="0">
              <a:spAutoFit/>
            </a:bodyPr>
            <a:lstStyle/>
            <a:p>
              <a:r>
                <a:rPr lang="zh-CN" altLang="en-US" sz="2000" dirty="0">
                  <a:latin typeface="+mj-ea"/>
                  <a:ea typeface="+mj-ea"/>
                </a:rPr>
                <a:t>业务逻辑</a:t>
              </a:r>
              <a:endParaRPr lang="en-US" altLang="zh-CN" sz="2000" dirty="0">
                <a:solidFill>
                  <a:schemeClr val="tx1">
                    <a:lumMod val="75000"/>
                    <a:lumOff val="25000"/>
                  </a:schemeClr>
                </a:solidFill>
                <a:latin typeface="+mj-ea"/>
                <a:ea typeface="+mj-ea"/>
              </a:endParaRPr>
            </a:p>
          </p:txBody>
        </p:sp>
        <p:sp>
          <p:nvSpPr>
            <p:cNvPr id="32" name="文本框 20"/>
            <p:cNvSpPr txBox="1"/>
            <p:nvPr/>
          </p:nvSpPr>
          <p:spPr>
            <a:xfrm>
              <a:off x="3270638" y="2005200"/>
              <a:ext cx="2863686" cy="493516"/>
            </a:xfrm>
            <a:prstGeom prst="rect">
              <a:avLst/>
            </a:prstGeom>
            <a:noFill/>
          </p:spPr>
          <p:txBody>
            <a:bodyPr wrap="none" rtlCol="0">
              <a:spAutoFit/>
            </a:bodyPr>
            <a:lstStyle/>
            <a:p>
              <a:r>
                <a:rPr lang="zh-CN" altLang="en-US" sz="2000" dirty="0">
                  <a:latin typeface="+mj-ea"/>
                  <a:ea typeface="+mj-ea"/>
                </a:rPr>
                <a:t>界面（</a:t>
              </a:r>
              <a:r>
                <a:rPr lang="en-US" altLang="zh-CN" sz="2000" dirty="0">
                  <a:latin typeface="+mj-ea"/>
                  <a:ea typeface="+mj-ea"/>
                </a:rPr>
                <a:t>Interface</a:t>
              </a:r>
              <a:r>
                <a:rPr lang="zh-CN" altLang="en-US" sz="2000" dirty="0">
                  <a:latin typeface="+mj-ea"/>
                  <a:ea typeface="+mj-ea"/>
                </a:rPr>
                <a:t>）</a:t>
              </a:r>
              <a:endParaRPr lang="en-US" altLang="zh-CN" sz="2000" dirty="0">
                <a:solidFill>
                  <a:schemeClr val="tx1">
                    <a:lumMod val="75000"/>
                    <a:lumOff val="25000"/>
                  </a:schemeClr>
                </a:solidFill>
                <a:latin typeface="+mj-ea"/>
                <a:ea typeface="+mj-ea"/>
              </a:endParaRPr>
            </a:p>
          </p:txBody>
        </p:sp>
        <p:sp>
          <p:nvSpPr>
            <p:cNvPr id="33" name="Freeform 5"/>
            <p:cNvSpPr>
              <a:spLocks noEditPoints="1"/>
            </p:cNvSpPr>
            <p:nvPr/>
          </p:nvSpPr>
          <p:spPr bwMode="auto">
            <a:xfrm>
              <a:off x="4702481" y="3086774"/>
              <a:ext cx="446320" cy="400050"/>
            </a:xfrm>
            <a:custGeom>
              <a:avLst/>
              <a:gdLst>
                <a:gd name="T0" fmla="*/ 24 w 116"/>
                <a:gd name="T1" fmla="*/ 42 h 104"/>
                <a:gd name="T2" fmla="*/ 36 w 116"/>
                <a:gd name="T3" fmla="*/ 58 h 104"/>
                <a:gd name="T4" fmla="*/ 52 w 116"/>
                <a:gd name="T5" fmla="*/ 47 h 104"/>
                <a:gd name="T6" fmla="*/ 40 w 116"/>
                <a:gd name="T7" fmla="*/ 31 h 104"/>
                <a:gd name="T8" fmla="*/ 53 w 116"/>
                <a:gd name="T9" fmla="*/ 24 h 104"/>
                <a:gd name="T10" fmla="*/ 7 w 116"/>
                <a:gd name="T11" fmla="*/ 0 h 104"/>
                <a:gd name="T12" fmla="*/ 11 w 116"/>
                <a:gd name="T13" fmla="*/ 51 h 104"/>
                <a:gd name="T14" fmla="*/ 24 w 116"/>
                <a:gd name="T15" fmla="*/ 42 h 104"/>
                <a:gd name="T16" fmla="*/ 93 w 116"/>
                <a:gd name="T17" fmla="*/ 43 h 104"/>
                <a:gd name="T18" fmla="*/ 106 w 116"/>
                <a:gd name="T19" fmla="*/ 52 h 104"/>
                <a:gd name="T20" fmla="*/ 111 w 116"/>
                <a:gd name="T21" fmla="*/ 1 h 104"/>
                <a:gd name="T22" fmla="*/ 65 w 116"/>
                <a:gd name="T23" fmla="*/ 24 h 104"/>
                <a:gd name="T24" fmla="*/ 77 w 116"/>
                <a:gd name="T25" fmla="*/ 32 h 104"/>
                <a:gd name="T26" fmla="*/ 0 w 116"/>
                <a:gd name="T27" fmla="*/ 83 h 104"/>
                <a:gd name="T28" fmla="*/ 3 w 116"/>
                <a:gd name="T29" fmla="*/ 102 h 104"/>
                <a:gd name="T30" fmla="*/ 93 w 116"/>
                <a:gd name="T31" fmla="*/ 43 h 104"/>
                <a:gd name="T32" fmla="*/ 81 w 116"/>
                <a:gd name="T33" fmla="*/ 70 h 104"/>
                <a:gd name="T34" fmla="*/ 65 w 116"/>
                <a:gd name="T35" fmla="*/ 83 h 104"/>
                <a:gd name="T36" fmla="*/ 111 w 116"/>
                <a:gd name="T37" fmla="*/ 104 h 104"/>
                <a:gd name="T38" fmla="*/ 116 w 116"/>
                <a:gd name="T39" fmla="*/ 85 h 104"/>
                <a:gd name="T40" fmla="*/ 81 w 116"/>
                <a:gd name="T41"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04">
                  <a:moveTo>
                    <a:pt x="24" y="42"/>
                  </a:moveTo>
                  <a:cubicBezTo>
                    <a:pt x="28" y="48"/>
                    <a:pt x="32" y="53"/>
                    <a:pt x="36" y="58"/>
                  </a:cubicBezTo>
                  <a:cubicBezTo>
                    <a:pt x="41" y="55"/>
                    <a:pt x="47" y="51"/>
                    <a:pt x="52" y="47"/>
                  </a:cubicBezTo>
                  <a:cubicBezTo>
                    <a:pt x="48" y="42"/>
                    <a:pt x="44" y="37"/>
                    <a:pt x="40" y="31"/>
                  </a:cubicBezTo>
                  <a:cubicBezTo>
                    <a:pt x="53" y="24"/>
                    <a:pt x="53" y="24"/>
                    <a:pt x="53" y="24"/>
                  </a:cubicBezTo>
                  <a:cubicBezTo>
                    <a:pt x="7" y="0"/>
                    <a:pt x="7" y="0"/>
                    <a:pt x="7" y="0"/>
                  </a:cubicBezTo>
                  <a:cubicBezTo>
                    <a:pt x="11" y="51"/>
                    <a:pt x="11" y="51"/>
                    <a:pt x="11" y="51"/>
                  </a:cubicBezTo>
                  <a:lnTo>
                    <a:pt x="24" y="42"/>
                  </a:lnTo>
                  <a:close/>
                  <a:moveTo>
                    <a:pt x="93" y="43"/>
                  </a:moveTo>
                  <a:cubicBezTo>
                    <a:pt x="106" y="52"/>
                    <a:pt x="106" y="52"/>
                    <a:pt x="106" y="52"/>
                  </a:cubicBezTo>
                  <a:cubicBezTo>
                    <a:pt x="111" y="1"/>
                    <a:pt x="111" y="1"/>
                    <a:pt x="111" y="1"/>
                  </a:cubicBezTo>
                  <a:cubicBezTo>
                    <a:pt x="65" y="24"/>
                    <a:pt x="65" y="24"/>
                    <a:pt x="65" y="24"/>
                  </a:cubicBezTo>
                  <a:cubicBezTo>
                    <a:pt x="77" y="32"/>
                    <a:pt x="77" y="32"/>
                    <a:pt x="77" y="32"/>
                  </a:cubicBezTo>
                  <a:cubicBezTo>
                    <a:pt x="49" y="72"/>
                    <a:pt x="0" y="82"/>
                    <a:pt x="0" y="83"/>
                  </a:cubicBezTo>
                  <a:cubicBezTo>
                    <a:pt x="3" y="102"/>
                    <a:pt x="3" y="102"/>
                    <a:pt x="3" y="102"/>
                  </a:cubicBezTo>
                  <a:cubicBezTo>
                    <a:pt x="6" y="102"/>
                    <a:pt x="60" y="90"/>
                    <a:pt x="93" y="43"/>
                  </a:cubicBezTo>
                  <a:close/>
                  <a:moveTo>
                    <a:pt x="81" y="70"/>
                  </a:moveTo>
                  <a:cubicBezTo>
                    <a:pt x="76" y="75"/>
                    <a:pt x="71" y="79"/>
                    <a:pt x="65" y="83"/>
                  </a:cubicBezTo>
                  <a:cubicBezTo>
                    <a:pt x="88" y="98"/>
                    <a:pt x="110" y="104"/>
                    <a:pt x="111" y="104"/>
                  </a:cubicBezTo>
                  <a:cubicBezTo>
                    <a:pt x="116" y="85"/>
                    <a:pt x="116" y="85"/>
                    <a:pt x="116" y="85"/>
                  </a:cubicBezTo>
                  <a:cubicBezTo>
                    <a:pt x="115" y="85"/>
                    <a:pt x="100" y="81"/>
                    <a:pt x="81" y="7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2000">
                <a:latin typeface="+mj-ea"/>
                <a:ea typeface="+mj-ea"/>
              </a:endParaRPr>
            </a:p>
          </p:txBody>
        </p:sp>
        <p:sp>
          <p:nvSpPr>
            <p:cNvPr id="34" name="Freeform 9"/>
            <p:cNvSpPr>
              <a:spLocks noEditPoints="1"/>
            </p:cNvSpPr>
            <p:nvPr/>
          </p:nvSpPr>
          <p:spPr bwMode="auto">
            <a:xfrm>
              <a:off x="7334894" y="3053438"/>
              <a:ext cx="424084" cy="466725"/>
            </a:xfrm>
            <a:custGeom>
              <a:avLst/>
              <a:gdLst>
                <a:gd name="T0" fmla="*/ 88 w 110"/>
                <a:gd name="T1" fmla="*/ 17 h 122"/>
                <a:gd name="T2" fmla="*/ 78 w 110"/>
                <a:gd name="T3" fmla="*/ 31 h 122"/>
                <a:gd name="T4" fmla="*/ 93 w 110"/>
                <a:gd name="T5" fmla="*/ 61 h 122"/>
                <a:gd name="T6" fmla="*/ 57 w 110"/>
                <a:gd name="T7" fmla="*/ 99 h 122"/>
                <a:gd name="T8" fmla="*/ 57 w 110"/>
                <a:gd name="T9" fmla="*/ 93 h 122"/>
                <a:gd name="T10" fmla="*/ 32 w 110"/>
                <a:gd name="T11" fmla="*/ 108 h 122"/>
                <a:gd name="T12" fmla="*/ 57 w 110"/>
                <a:gd name="T13" fmla="*/ 122 h 122"/>
                <a:gd name="T14" fmla="*/ 57 w 110"/>
                <a:gd name="T15" fmla="*/ 116 h 122"/>
                <a:gd name="T16" fmla="*/ 110 w 110"/>
                <a:gd name="T17" fmla="*/ 61 h 122"/>
                <a:gd name="T18" fmla="*/ 88 w 110"/>
                <a:gd name="T19" fmla="*/ 17 h 122"/>
                <a:gd name="T20" fmla="*/ 50 w 110"/>
                <a:gd name="T21" fmla="*/ 0 h 122"/>
                <a:gd name="T22" fmla="*/ 50 w 110"/>
                <a:gd name="T23" fmla="*/ 6 h 122"/>
                <a:gd name="T24" fmla="*/ 0 w 110"/>
                <a:gd name="T25" fmla="*/ 61 h 122"/>
                <a:gd name="T26" fmla="*/ 19 w 110"/>
                <a:gd name="T27" fmla="*/ 103 h 122"/>
                <a:gd name="T28" fmla="*/ 30 w 110"/>
                <a:gd name="T29" fmla="*/ 90 h 122"/>
                <a:gd name="T30" fmla="*/ 17 w 110"/>
                <a:gd name="T31" fmla="*/ 61 h 122"/>
                <a:gd name="T32" fmla="*/ 50 w 110"/>
                <a:gd name="T33" fmla="*/ 23 h 122"/>
                <a:gd name="T34" fmla="*/ 50 w 110"/>
                <a:gd name="T35" fmla="*/ 29 h 122"/>
                <a:gd name="T36" fmla="*/ 75 w 110"/>
                <a:gd name="T37" fmla="*/ 15 h 122"/>
                <a:gd name="T38" fmla="*/ 50 w 110"/>
                <a:gd name="T3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22">
                  <a:moveTo>
                    <a:pt x="88" y="17"/>
                  </a:moveTo>
                  <a:cubicBezTo>
                    <a:pt x="78" y="31"/>
                    <a:pt x="78" y="31"/>
                    <a:pt x="78" y="31"/>
                  </a:cubicBezTo>
                  <a:cubicBezTo>
                    <a:pt x="88" y="38"/>
                    <a:pt x="93" y="49"/>
                    <a:pt x="93" y="61"/>
                  </a:cubicBezTo>
                  <a:cubicBezTo>
                    <a:pt x="93" y="81"/>
                    <a:pt x="77" y="98"/>
                    <a:pt x="57" y="99"/>
                  </a:cubicBezTo>
                  <a:cubicBezTo>
                    <a:pt x="57" y="93"/>
                    <a:pt x="57" y="93"/>
                    <a:pt x="57" y="93"/>
                  </a:cubicBezTo>
                  <a:cubicBezTo>
                    <a:pt x="32" y="108"/>
                    <a:pt x="32" y="108"/>
                    <a:pt x="32" y="108"/>
                  </a:cubicBezTo>
                  <a:cubicBezTo>
                    <a:pt x="57" y="122"/>
                    <a:pt x="57" y="122"/>
                    <a:pt x="57" y="122"/>
                  </a:cubicBezTo>
                  <a:cubicBezTo>
                    <a:pt x="57" y="116"/>
                    <a:pt x="57" y="116"/>
                    <a:pt x="57" y="116"/>
                  </a:cubicBezTo>
                  <a:cubicBezTo>
                    <a:pt x="87" y="115"/>
                    <a:pt x="110" y="91"/>
                    <a:pt x="110" y="61"/>
                  </a:cubicBezTo>
                  <a:cubicBezTo>
                    <a:pt x="110" y="44"/>
                    <a:pt x="102" y="27"/>
                    <a:pt x="88" y="17"/>
                  </a:cubicBezTo>
                  <a:moveTo>
                    <a:pt x="50" y="0"/>
                  </a:moveTo>
                  <a:cubicBezTo>
                    <a:pt x="50" y="6"/>
                    <a:pt x="50" y="6"/>
                    <a:pt x="50" y="6"/>
                  </a:cubicBezTo>
                  <a:cubicBezTo>
                    <a:pt x="22" y="9"/>
                    <a:pt x="0" y="32"/>
                    <a:pt x="0" y="61"/>
                  </a:cubicBezTo>
                  <a:cubicBezTo>
                    <a:pt x="0" y="77"/>
                    <a:pt x="7" y="92"/>
                    <a:pt x="19" y="103"/>
                  </a:cubicBezTo>
                  <a:cubicBezTo>
                    <a:pt x="30" y="90"/>
                    <a:pt x="30" y="90"/>
                    <a:pt x="30" y="90"/>
                  </a:cubicBezTo>
                  <a:cubicBezTo>
                    <a:pt x="22" y="83"/>
                    <a:pt x="17" y="72"/>
                    <a:pt x="17" y="61"/>
                  </a:cubicBezTo>
                  <a:cubicBezTo>
                    <a:pt x="17" y="42"/>
                    <a:pt x="32" y="26"/>
                    <a:pt x="50" y="23"/>
                  </a:cubicBezTo>
                  <a:cubicBezTo>
                    <a:pt x="50" y="29"/>
                    <a:pt x="50" y="29"/>
                    <a:pt x="50" y="29"/>
                  </a:cubicBezTo>
                  <a:cubicBezTo>
                    <a:pt x="75" y="15"/>
                    <a:pt x="75" y="15"/>
                    <a:pt x="75" y="15"/>
                  </a:cubicBezTo>
                  <a:cubicBezTo>
                    <a:pt x="50" y="0"/>
                    <a:pt x="50" y="0"/>
                    <a:pt x="5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2000">
                <a:latin typeface="+mj-ea"/>
                <a:ea typeface="+mj-ea"/>
              </a:endParaRPr>
            </a:p>
          </p:txBody>
        </p:sp>
        <p:sp>
          <p:nvSpPr>
            <p:cNvPr id="35" name="Freeform 27"/>
            <p:cNvSpPr>
              <a:spLocks noChangeAspect="1" noEditPoints="1"/>
            </p:cNvSpPr>
            <p:nvPr/>
          </p:nvSpPr>
          <p:spPr bwMode="auto">
            <a:xfrm>
              <a:off x="3310050" y="4331061"/>
              <a:ext cx="498212"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prstTxWarp prst="textNoShape">
                <a:avLst/>
              </a:prstTxWarp>
            </a:bodyPr>
            <a:lstStyle/>
            <a:p>
              <a:endParaRPr lang="zh-CN" altLang="en-US" sz="2000">
                <a:latin typeface="+mj-ea"/>
                <a:ea typeface="+mj-ea"/>
              </a:endParaRPr>
            </a:p>
          </p:txBody>
        </p:sp>
        <p:sp>
          <p:nvSpPr>
            <p:cNvPr id="36" name="Freeform 13"/>
            <p:cNvSpPr>
              <a:spLocks noChangeAspect="1" noEditPoints="1"/>
            </p:cNvSpPr>
            <p:nvPr/>
          </p:nvSpPr>
          <p:spPr bwMode="auto">
            <a:xfrm>
              <a:off x="5939590" y="4331061"/>
              <a:ext cx="558601"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prstTxWarp prst="textNoShape">
                <a:avLst/>
              </a:prstTxWarp>
            </a:bodyPr>
            <a:lstStyle/>
            <a:p>
              <a:endParaRPr lang="zh-CN" altLang="en-US" sz="2000">
                <a:latin typeface="+mj-ea"/>
                <a:ea typeface="+mj-ea"/>
              </a:endParaRPr>
            </a:p>
          </p:txBody>
        </p:sp>
        <p:sp>
          <p:nvSpPr>
            <p:cNvPr id="37" name="Freeform 9"/>
            <p:cNvSpPr>
              <a:spLocks noChangeAspect="1" noEditPoints="1"/>
            </p:cNvSpPr>
            <p:nvPr/>
          </p:nvSpPr>
          <p:spPr bwMode="auto">
            <a:xfrm>
              <a:off x="8457166" y="4340850"/>
              <a:ext cx="835634"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prstTxWarp prst="textNoShape">
                <a:avLst/>
              </a:prstTxWarp>
            </a:bodyPr>
            <a:lstStyle/>
            <a:p>
              <a:endParaRPr lang="zh-CN" altLang="en-US" sz="2000">
                <a:latin typeface="+mj-ea"/>
                <a:ea typeface="+mj-ea"/>
              </a:endParaRPr>
            </a:p>
          </p:txBody>
        </p:sp>
        <p:grpSp>
          <p:nvGrpSpPr>
            <p:cNvPr id="38" name="组合 37"/>
            <p:cNvGrpSpPr>
              <a:grpSpLocks noChangeAspect="1"/>
            </p:cNvGrpSpPr>
            <p:nvPr/>
          </p:nvGrpSpPr>
          <p:grpSpPr>
            <a:xfrm>
              <a:off x="8213419" y="2616167"/>
              <a:ext cx="511640" cy="1332000"/>
              <a:chOff x="2971800" y="2266951"/>
              <a:chExt cx="250031" cy="651272"/>
            </a:xfrm>
            <a:effectLst>
              <a:outerShdw blurRad="76200" dir="18900000" sy="23000" kx="-1200000" algn="bl" rotWithShape="0">
                <a:prstClr val="black">
                  <a:alpha val="20000"/>
                </a:prstClr>
              </a:outerShdw>
            </a:effectLst>
          </p:grpSpPr>
          <p:sp>
            <p:nvSpPr>
              <p:cNvPr id="39" name="Freeform 5"/>
              <p:cNvSpPr>
                <a:spLocks/>
              </p:cNvSpPr>
              <p:nvPr/>
            </p:nvSpPr>
            <p:spPr bwMode="auto">
              <a:xfrm>
                <a:off x="3014662" y="2318148"/>
                <a:ext cx="51197" cy="71437"/>
              </a:xfrm>
              <a:custGeom>
                <a:avLst/>
                <a:gdLst>
                  <a:gd name="T0" fmla="*/ 1 w 11"/>
                  <a:gd name="T1" fmla="*/ 6 h 15"/>
                  <a:gd name="T2" fmla="*/ 0 w 11"/>
                  <a:gd name="T3" fmla="*/ 7 h 15"/>
                  <a:gd name="T4" fmla="*/ 5 w 11"/>
                  <a:gd name="T5" fmla="*/ 15 h 15"/>
                  <a:gd name="T6" fmla="*/ 10 w 11"/>
                  <a:gd name="T7" fmla="*/ 11 h 15"/>
                  <a:gd name="T8" fmla="*/ 11 w 11"/>
                  <a:gd name="T9" fmla="*/ 8 h 15"/>
                  <a:gd name="T10" fmla="*/ 11 w 11"/>
                  <a:gd name="T11" fmla="*/ 1 h 15"/>
                  <a:gd name="T12" fmla="*/ 1 w 11"/>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1" y="6"/>
                    </a:moveTo>
                    <a:cubicBezTo>
                      <a:pt x="0" y="7"/>
                      <a:pt x="0" y="7"/>
                      <a:pt x="0" y="7"/>
                    </a:cubicBezTo>
                    <a:cubicBezTo>
                      <a:pt x="5" y="15"/>
                      <a:pt x="5" y="15"/>
                      <a:pt x="5" y="15"/>
                    </a:cubicBezTo>
                    <a:cubicBezTo>
                      <a:pt x="10" y="11"/>
                      <a:pt x="10" y="11"/>
                      <a:pt x="10" y="11"/>
                    </a:cubicBezTo>
                    <a:cubicBezTo>
                      <a:pt x="11" y="8"/>
                      <a:pt x="11" y="8"/>
                      <a:pt x="11" y="8"/>
                    </a:cubicBezTo>
                    <a:cubicBezTo>
                      <a:pt x="11" y="8"/>
                      <a:pt x="11" y="2"/>
                      <a:pt x="11" y="1"/>
                    </a:cubicBezTo>
                    <a:cubicBezTo>
                      <a:pt x="11" y="0"/>
                      <a:pt x="1" y="6"/>
                      <a:pt x="1" y="6"/>
                    </a:cubicBezTo>
                    <a:close/>
                  </a:path>
                </a:pathLst>
              </a:custGeom>
              <a:solidFill>
                <a:srgbClr val="D69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40" name="Freeform 6"/>
              <p:cNvSpPr>
                <a:spLocks/>
              </p:cNvSpPr>
              <p:nvPr/>
            </p:nvSpPr>
            <p:spPr bwMode="auto">
              <a:xfrm>
                <a:off x="3005137" y="2276476"/>
                <a:ext cx="65484" cy="84534"/>
              </a:xfrm>
              <a:custGeom>
                <a:avLst/>
                <a:gdLst>
                  <a:gd name="T0" fmla="*/ 0 w 14"/>
                  <a:gd name="T1" fmla="*/ 4 h 18"/>
                  <a:gd name="T2" fmla="*/ 0 w 14"/>
                  <a:gd name="T3" fmla="*/ 8 h 18"/>
                  <a:gd name="T4" fmla="*/ 1 w 14"/>
                  <a:gd name="T5" fmla="*/ 12 h 18"/>
                  <a:gd name="T6" fmla="*/ 4 w 14"/>
                  <a:gd name="T7" fmla="*/ 17 h 18"/>
                  <a:gd name="T8" fmla="*/ 7 w 14"/>
                  <a:gd name="T9" fmla="*/ 18 h 18"/>
                  <a:gd name="T10" fmla="*/ 10 w 14"/>
                  <a:gd name="T11" fmla="*/ 16 h 18"/>
                  <a:gd name="T12" fmla="*/ 13 w 14"/>
                  <a:gd name="T13" fmla="*/ 11 h 18"/>
                  <a:gd name="T14" fmla="*/ 13 w 14"/>
                  <a:gd name="T15" fmla="*/ 11 h 18"/>
                  <a:gd name="T16" fmla="*/ 14 w 14"/>
                  <a:gd name="T17" fmla="*/ 9 h 18"/>
                  <a:gd name="T18" fmla="*/ 13 w 14"/>
                  <a:gd name="T19" fmla="*/ 7 h 18"/>
                  <a:gd name="T20" fmla="*/ 10 w 14"/>
                  <a:gd name="T21" fmla="*/ 1 h 18"/>
                  <a:gd name="T22" fmla="*/ 0 w 14"/>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8">
                    <a:moveTo>
                      <a:pt x="0" y="4"/>
                    </a:moveTo>
                    <a:cubicBezTo>
                      <a:pt x="0" y="8"/>
                      <a:pt x="0" y="8"/>
                      <a:pt x="0" y="8"/>
                    </a:cubicBezTo>
                    <a:cubicBezTo>
                      <a:pt x="0" y="8"/>
                      <a:pt x="0" y="12"/>
                      <a:pt x="1" y="12"/>
                    </a:cubicBezTo>
                    <a:cubicBezTo>
                      <a:pt x="1" y="12"/>
                      <a:pt x="2" y="15"/>
                      <a:pt x="4" y="17"/>
                    </a:cubicBezTo>
                    <a:cubicBezTo>
                      <a:pt x="4" y="17"/>
                      <a:pt x="5" y="18"/>
                      <a:pt x="7" y="18"/>
                    </a:cubicBezTo>
                    <a:cubicBezTo>
                      <a:pt x="8" y="18"/>
                      <a:pt x="9" y="16"/>
                      <a:pt x="10" y="16"/>
                    </a:cubicBezTo>
                    <a:cubicBezTo>
                      <a:pt x="10" y="16"/>
                      <a:pt x="12" y="14"/>
                      <a:pt x="13" y="11"/>
                    </a:cubicBezTo>
                    <a:cubicBezTo>
                      <a:pt x="13" y="11"/>
                      <a:pt x="13" y="11"/>
                      <a:pt x="13" y="11"/>
                    </a:cubicBezTo>
                    <a:cubicBezTo>
                      <a:pt x="14" y="11"/>
                      <a:pt x="14" y="9"/>
                      <a:pt x="14" y="9"/>
                    </a:cubicBezTo>
                    <a:cubicBezTo>
                      <a:pt x="14" y="8"/>
                      <a:pt x="14" y="7"/>
                      <a:pt x="13" y="7"/>
                    </a:cubicBezTo>
                    <a:cubicBezTo>
                      <a:pt x="13" y="7"/>
                      <a:pt x="13" y="2"/>
                      <a:pt x="10" y="1"/>
                    </a:cubicBezTo>
                    <a:cubicBezTo>
                      <a:pt x="7" y="0"/>
                      <a:pt x="3" y="0"/>
                      <a:pt x="0" y="4"/>
                    </a:cubicBezTo>
                    <a:close/>
                  </a:path>
                </a:pathLst>
              </a:custGeom>
              <a:solidFill>
                <a:srgbClr val="F2C2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41" name="Freeform 7"/>
              <p:cNvSpPr>
                <a:spLocks/>
              </p:cNvSpPr>
              <p:nvPr/>
            </p:nvSpPr>
            <p:spPr bwMode="auto">
              <a:xfrm>
                <a:off x="3033712" y="2281239"/>
                <a:ext cx="36909" cy="79772"/>
              </a:xfrm>
              <a:custGeom>
                <a:avLst/>
                <a:gdLst>
                  <a:gd name="T0" fmla="*/ 8 w 8"/>
                  <a:gd name="T1" fmla="*/ 8 h 17"/>
                  <a:gd name="T2" fmla="*/ 7 w 8"/>
                  <a:gd name="T3" fmla="*/ 6 h 17"/>
                  <a:gd name="T4" fmla="*/ 4 w 8"/>
                  <a:gd name="T5" fmla="*/ 0 h 17"/>
                  <a:gd name="T6" fmla="*/ 4 w 8"/>
                  <a:gd name="T7" fmla="*/ 5 h 17"/>
                  <a:gd name="T8" fmla="*/ 6 w 8"/>
                  <a:gd name="T9" fmla="*/ 7 h 17"/>
                  <a:gd name="T10" fmla="*/ 4 w 8"/>
                  <a:gd name="T11" fmla="*/ 11 h 17"/>
                  <a:gd name="T12" fmla="*/ 2 w 8"/>
                  <a:gd name="T13" fmla="*/ 15 h 17"/>
                  <a:gd name="T14" fmla="*/ 0 w 8"/>
                  <a:gd name="T15" fmla="*/ 17 h 17"/>
                  <a:gd name="T16" fmla="*/ 1 w 8"/>
                  <a:gd name="T17" fmla="*/ 17 h 17"/>
                  <a:gd name="T18" fmla="*/ 4 w 8"/>
                  <a:gd name="T19" fmla="*/ 15 h 17"/>
                  <a:gd name="T20" fmla="*/ 7 w 8"/>
                  <a:gd name="T21" fmla="*/ 10 h 17"/>
                  <a:gd name="T22" fmla="*/ 7 w 8"/>
                  <a:gd name="T23" fmla="*/ 10 h 17"/>
                  <a:gd name="T24" fmla="*/ 8 w 8"/>
                  <a:gd name="T2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7">
                    <a:moveTo>
                      <a:pt x="8" y="8"/>
                    </a:moveTo>
                    <a:cubicBezTo>
                      <a:pt x="8" y="7"/>
                      <a:pt x="8" y="6"/>
                      <a:pt x="7" y="6"/>
                    </a:cubicBezTo>
                    <a:cubicBezTo>
                      <a:pt x="7" y="6"/>
                      <a:pt x="7" y="1"/>
                      <a:pt x="4" y="0"/>
                    </a:cubicBezTo>
                    <a:cubicBezTo>
                      <a:pt x="4" y="2"/>
                      <a:pt x="4" y="5"/>
                      <a:pt x="4" y="5"/>
                    </a:cubicBezTo>
                    <a:cubicBezTo>
                      <a:pt x="5" y="6"/>
                      <a:pt x="6" y="6"/>
                      <a:pt x="6" y="7"/>
                    </a:cubicBezTo>
                    <a:cubicBezTo>
                      <a:pt x="5" y="9"/>
                      <a:pt x="4" y="11"/>
                      <a:pt x="4" y="11"/>
                    </a:cubicBezTo>
                    <a:cubicBezTo>
                      <a:pt x="4" y="11"/>
                      <a:pt x="3" y="14"/>
                      <a:pt x="2" y="15"/>
                    </a:cubicBezTo>
                    <a:cubicBezTo>
                      <a:pt x="1" y="15"/>
                      <a:pt x="0" y="17"/>
                      <a:pt x="0" y="17"/>
                    </a:cubicBezTo>
                    <a:cubicBezTo>
                      <a:pt x="0" y="17"/>
                      <a:pt x="0" y="17"/>
                      <a:pt x="1" y="17"/>
                    </a:cubicBezTo>
                    <a:cubicBezTo>
                      <a:pt x="2" y="17"/>
                      <a:pt x="3" y="15"/>
                      <a:pt x="4" y="15"/>
                    </a:cubicBezTo>
                    <a:cubicBezTo>
                      <a:pt x="4" y="15"/>
                      <a:pt x="6" y="13"/>
                      <a:pt x="7" y="10"/>
                    </a:cubicBezTo>
                    <a:cubicBezTo>
                      <a:pt x="7" y="10"/>
                      <a:pt x="7" y="10"/>
                      <a:pt x="7" y="10"/>
                    </a:cubicBezTo>
                    <a:cubicBezTo>
                      <a:pt x="8" y="10"/>
                      <a:pt x="8" y="8"/>
                      <a:pt x="8" y="8"/>
                    </a:cubicBezTo>
                    <a:close/>
                  </a:path>
                </a:pathLst>
              </a:custGeom>
              <a:solidFill>
                <a:srgbClr val="EBB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42" name="Freeform 8"/>
              <p:cNvSpPr>
                <a:spLocks/>
              </p:cNvSpPr>
              <p:nvPr/>
            </p:nvSpPr>
            <p:spPr bwMode="auto">
              <a:xfrm>
                <a:off x="3000375" y="2266951"/>
                <a:ext cx="70247" cy="46434"/>
              </a:xfrm>
              <a:custGeom>
                <a:avLst/>
                <a:gdLst>
                  <a:gd name="T0" fmla="*/ 13 w 15"/>
                  <a:gd name="T1" fmla="*/ 10 h 10"/>
                  <a:gd name="T2" fmla="*/ 15 w 15"/>
                  <a:gd name="T3" fmla="*/ 9 h 10"/>
                  <a:gd name="T4" fmla="*/ 15 w 15"/>
                  <a:gd name="T5" fmla="*/ 6 h 10"/>
                  <a:gd name="T6" fmla="*/ 12 w 15"/>
                  <a:gd name="T7" fmla="*/ 2 h 10"/>
                  <a:gd name="T8" fmla="*/ 9 w 15"/>
                  <a:gd name="T9" fmla="*/ 1 h 10"/>
                  <a:gd name="T10" fmla="*/ 7 w 15"/>
                  <a:gd name="T11" fmla="*/ 0 h 10"/>
                  <a:gd name="T12" fmla="*/ 1 w 15"/>
                  <a:gd name="T13" fmla="*/ 5 h 10"/>
                  <a:gd name="T14" fmla="*/ 1 w 15"/>
                  <a:gd name="T15" fmla="*/ 8 h 10"/>
                  <a:gd name="T16" fmla="*/ 2 w 15"/>
                  <a:gd name="T17" fmla="*/ 7 h 10"/>
                  <a:gd name="T18" fmla="*/ 4 w 15"/>
                  <a:gd name="T19" fmla="*/ 5 h 10"/>
                  <a:gd name="T20" fmla="*/ 11 w 15"/>
                  <a:gd name="T21" fmla="*/ 4 h 10"/>
                  <a:gd name="T22" fmla="*/ 12 w 15"/>
                  <a:gd name="T23" fmla="*/ 7 h 10"/>
                  <a:gd name="T24" fmla="*/ 13 w 15"/>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0">
                    <a:moveTo>
                      <a:pt x="13" y="10"/>
                    </a:moveTo>
                    <a:cubicBezTo>
                      <a:pt x="13" y="10"/>
                      <a:pt x="14" y="9"/>
                      <a:pt x="15" y="9"/>
                    </a:cubicBezTo>
                    <a:cubicBezTo>
                      <a:pt x="15" y="6"/>
                      <a:pt x="15" y="6"/>
                      <a:pt x="15" y="6"/>
                    </a:cubicBezTo>
                    <a:cubicBezTo>
                      <a:pt x="15" y="6"/>
                      <a:pt x="14" y="3"/>
                      <a:pt x="12" y="2"/>
                    </a:cubicBezTo>
                    <a:cubicBezTo>
                      <a:pt x="10" y="1"/>
                      <a:pt x="9" y="1"/>
                      <a:pt x="9" y="1"/>
                    </a:cubicBezTo>
                    <a:cubicBezTo>
                      <a:pt x="9" y="1"/>
                      <a:pt x="8" y="0"/>
                      <a:pt x="7" y="0"/>
                    </a:cubicBezTo>
                    <a:cubicBezTo>
                      <a:pt x="5" y="0"/>
                      <a:pt x="2" y="2"/>
                      <a:pt x="1" y="5"/>
                    </a:cubicBezTo>
                    <a:cubicBezTo>
                      <a:pt x="0" y="8"/>
                      <a:pt x="1" y="8"/>
                      <a:pt x="1" y="8"/>
                    </a:cubicBezTo>
                    <a:cubicBezTo>
                      <a:pt x="2" y="7"/>
                      <a:pt x="2" y="7"/>
                      <a:pt x="2" y="7"/>
                    </a:cubicBezTo>
                    <a:cubicBezTo>
                      <a:pt x="2" y="7"/>
                      <a:pt x="3" y="6"/>
                      <a:pt x="4" y="5"/>
                    </a:cubicBezTo>
                    <a:cubicBezTo>
                      <a:pt x="5" y="5"/>
                      <a:pt x="10" y="5"/>
                      <a:pt x="11" y="4"/>
                    </a:cubicBezTo>
                    <a:cubicBezTo>
                      <a:pt x="11" y="4"/>
                      <a:pt x="12" y="7"/>
                      <a:pt x="12" y="7"/>
                    </a:cubicBezTo>
                    <a:cubicBezTo>
                      <a:pt x="13" y="7"/>
                      <a:pt x="13" y="10"/>
                      <a:pt x="13" y="10"/>
                    </a:cubicBez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43" name="Freeform 9"/>
              <p:cNvSpPr>
                <a:spLocks/>
              </p:cNvSpPr>
              <p:nvPr/>
            </p:nvSpPr>
            <p:spPr bwMode="auto">
              <a:xfrm>
                <a:off x="3014662" y="2346723"/>
                <a:ext cx="132159" cy="213122"/>
              </a:xfrm>
              <a:custGeom>
                <a:avLst/>
                <a:gdLst>
                  <a:gd name="T0" fmla="*/ 0 w 28"/>
                  <a:gd name="T1" fmla="*/ 1 h 45"/>
                  <a:gd name="T2" fmla="*/ 7 w 28"/>
                  <a:gd name="T3" fmla="*/ 4 h 45"/>
                  <a:gd name="T4" fmla="*/ 11 w 28"/>
                  <a:gd name="T5" fmla="*/ 0 h 45"/>
                  <a:gd name="T6" fmla="*/ 12 w 28"/>
                  <a:gd name="T7" fmla="*/ 1 h 45"/>
                  <a:gd name="T8" fmla="*/ 19 w 28"/>
                  <a:gd name="T9" fmla="*/ 9 h 45"/>
                  <a:gd name="T10" fmla="*/ 28 w 28"/>
                  <a:gd name="T11" fmla="*/ 37 h 45"/>
                  <a:gd name="T12" fmla="*/ 10 w 28"/>
                  <a:gd name="T13" fmla="*/ 45 h 45"/>
                  <a:gd name="T14" fmla="*/ 4 w 28"/>
                  <a:gd name="T15" fmla="*/ 22 h 45"/>
                  <a:gd name="T16" fmla="*/ 0 w 28"/>
                  <a:gd name="T17" fmla="*/ 5 h 45"/>
                  <a:gd name="T18" fmla="*/ 0 w 28"/>
                  <a:gd name="T1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5">
                    <a:moveTo>
                      <a:pt x="0" y="1"/>
                    </a:moveTo>
                    <a:cubicBezTo>
                      <a:pt x="0" y="1"/>
                      <a:pt x="6" y="4"/>
                      <a:pt x="7" y="4"/>
                    </a:cubicBezTo>
                    <a:cubicBezTo>
                      <a:pt x="7" y="4"/>
                      <a:pt x="10" y="1"/>
                      <a:pt x="11" y="0"/>
                    </a:cubicBezTo>
                    <a:cubicBezTo>
                      <a:pt x="12" y="1"/>
                      <a:pt x="12" y="1"/>
                      <a:pt x="12" y="1"/>
                    </a:cubicBezTo>
                    <a:cubicBezTo>
                      <a:pt x="19" y="9"/>
                      <a:pt x="19" y="9"/>
                      <a:pt x="19" y="9"/>
                    </a:cubicBezTo>
                    <a:cubicBezTo>
                      <a:pt x="28" y="37"/>
                      <a:pt x="28" y="37"/>
                      <a:pt x="28" y="37"/>
                    </a:cubicBezTo>
                    <a:cubicBezTo>
                      <a:pt x="10" y="45"/>
                      <a:pt x="10" y="45"/>
                      <a:pt x="10" y="45"/>
                    </a:cubicBezTo>
                    <a:cubicBezTo>
                      <a:pt x="4" y="22"/>
                      <a:pt x="4" y="22"/>
                      <a:pt x="4" y="22"/>
                    </a:cubicBezTo>
                    <a:cubicBezTo>
                      <a:pt x="0" y="5"/>
                      <a:pt x="0" y="5"/>
                      <a:pt x="0" y="5"/>
                    </a:cubicBezTo>
                    <a:lnTo>
                      <a:pt x="0" y="1"/>
                    </a:lnTo>
                    <a:close/>
                  </a:path>
                </a:pathLst>
              </a:custGeom>
              <a:solidFill>
                <a:srgbClr val="F5F7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44" name="Freeform 10"/>
              <p:cNvSpPr>
                <a:spLocks/>
              </p:cNvSpPr>
              <p:nvPr/>
            </p:nvSpPr>
            <p:spPr bwMode="auto">
              <a:xfrm>
                <a:off x="3038475" y="2361011"/>
                <a:ext cx="108347" cy="170259"/>
              </a:xfrm>
              <a:custGeom>
                <a:avLst/>
                <a:gdLst>
                  <a:gd name="T0" fmla="*/ 3 w 23"/>
                  <a:gd name="T1" fmla="*/ 3 h 36"/>
                  <a:gd name="T2" fmla="*/ 4 w 23"/>
                  <a:gd name="T3" fmla="*/ 2 h 36"/>
                  <a:gd name="T4" fmla="*/ 6 w 23"/>
                  <a:gd name="T5" fmla="*/ 6 h 36"/>
                  <a:gd name="T6" fmla="*/ 13 w 23"/>
                  <a:gd name="T7" fmla="*/ 26 h 36"/>
                  <a:gd name="T8" fmla="*/ 18 w 23"/>
                  <a:gd name="T9" fmla="*/ 30 h 36"/>
                  <a:gd name="T10" fmla="*/ 19 w 23"/>
                  <a:gd name="T11" fmla="*/ 36 h 36"/>
                  <a:gd name="T12" fmla="*/ 23 w 23"/>
                  <a:gd name="T13" fmla="*/ 34 h 36"/>
                  <a:gd name="T14" fmla="*/ 20 w 23"/>
                  <a:gd name="T15" fmla="*/ 25 h 36"/>
                  <a:gd name="T16" fmla="*/ 8 w 23"/>
                  <a:gd name="T17" fmla="*/ 4 h 36"/>
                  <a:gd name="T18" fmla="*/ 4 w 23"/>
                  <a:gd name="T19" fmla="*/ 1 h 36"/>
                  <a:gd name="T20" fmla="*/ 2 w 23"/>
                  <a:gd name="T21" fmla="*/ 2 h 36"/>
                  <a:gd name="T22" fmla="*/ 1 w 23"/>
                  <a:gd name="T23" fmla="*/ 2 h 36"/>
                  <a:gd name="T24" fmla="*/ 1 w 23"/>
                  <a:gd name="T25" fmla="*/ 6 h 36"/>
                  <a:gd name="T26" fmla="*/ 3 w 23"/>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6">
                    <a:moveTo>
                      <a:pt x="3" y="3"/>
                    </a:moveTo>
                    <a:cubicBezTo>
                      <a:pt x="3" y="3"/>
                      <a:pt x="2" y="2"/>
                      <a:pt x="4" y="2"/>
                    </a:cubicBezTo>
                    <a:cubicBezTo>
                      <a:pt x="6" y="3"/>
                      <a:pt x="6" y="5"/>
                      <a:pt x="6" y="6"/>
                    </a:cubicBezTo>
                    <a:cubicBezTo>
                      <a:pt x="6" y="7"/>
                      <a:pt x="13" y="26"/>
                      <a:pt x="13" y="26"/>
                    </a:cubicBezTo>
                    <a:cubicBezTo>
                      <a:pt x="13" y="26"/>
                      <a:pt x="17" y="30"/>
                      <a:pt x="18" y="30"/>
                    </a:cubicBezTo>
                    <a:cubicBezTo>
                      <a:pt x="19" y="31"/>
                      <a:pt x="19" y="34"/>
                      <a:pt x="19" y="36"/>
                    </a:cubicBezTo>
                    <a:cubicBezTo>
                      <a:pt x="23" y="34"/>
                      <a:pt x="23" y="34"/>
                      <a:pt x="23" y="34"/>
                    </a:cubicBezTo>
                    <a:cubicBezTo>
                      <a:pt x="20" y="25"/>
                      <a:pt x="20" y="25"/>
                      <a:pt x="20" y="25"/>
                    </a:cubicBezTo>
                    <a:cubicBezTo>
                      <a:pt x="8" y="4"/>
                      <a:pt x="8" y="4"/>
                      <a:pt x="8" y="4"/>
                    </a:cubicBezTo>
                    <a:cubicBezTo>
                      <a:pt x="8" y="4"/>
                      <a:pt x="6" y="2"/>
                      <a:pt x="4" y="1"/>
                    </a:cubicBezTo>
                    <a:cubicBezTo>
                      <a:pt x="3" y="0"/>
                      <a:pt x="2" y="2"/>
                      <a:pt x="2" y="2"/>
                    </a:cubicBezTo>
                    <a:cubicBezTo>
                      <a:pt x="2" y="2"/>
                      <a:pt x="1" y="1"/>
                      <a:pt x="1" y="2"/>
                    </a:cubicBezTo>
                    <a:cubicBezTo>
                      <a:pt x="0" y="4"/>
                      <a:pt x="1" y="6"/>
                      <a:pt x="1" y="6"/>
                    </a:cubicBezTo>
                    <a:cubicBezTo>
                      <a:pt x="1" y="2"/>
                      <a:pt x="3" y="3"/>
                      <a:pt x="3" y="3"/>
                    </a:cubicBezTo>
                    <a:close/>
                  </a:path>
                </a:pathLst>
              </a:custGeom>
              <a:solidFill>
                <a:srgbClr val="CF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45" name="Freeform 11"/>
              <p:cNvSpPr>
                <a:spLocks/>
              </p:cNvSpPr>
              <p:nvPr/>
            </p:nvSpPr>
            <p:spPr bwMode="auto">
              <a:xfrm>
                <a:off x="3051572" y="23752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F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46" name="Freeform 12"/>
              <p:cNvSpPr>
                <a:spLocks/>
              </p:cNvSpPr>
              <p:nvPr/>
            </p:nvSpPr>
            <p:spPr bwMode="auto">
              <a:xfrm>
                <a:off x="3065859" y="2483645"/>
                <a:ext cx="23812" cy="76200"/>
              </a:xfrm>
              <a:custGeom>
                <a:avLst/>
                <a:gdLst>
                  <a:gd name="T0" fmla="*/ 3 w 5"/>
                  <a:gd name="T1" fmla="*/ 0 h 16"/>
                  <a:gd name="T2" fmla="*/ 0 w 5"/>
                  <a:gd name="T3" fmla="*/ 16 h 16"/>
                  <a:gd name="T4" fmla="*/ 5 w 5"/>
                  <a:gd name="T5" fmla="*/ 13 h 16"/>
                  <a:gd name="T6" fmla="*/ 3 w 5"/>
                  <a:gd name="T7" fmla="*/ 0 h 16"/>
                </a:gdLst>
                <a:ahLst/>
                <a:cxnLst>
                  <a:cxn ang="0">
                    <a:pos x="T0" y="T1"/>
                  </a:cxn>
                  <a:cxn ang="0">
                    <a:pos x="T2" y="T3"/>
                  </a:cxn>
                  <a:cxn ang="0">
                    <a:pos x="T4" y="T5"/>
                  </a:cxn>
                  <a:cxn ang="0">
                    <a:pos x="T6" y="T7"/>
                  </a:cxn>
                </a:cxnLst>
                <a:rect l="0" t="0" r="r" b="b"/>
                <a:pathLst>
                  <a:path w="5" h="16">
                    <a:moveTo>
                      <a:pt x="3" y="0"/>
                    </a:moveTo>
                    <a:cubicBezTo>
                      <a:pt x="3" y="0"/>
                      <a:pt x="2" y="10"/>
                      <a:pt x="0" y="16"/>
                    </a:cubicBezTo>
                    <a:cubicBezTo>
                      <a:pt x="5" y="13"/>
                      <a:pt x="5" y="13"/>
                      <a:pt x="5" y="13"/>
                    </a:cubicBezTo>
                    <a:cubicBezTo>
                      <a:pt x="4" y="9"/>
                      <a:pt x="3" y="0"/>
                      <a:pt x="3" y="0"/>
                    </a:cubicBezTo>
                    <a:close/>
                  </a:path>
                </a:pathLst>
              </a:custGeom>
              <a:solidFill>
                <a:srgbClr val="CF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47" name="Freeform 13"/>
              <p:cNvSpPr>
                <a:spLocks/>
              </p:cNvSpPr>
              <p:nvPr/>
            </p:nvSpPr>
            <p:spPr bwMode="auto">
              <a:xfrm>
                <a:off x="3046809" y="2361011"/>
                <a:ext cx="57150" cy="165497"/>
              </a:xfrm>
              <a:custGeom>
                <a:avLst/>
                <a:gdLst>
                  <a:gd name="T0" fmla="*/ 0 w 12"/>
                  <a:gd name="T1" fmla="*/ 2 h 35"/>
                  <a:gd name="T2" fmla="*/ 1 w 12"/>
                  <a:gd name="T3" fmla="*/ 4 h 35"/>
                  <a:gd name="T4" fmla="*/ 1 w 12"/>
                  <a:gd name="T5" fmla="*/ 7 h 35"/>
                  <a:gd name="T6" fmla="*/ 9 w 12"/>
                  <a:gd name="T7" fmla="*/ 34 h 35"/>
                  <a:gd name="T8" fmla="*/ 11 w 12"/>
                  <a:gd name="T9" fmla="*/ 35 h 35"/>
                  <a:gd name="T10" fmla="*/ 12 w 12"/>
                  <a:gd name="T11" fmla="*/ 33 h 35"/>
                  <a:gd name="T12" fmla="*/ 3 w 12"/>
                  <a:gd name="T13" fmla="*/ 5 h 35"/>
                  <a:gd name="T14" fmla="*/ 2 w 12"/>
                  <a:gd name="T15" fmla="*/ 4 h 35"/>
                  <a:gd name="T16" fmla="*/ 2 w 12"/>
                  <a:gd name="T17" fmla="*/ 1 h 35"/>
                  <a:gd name="T18" fmla="*/ 0 w 12"/>
                  <a:gd name="T19"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5">
                    <a:moveTo>
                      <a:pt x="0" y="2"/>
                    </a:moveTo>
                    <a:cubicBezTo>
                      <a:pt x="0" y="2"/>
                      <a:pt x="1" y="4"/>
                      <a:pt x="1" y="4"/>
                    </a:cubicBezTo>
                    <a:cubicBezTo>
                      <a:pt x="1" y="7"/>
                      <a:pt x="1" y="7"/>
                      <a:pt x="1" y="7"/>
                    </a:cubicBezTo>
                    <a:cubicBezTo>
                      <a:pt x="1" y="7"/>
                      <a:pt x="9" y="32"/>
                      <a:pt x="9" y="34"/>
                    </a:cubicBezTo>
                    <a:cubicBezTo>
                      <a:pt x="11" y="35"/>
                      <a:pt x="11" y="35"/>
                      <a:pt x="11" y="35"/>
                    </a:cubicBezTo>
                    <a:cubicBezTo>
                      <a:pt x="12" y="33"/>
                      <a:pt x="12" y="33"/>
                      <a:pt x="12" y="33"/>
                    </a:cubicBezTo>
                    <a:cubicBezTo>
                      <a:pt x="12" y="33"/>
                      <a:pt x="9" y="16"/>
                      <a:pt x="3" y="5"/>
                    </a:cubicBezTo>
                    <a:cubicBezTo>
                      <a:pt x="2" y="4"/>
                      <a:pt x="2" y="4"/>
                      <a:pt x="2" y="4"/>
                    </a:cubicBezTo>
                    <a:cubicBezTo>
                      <a:pt x="2" y="1"/>
                      <a:pt x="2" y="1"/>
                      <a:pt x="2" y="1"/>
                    </a:cubicBezTo>
                    <a:cubicBezTo>
                      <a:pt x="2" y="1"/>
                      <a:pt x="0" y="0"/>
                      <a:pt x="0" y="2"/>
                    </a:cubicBezTo>
                    <a:close/>
                  </a:path>
                </a:pathLst>
              </a:custGeom>
              <a:solidFill>
                <a:srgbClr val="214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48" name="Freeform 14"/>
              <p:cNvSpPr>
                <a:spLocks/>
              </p:cNvSpPr>
              <p:nvPr/>
            </p:nvSpPr>
            <p:spPr bwMode="auto">
              <a:xfrm>
                <a:off x="3118247" y="2862264"/>
                <a:ext cx="47625" cy="55959"/>
              </a:xfrm>
              <a:custGeom>
                <a:avLst/>
                <a:gdLst>
                  <a:gd name="T0" fmla="*/ 0 w 10"/>
                  <a:gd name="T1" fmla="*/ 1 h 12"/>
                  <a:gd name="T2" fmla="*/ 0 w 10"/>
                  <a:gd name="T3" fmla="*/ 6 h 12"/>
                  <a:gd name="T4" fmla="*/ 2 w 10"/>
                  <a:gd name="T5" fmla="*/ 8 h 12"/>
                  <a:gd name="T6" fmla="*/ 3 w 10"/>
                  <a:gd name="T7" fmla="*/ 11 h 12"/>
                  <a:gd name="T8" fmla="*/ 8 w 10"/>
                  <a:gd name="T9" fmla="*/ 11 h 12"/>
                  <a:gd name="T10" fmla="*/ 10 w 10"/>
                  <a:gd name="T11" fmla="*/ 8 h 12"/>
                  <a:gd name="T12" fmla="*/ 8 w 10"/>
                  <a:gd name="T13" fmla="*/ 5 h 12"/>
                  <a:gd name="T14" fmla="*/ 7 w 10"/>
                  <a:gd name="T15" fmla="*/ 2 h 12"/>
                  <a:gd name="T16" fmla="*/ 0 w 10"/>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0" y="1"/>
                    </a:moveTo>
                    <a:cubicBezTo>
                      <a:pt x="0" y="1"/>
                      <a:pt x="0" y="5"/>
                      <a:pt x="0" y="6"/>
                    </a:cubicBezTo>
                    <a:cubicBezTo>
                      <a:pt x="1" y="7"/>
                      <a:pt x="2" y="8"/>
                      <a:pt x="2" y="8"/>
                    </a:cubicBezTo>
                    <a:cubicBezTo>
                      <a:pt x="2" y="8"/>
                      <a:pt x="3" y="10"/>
                      <a:pt x="3" y="11"/>
                    </a:cubicBezTo>
                    <a:cubicBezTo>
                      <a:pt x="4" y="11"/>
                      <a:pt x="7" y="12"/>
                      <a:pt x="8" y="11"/>
                    </a:cubicBezTo>
                    <a:cubicBezTo>
                      <a:pt x="10" y="11"/>
                      <a:pt x="10" y="8"/>
                      <a:pt x="10" y="8"/>
                    </a:cubicBezTo>
                    <a:cubicBezTo>
                      <a:pt x="10" y="8"/>
                      <a:pt x="8" y="6"/>
                      <a:pt x="8" y="5"/>
                    </a:cubicBezTo>
                    <a:cubicBezTo>
                      <a:pt x="8" y="4"/>
                      <a:pt x="7" y="2"/>
                      <a:pt x="7" y="2"/>
                    </a:cubicBezTo>
                    <a:cubicBezTo>
                      <a:pt x="7" y="2"/>
                      <a:pt x="2" y="0"/>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49" name="Freeform 15"/>
              <p:cNvSpPr>
                <a:spLocks/>
              </p:cNvSpPr>
              <p:nvPr/>
            </p:nvSpPr>
            <p:spPr bwMode="auto">
              <a:xfrm>
                <a:off x="3170634" y="2795589"/>
                <a:ext cx="51197" cy="108347"/>
              </a:xfrm>
              <a:custGeom>
                <a:avLst/>
                <a:gdLst>
                  <a:gd name="T0" fmla="*/ 4 w 11"/>
                  <a:gd name="T1" fmla="*/ 1 h 23"/>
                  <a:gd name="T2" fmla="*/ 8 w 11"/>
                  <a:gd name="T3" fmla="*/ 1 h 23"/>
                  <a:gd name="T4" fmla="*/ 7 w 11"/>
                  <a:gd name="T5" fmla="*/ 9 h 23"/>
                  <a:gd name="T6" fmla="*/ 7 w 11"/>
                  <a:gd name="T7" fmla="*/ 17 h 23"/>
                  <a:gd name="T8" fmla="*/ 4 w 11"/>
                  <a:gd name="T9" fmla="*/ 23 h 23"/>
                  <a:gd name="T10" fmla="*/ 1 w 11"/>
                  <a:gd name="T11" fmla="*/ 23 h 23"/>
                  <a:gd name="T12" fmla="*/ 1 w 11"/>
                  <a:gd name="T13" fmla="*/ 17 h 23"/>
                  <a:gd name="T14" fmla="*/ 0 w 11"/>
                  <a:gd name="T15" fmla="*/ 12 h 23"/>
                  <a:gd name="T16" fmla="*/ 4 w 11"/>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3">
                    <a:moveTo>
                      <a:pt x="4" y="1"/>
                    </a:moveTo>
                    <a:cubicBezTo>
                      <a:pt x="4" y="1"/>
                      <a:pt x="6" y="0"/>
                      <a:pt x="8" y="1"/>
                    </a:cubicBezTo>
                    <a:cubicBezTo>
                      <a:pt x="8" y="1"/>
                      <a:pt x="11" y="2"/>
                      <a:pt x="7" y="9"/>
                    </a:cubicBezTo>
                    <a:cubicBezTo>
                      <a:pt x="7" y="9"/>
                      <a:pt x="7" y="16"/>
                      <a:pt x="7" y="17"/>
                    </a:cubicBezTo>
                    <a:cubicBezTo>
                      <a:pt x="6" y="19"/>
                      <a:pt x="4" y="23"/>
                      <a:pt x="4" y="23"/>
                    </a:cubicBezTo>
                    <a:cubicBezTo>
                      <a:pt x="4" y="23"/>
                      <a:pt x="2" y="23"/>
                      <a:pt x="1" y="23"/>
                    </a:cubicBezTo>
                    <a:cubicBezTo>
                      <a:pt x="1" y="23"/>
                      <a:pt x="1" y="19"/>
                      <a:pt x="1" y="17"/>
                    </a:cubicBezTo>
                    <a:cubicBezTo>
                      <a:pt x="1" y="16"/>
                      <a:pt x="0" y="12"/>
                      <a:pt x="0" y="12"/>
                    </a:cubicBezTo>
                    <a:cubicBezTo>
                      <a:pt x="0" y="12"/>
                      <a:pt x="1" y="2"/>
                      <a:pt x="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50" name="Freeform 16"/>
              <p:cNvSpPr>
                <a:spLocks/>
              </p:cNvSpPr>
              <p:nvPr/>
            </p:nvSpPr>
            <p:spPr bwMode="auto">
              <a:xfrm>
                <a:off x="3099197" y="2512220"/>
                <a:ext cx="76200" cy="363141"/>
              </a:xfrm>
              <a:custGeom>
                <a:avLst/>
                <a:gdLst>
                  <a:gd name="T0" fmla="*/ 2 w 16"/>
                  <a:gd name="T1" fmla="*/ 72 h 77"/>
                  <a:gd name="T2" fmla="*/ 4 w 16"/>
                  <a:gd name="T3" fmla="*/ 77 h 77"/>
                  <a:gd name="T4" fmla="*/ 11 w 16"/>
                  <a:gd name="T5" fmla="*/ 77 h 77"/>
                  <a:gd name="T6" fmla="*/ 14 w 16"/>
                  <a:gd name="T7" fmla="*/ 75 h 77"/>
                  <a:gd name="T8" fmla="*/ 15 w 16"/>
                  <a:gd name="T9" fmla="*/ 68 h 77"/>
                  <a:gd name="T10" fmla="*/ 16 w 16"/>
                  <a:gd name="T11" fmla="*/ 50 h 77"/>
                  <a:gd name="T12" fmla="*/ 14 w 16"/>
                  <a:gd name="T13" fmla="*/ 24 h 77"/>
                  <a:gd name="T14" fmla="*/ 14 w 16"/>
                  <a:gd name="T15" fmla="*/ 10 h 77"/>
                  <a:gd name="T16" fmla="*/ 10 w 16"/>
                  <a:gd name="T17" fmla="*/ 0 h 77"/>
                  <a:gd name="T18" fmla="*/ 0 w 16"/>
                  <a:gd name="T19" fmla="*/ 5 h 77"/>
                  <a:gd name="T20" fmla="*/ 1 w 16"/>
                  <a:gd name="T21" fmla="*/ 25 h 77"/>
                  <a:gd name="T22" fmla="*/ 3 w 16"/>
                  <a:gd name="T23" fmla="*/ 46 h 77"/>
                  <a:gd name="T24" fmla="*/ 2 w 16"/>
                  <a:gd name="T25" fmla="*/ 66 h 77"/>
                  <a:gd name="T26" fmla="*/ 4 w 16"/>
                  <a:gd name="T27" fmla="*/ 69 h 77"/>
                  <a:gd name="T28" fmla="*/ 2 w 16"/>
                  <a:gd name="T29" fmla="*/ 7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77">
                    <a:moveTo>
                      <a:pt x="2" y="72"/>
                    </a:moveTo>
                    <a:cubicBezTo>
                      <a:pt x="2" y="74"/>
                      <a:pt x="3" y="77"/>
                      <a:pt x="4" y="77"/>
                    </a:cubicBezTo>
                    <a:cubicBezTo>
                      <a:pt x="6" y="77"/>
                      <a:pt x="8" y="75"/>
                      <a:pt x="11" y="77"/>
                    </a:cubicBezTo>
                    <a:cubicBezTo>
                      <a:pt x="11" y="77"/>
                      <a:pt x="14" y="77"/>
                      <a:pt x="14" y="75"/>
                    </a:cubicBezTo>
                    <a:cubicBezTo>
                      <a:pt x="15" y="72"/>
                      <a:pt x="15" y="68"/>
                      <a:pt x="15" y="68"/>
                    </a:cubicBezTo>
                    <a:cubicBezTo>
                      <a:pt x="15" y="68"/>
                      <a:pt x="16" y="54"/>
                      <a:pt x="16" y="50"/>
                    </a:cubicBezTo>
                    <a:cubicBezTo>
                      <a:pt x="15" y="46"/>
                      <a:pt x="13" y="32"/>
                      <a:pt x="14" y="24"/>
                    </a:cubicBezTo>
                    <a:cubicBezTo>
                      <a:pt x="15" y="17"/>
                      <a:pt x="16" y="12"/>
                      <a:pt x="14" y="10"/>
                    </a:cubicBezTo>
                    <a:cubicBezTo>
                      <a:pt x="13" y="8"/>
                      <a:pt x="10" y="0"/>
                      <a:pt x="10" y="0"/>
                    </a:cubicBezTo>
                    <a:cubicBezTo>
                      <a:pt x="0" y="5"/>
                      <a:pt x="0" y="5"/>
                      <a:pt x="0" y="5"/>
                    </a:cubicBezTo>
                    <a:cubicBezTo>
                      <a:pt x="0" y="5"/>
                      <a:pt x="1" y="22"/>
                      <a:pt x="1" y="25"/>
                    </a:cubicBezTo>
                    <a:cubicBezTo>
                      <a:pt x="2" y="27"/>
                      <a:pt x="4" y="44"/>
                      <a:pt x="3" y="46"/>
                    </a:cubicBezTo>
                    <a:cubicBezTo>
                      <a:pt x="2" y="49"/>
                      <a:pt x="2" y="66"/>
                      <a:pt x="2" y="66"/>
                    </a:cubicBezTo>
                    <a:cubicBezTo>
                      <a:pt x="3" y="67"/>
                      <a:pt x="4" y="68"/>
                      <a:pt x="4" y="69"/>
                    </a:cubicBezTo>
                    <a:cubicBezTo>
                      <a:pt x="3" y="70"/>
                      <a:pt x="2" y="70"/>
                      <a:pt x="2" y="72"/>
                    </a:cubicBez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51" name="Freeform 17"/>
              <p:cNvSpPr>
                <a:spLocks/>
              </p:cNvSpPr>
              <p:nvPr/>
            </p:nvSpPr>
            <p:spPr bwMode="auto">
              <a:xfrm>
                <a:off x="3099197" y="2512220"/>
                <a:ext cx="76200" cy="363141"/>
              </a:xfrm>
              <a:custGeom>
                <a:avLst/>
                <a:gdLst>
                  <a:gd name="T0" fmla="*/ 14 w 16"/>
                  <a:gd name="T1" fmla="*/ 10 h 77"/>
                  <a:gd name="T2" fmla="*/ 10 w 16"/>
                  <a:gd name="T3" fmla="*/ 0 h 77"/>
                  <a:gd name="T4" fmla="*/ 0 w 16"/>
                  <a:gd name="T5" fmla="*/ 5 h 77"/>
                  <a:gd name="T6" fmla="*/ 1 w 16"/>
                  <a:gd name="T7" fmla="*/ 25 h 77"/>
                  <a:gd name="T8" fmla="*/ 3 w 16"/>
                  <a:gd name="T9" fmla="*/ 46 h 77"/>
                  <a:gd name="T10" fmla="*/ 2 w 16"/>
                  <a:gd name="T11" fmla="*/ 65 h 77"/>
                  <a:gd name="T12" fmla="*/ 13 w 16"/>
                  <a:gd name="T13" fmla="*/ 77 h 77"/>
                  <a:gd name="T14" fmla="*/ 14 w 16"/>
                  <a:gd name="T15" fmla="*/ 75 h 77"/>
                  <a:gd name="T16" fmla="*/ 15 w 16"/>
                  <a:gd name="T17" fmla="*/ 68 h 77"/>
                  <a:gd name="T18" fmla="*/ 16 w 16"/>
                  <a:gd name="T19" fmla="*/ 58 h 77"/>
                  <a:gd name="T20" fmla="*/ 14 w 16"/>
                  <a:gd name="T21" fmla="*/ 48 h 77"/>
                  <a:gd name="T22" fmla="*/ 13 w 16"/>
                  <a:gd name="T23" fmla="*/ 62 h 77"/>
                  <a:gd name="T24" fmla="*/ 12 w 16"/>
                  <a:gd name="T25" fmla="*/ 51 h 77"/>
                  <a:gd name="T26" fmla="*/ 8 w 16"/>
                  <a:gd name="T27" fmla="*/ 24 h 77"/>
                  <a:gd name="T28" fmla="*/ 12 w 16"/>
                  <a:gd name="T29" fmla="*/ 17 h 77"/>
                  <a:gd name="T30" fmla="*/ 15 w 16"/>
                  <a:gd name="T31" fmla="*/ 18 h 77"/>
                  <a:gd name="T32" fmla="*/ 14 w 16"/>
                  <a:gd name="T33"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77">
                    <a:moveTo>
                      <a:pt x="14" y="10"/>
                    </a:moveTo>
                    <a:cubicBezTo>
                      <a:pt x="13" y="8"/>
                      <a:pt x="10" y="0"/>
                      <a:pt x="10" y="0"/>
                    </a:cubicBezTo>
                    <a:cubicBezTo>
                      <a:pt x="0" y="5"/>
                      <a:pt x="0" y="5"/>
                      <a:pt x="0" y="5"/>
                    </a:cubicBezTo>
                    <a:cubicBezTo>
                      <a:pt x="0" y="5"/>
                      <a:pt x="1" y="22"/>
                      <a:pt x="1" y="25"/>
                    </a:cubicBezTo>
                    <a:cubicBezTo>
                      <a:pt x="2" y="27"/>
                      <a:pt x="4" y="44"/>
                      <a:pt x="3" y="46"/>
                    </a:cubicBezTo>
                    <a:cubicBezTo>
                      <a:pt x="3" y="48"/>
                      <a:pt x="2" y="61"/>
                      <a:pt x="2" y="65"/>
                    </a:cubicBezTo>
                    <a:cubicBezTo>
                      <a:pt x="6" y="68"/>
                      <a:pt x="10" y="73"/>
                      <a:pt x="13" y="77"/>
                    </a:cubicBezTo>
                    <a:cubicBezTo>
                      <a:pt x="14" y="76"/>
                      <a:pt x="14" y="76"/>
                      <a:pt x="14" y="75"/>
                    </a:cubicBezTo>
                    <a:cubicBezTo>
                      <a:pt x="15" y="72"/>
                      <a:pt x="15" y="68"/>
                      <a:pt x="15" y="68"/>
                    </a:cubicBezTo>
                    <a:cubicBezTo>
                      <a:pt x="15" y="68"/>
                      <a:pt x="16" y="63"/>
                      <a:pt x="16" y="58"/>
                    </a:cubicBezTo>
                    <a:cubicBezTo>
                      <a:pt x="15" y="53"/>
                      <a:pt x="14" y="48"/>
                      <a:pt x="14" y="48"/>
                    </a:cubicBezTo>
                    <a:cubicBezTo>
                      <a:pt x="14" y="50"/>
                      <a:pt x="13" y="62"/>
                      <a:pt x="13" y="62"/>
                    </a:cubicBezTo>
                    <a:cubicBezTo>
                      <a:pt x="13" y="62"/>
                      <a:pt x="11" y="56"/>
                      <a:pt x="12" y="51"/>
                    </a:cubicBezTo>
                    <a:cubicBezTo>
                      <a:pt x="12" y="45"/>
                      <a:pt x="9" y="26"/>
                      <a:pt x="8" y="24"/>
                    </a:cubicBezTo>
                    <a:cubicBezTo>
                      <a:pt x="7" y="23"/>
                      <a:pt x="10" y="17"/>
                      <a:pt x="12" y="17"/>
                    </a:cubicBezTo>
                    <a:cubicBezTo>
                      <a:pt x="13" y="17"/>
                      <a:pt x="14" y="17"/>
                      <a:pt x="15" y="18"/>
                    </a:cubicBezTo>
                    <a:cubicBezTo>
                      <a:pt x="16" y="14"/>
                      <a:pt x="16" y="12"/>
                      <a:pt x="1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52" name="Freeform 18"/>
              <p:cNvSpPr>
                <a:spLocks/>
              </p:cNvSpPr>
              <p:nvPr/>
            </p:nvSpPr>
            <p:spPr bwMode="auto">
              <a:xfrm>
                <a:off x="3038475" y="2512220"/>
                <a:ext cx="164306" cy="345281"/>
              </a:xfrm>
              <a:custGeom>
                <a:avLst/>
                <a:gdLst>
                  <a:gd name="T0" fmla="*/ 3 w 35"/>
                  <a:gd name="T1" fmla="*/ 7 h 73"/>
                  <a:gd name="T2" fmla="*/ 23 w 35"/>
                  <a:gd name="T3" fmla="*/ 0 h 73"/>
                  <a:gd name="T4" fmla="*/ 13 w 35"/>
                  <a:gd name="T5" fmla="*/ 11 h 73"/>
                  <a:gd name="T6" fmla="*/ 15 w 35"/>
                  <a:gd name="T7" fmla="*/ 26 h 73"/>
                  <a:gd name="T8" fmla="*/ 13 w 35"/>
                  <a:gd name="T9" fmla="*/ 36 h 73"/>
                  <a:gd name="T10" fmla="*/ 14 w 35"/>
                  <a:gd name="T11" fmla="*/ 38 h 73"/>
                  <a:gd name="T12" fmla="*/ 15 w 35"/>
                  <a:gd name="T13" fmla="*/ 43 h 73"/>
                  <a:gd name="T14" fmla="*/ 30 w 35"/>
                  <a:gd name="T15" fmla="*/ 59 h 73"/>
                  <a:gd name="T16" fmla="*/ 34 w 35"/>
                  <a:gd name="T17" fmla="*/ 61 h 73"/>
                  <a:gd name="T18" fmla="*/ 29 w 35"/>
                  <a:gd name="T19" fmla="*/ 73 h 73"/>
                  <a:gd name="T20" fmla="*/ 23 w 35"/>
                  <a:gd name="T21" fmla="*/ 71 h 73"/>
                  <a:gd name="T22" fmla="*/ 11 w 35"/>
                  <a:gd name="T23" fmla="*/ 58 h 73"/>
                  <a:gd name="T24" fmla="*/ 3 w 35"/>
                  <a:gd name="T25" fmla="*/ 47 h 73"/>
                  <a:gd name="T26" fmla="*/ 1 w 35"/>
                  <a:gd name="T27" fmla="*/ 42 h 73"/>
                  <a:gd name="T28" fmla="*/ 0 w 35"/>
                  <a:gd name="T29" fmla="*/ 20 h 73"/>
                  <a:gd name="T30" fmla="*/ 3 w 35"/>
                  <a:gd name="T31" fmla="*/ 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73">
                    <a:moveTo>
                      <a:pt x="3" y="7"/>
                    </a:moveTo>
                    <a:cubicBezTo>
                      <a:pt x="3" y="7"/>
                      <a:pt x="17" y="4"/>
                      <a:pt x="23" y="0"/>
                    </a:cubicBezTo>
                    <a:cubicBezTo>
                      <a:pt x="23" y="0"/>
                      <a:pt x="13" y="9"/>
                      <a:pt x="13" y="11"/>
                    </a:cubicBezTo>
                    <a:cubicBezTo>
                      <a:pt x="13" y="13"/>
                      <a:pt x="15" y="26"/>
                      <a:pt x="15" y="26"/>
                    </a:cubicBezTo>
                    <a:cubicBezTo>
                      <a:pt x="13" y="36"/>
                      <a:pt x="13" y="36"/>
                      <a:pt x="13" y="36"/>
                    </a:cubicBezTo>
                    <a:cubicBezTo>
                      <a:pt x="13" y="36"/>
                      <a:pt x="14" y="38"/>
                      <a:pt x="14" y="38"/>
                    </a:cubicBezTo>
                    <a:cubicBezTo>
                      <a:pt x="14" y="39"/>
                      <a:pt x="14" y="42"/>
                      <a:pt x="15" y="43"/>
                    </a:cubicBezTo>
                    <a:cubicBezTo>
                      <a:pt x="16" y="44"/>
                      <a:pt x="29" y="59"/>
                      <a:pt x="30" y="59"/>
                    </a:cubicBezTo>
                    <a:cubicBezTo>
                      <a:pt x="30" y="59"/>
                      <a:pt x="33" y="59"/>
                      <a:pt x="34" y="61"/>
                    </a:cubicBezTo>
                    <a:cubicBezTo>
                      <a:pt x="34" y="61"/>
                      <a:pt x="35" y="68"/>
                      <a:pt x="29" y="73"/>
                    </a:cubicBezTo>
                    <a:cubicBezTo>
                      <a:pt x="29" y="73"/>
                      <a:pt x="25" y="73"/>
                      <a:pt x="23" y="71"/>
                    </a:cubicBezTo>
                    <a:cubicBezTo>
                      <a:pt x="20" y="69"/>
                      <a:pt x="13" y="61"/>
                      <a:pt x="11" y="58"/>
                    </a:cubicBezTo>
                    <a:cubicBezTo>
                      <a:pt x="8" y="54"/>
                      <a:pt x="5" y="49"/>
                      <a:pt x="3" y="47"/>
                    </a:cubicBezTo>
                    <a:cubicBezTo>
                      <a:pt x="3" y="47"/>
                      <a:pt x="2" y="45"/>
                      <a:pt x="1" y="42"/>
                    </a:cubicBezTo>
                    <a:cubicBezTo>
                      <a:pt x="1" y="39"/>
                      <a:pt x="0" y="20"/>
                      <a:pt x="0" y="20"/>
                    </a:cubicBezTo>
                    <a:lnTo>
                      <a:pt x="3" y="7"/>
                    </a:ln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53" name="Freeform 19"/>
              <p:cNvSpPr>
                <a:spLocks/>
              </p:cNvSpPr>
              <p:nvPr/>
            </p:nvSpPr>
            <p:spPr bwMode="auto">
              <a:xfrm>
                <a:off x="3038475" y="2512220"/>
                <a:ext cx="159544" cy="345281"/>
              </a:xfrm>
              <a:custGeom>
                <a:avLst/>
                <a:gdLst>
                  <a:gd name="T0" fmla="*/ 32 w 34"/>
                  <a:gd name="T1" fmla="*/ 65 h 73"/>
                  <a:gd name="T2" fmla="*/ 21 w 34"/>
                  <a:gd name="T3" fmla="*/ 65 h 73"/>
                  <a:gd name="T4" fmla="*/ 15 w 34"/>
                  <a:gd name="T5" fmla="*/ 59 h 73"/>
                  <a:gd name="T6" fmla="*/ 27 w 34"/>
                  <a:gd name="T7" fmla="*/ 60 h 73"/>
                  <a:gd name="T8" fmla="*/ 29 w 34"/>
                  <a:gd name="T9" fmla="*/ 58 h 73"/>
                  <a:gd name="T10" fmla="*/ 28 w 34"/>
                  <a:gd name="T11" fmla="*/ 57 h 73"/>
                  <a:gd name="T12" fmla="*/ 22 w 34"/>
                  <a:gd name="T13" fmla="*/ 59 h 73"/>
                  <a:gd name="T14" fmla="*/ 14 w 34"/>
                  <a:gd name="T15" fmla="*/ 54 h 73"/>
                  <a:gd name="T16" fmla="*/ 15 w 34"/>
                  <a:gd name="T17" fmla="*/ 57 h 73"/>
                  <a:gd name="T18" fmla="*/ 10 w 34"/>
                  <a:gd name="T19" fmla="*/ 52 h 73"/>
                  <a:gd name="T20" fmla="*/ 19 w 34"/>
                  <a:gd name="T21" fmla="*/ 53 h 73"/>
                  <a:gd name="T22" fmla="*/ 23 w 34"/>
                  <a:gd name="T23" fmla="*/ 57 h 73"/>
                  <a:gd name="T24" fmla="*/ 18 w 34"/>
                  <a:gd name="T25" fmla="*/ 49 h 73"/>
                  <a:gd name="T26" fmla="*/ 6 w 34"/>
                  <a:gd name="T27" fmla="*/ 47 h 73"/>
                  <a:gd name="T28" fmla="*/ 17 w 34"/>
                  <a:gd name="T29" fmla="*/ 48 h 73"/>
                  <a:gd name="T30" fmla="*/ 18 w 34"/>
                  <a:gd name="T31" fmla="*/ 47 h 73"/>
                  <a:gd name="T32" fmla="*/ 17 w 34"/>
                  <a:gd name="T33" fmla="*/ 45 h 73"/>
                  <a:gd name="T34" fmla="*/ 14 w 34"/>
                  <a:gd name="T35" fmla="*/ 46 h 73"/>
                  <a:gd name="T36" fmla="*/ 10 w 34"/>
                  <a:gd name="T37" fmla="*/ 45 h 73"/>
                  <a:gd name="T38" fmla="*/ 4 w 34"/>
                  <a:gd name="T39" fmla="*/ 38 h 73"/>
                  <a:gd name="T40" fmla="*/ 10 w 34"/>
                  <a:gd name="T41" fmla="*/ 33 h 73"/>
                  <a:gd name="T42" fmla="*/ 7 w 34"/>
                  <a:gd name="T43" fmla="*/ 32 h 73"/>
                  <a:gd name="T44" fmla="*/ 12 w 34"/>
                  <a:gd name="T45" fmla="*/ 28 h 73"/>
                  <a:gd name="T46" fmla="*/ 4 w 34"/>
                  <a:gd name="T47" fmla="*/ 31 h 73"/>
                  <a:gd name="T48" fmla="*/ 3 w 34"/>
                  <a:gd name="T49" fmla="*/ 24 h 73"/>
                  <a:gd name="T50" fmla="*/ 9 w 34"/>
                  <a:gd name="T51" fmla="*/ 21 h 73"/>
                  <a:gd name="T52" fmla="*/ 14 w 34"/>
                  <a:gd name="T53" fmla="*/ 25 h 73"/>
                  <a:gd name="T54" fmla="*/ 15 w 34"/>
                  <a:gd name="T55" fmla="*/ 28 h 73"/>
                  <a:gd name="T56" fmla="*/ 15 w 34"/>
                  <a:gd name="T57" fmla="*/ 26 h 73"/>
                  <a:gd name="T58" fmla="*/ 13 w 34"/>
                  <a:gd name="T59" fmla="*/ 11 h 73"/>
                  <a:gd name="T60" fmla="*/ 23 w 34"/>
                  <a:gd name="T61" fmla="*/ 0 h 73"/>
                  <a:gd name="T62" fmla="*/ 3 w 34"/>
                  <a:gd name="T63" fmla="*/ 7 h 73"/>
                  <a:gd name="T64" fmla="*/ 0 w 34"/>
                  <a:gd name="T65" fmla="*/ 20 h 73"/>
                  <a:gd name="T66" fmla="*/ 1 w 34"/>
                  <a:gd name="T67" fmla="*/ 42 h 73"/>
                  <a:gd name="T68" fmla="*/ 3 w 34"/>
                  <a:gd name="T69" fmla="*/ 47 h 73"/>
                  <a:gd name="T70" fmla="*/ 11 w 34"/>
                  <a:gd name="T71" fmla="*/ 58 h 73"/>
                  <a:gd name="T72" fmla="*/ 23 w 34"/>
                  <a:gd name="T73" fmla="*/ 71 h 73"/>
                  <a:gd name="T74" fmla="*/ 29 w 34"/>
                  <a:gd name="T75" fmla="*/ 73 h 73"/>
                  <a:gd name="T76" fmla="*/ 34 w 34"/>
                  <a:gd name="T77" fmla="*/ 65 h 73"/>
                  <a:gd name="T78" fmla="*/ 32 w 34"/>
                  <a:gd name="T79"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 h="73">
                    <a:moveTo>
                      <a:pt x="32" y="65"/>
                    </a:moveTo>
                    <a:cubicBezTo>
                      <a:pt x="30" y="64"/>
                      <a:pt x="24" y="67"/>
                      <a:pt x="21" y="65"/>
                    </a:cubicBezTo>
                    <a:cubicBezTo>
                      <a:pt x="18" y="63"/>
                      <a:pt x="15" y="59"/>
                      <a:pt x="15" y="59"/>
                    </a:cubicBezTo>
                    <a:cubicBezTo>
                      <a:pt x="15" y="59"/>
                      <a:pt x="22" y="65"/>
                      <a:pt x="27" y="60"/>
                    </a:cubicBezTo>
                    <a:cubicBezTo>
                      <a:pt x="28" y="59"/>
                      <a:pt x="28" y="58"/>
                      <a:pt x="29" y="58"/>
                    </a:cubicBezTo>
                    <a:cubicBezTo>
                      <a:pt x="28" y="58"/>
                      <a:pt x="28" y="58"/>
                      <a:pt x="28" y="57"/>
                    </a:cubicBezTo>
                    <a:cubicBezTo>
                      <a:pt x="26" y="58"/>
                      <a:pt x="24" y="59"/>
                      <a:pt x="22" y="59"/>
                    </a:cubicBezTo>
                    <a:cubicBezTo>
                      <a:pt x="19" y="58"/>
                      <a:pt x="15" y="56"/>
                      <a:pt x="14" y="54"/>
                    </a:cubicBezTo>
                    <a:cubicBezTo>
                      <a:pt x="15" y="57"/>
                      <a:pt x="15" y="57"/>
                      <a:pt x="15" y="57"/>
                    </a:cubicBezTo>
                    <a:cubicBezTo>
                      <a:pt x="15" y="57"/>
                      <a:pt x="11" y="55"/>
                      <a:pt x="10" y="52"/>
                    </a:cubicBezTo>
                    <a:cubicBezTo>
                      <a:pt x="10" y="52"/>
                      <a:pt x="17" y="51"/>
                      <a:pt x="19" y="53"/>
                    </a:cubicBezTo>
                    <a:cubicBezTo>
                      <a:pt x="21" y="55"/>
                      <a:pt x="23" y="57"/>
                      <a:pt x="23" y="57"/>
                    </a:cubicBezTo>
                    <a:cubicBezTo>
                      <a:pt x="23" y="57"/>
                      <a:pt x="21" y="50"/>
                      <a:pt x="18" y="49"/>
                    </a:cubicBezTo>
                    <a:cubicBezTo>
                      <a:pt x="15" y="49"/>
                      <a:pt x="8" y="49"/>
                      <a:pt x="6" y="47"/>
                    </a:cubicBezTo>
                    <a:cubicBezTo>
                      <a:pt x="6" y="47"/>
                      <a:pt x="15" y="49"/>
                      <a:pt x="17" y="48"/>
                    </a:cubicBezTo>
                    <a:cubicBezTo>
                      <a:pt x="17" y="47"/>
                      <a:pt x="18" y="47"/>
                      <a:pt x="18" y="47"/>
                    </a:cubicBezTo>
                    <a:cubicBezTo>
                      <a:pt x="18" y="46"/>
                      <a:pt x="17" y="45"/>
                      <a:pt x="17" y="45"/>
                    </a:cubicBezTo>
                    <a:cubicBezTo>
                      <a:pt x="16" y="46"/>
                      <a:pt x="15" y="46"/>
                      <a:pt x="14" y="46"/>
                    </a:cubicBezTo>
                    <a:cubicBezTo>
                      <a:pt x="12" y="46"/>
                      <a:pt x="10" y="45"/>
                      <a:pt x="10" y="45"/>
                    </a:cubicBezTo>
                    <a:cubicBezTo>
                      <a:pt x="10" y="45"/>
                      <a:pt x="4" y="43"/>
                      <a:pt x="4" y="38"/>
                    </a:cubicBezTo>
                    <a:cubicBezTo>
                      <a:pt x="3" y="33"/>
                      <a:pt x="8" y="36"/>
                      <a:pt x="10" y="33"/>
                    </a:cubicBezTo>
                    <a:cubicBezTo>
                      <a:pt x="13" y="29"/>
                      <a:pt x="7" y="32"/>
                      <a:pt x="7" y="32"/>
                    </a:cubicBezTo>
                    <a:cubicBezTo>
                      <a:pt x="7" y="32"/>
                      <a:pt x="11" y="30"/>
                      <a:pt x="12" y="28"/>
                    </a:cubicBezTo>
                    <a:cubicBezTo>
                      <a:pt x="12" y="28"/>
                      <a:pt x="5" y="33"/>
                      <a:pt x="4" y="31"/>
                    </a:cubicBezTo>
                    <a:cubicBezTo>
                      <a:pt x="3" y="29"/>
                      <a:pt x="3" y="24"/>
                      <a:pt x="3" y="24"/>
                    </a:cubicBezTo>
                    <a:cubicBezTo>
                      <a:pt x="3" y="24"/>
                      <a:pt x="8" y="24"/>
                      <a:pt x="9" y="21"/>
                    </a:cubicBezTo>
                    <a:cubicBezTo>
                      <a:pt x="10" y="19"/>
                      <a:pt x="13" y="23"/>
                      <a:pt x="14" y="25"/>
                    </a:cubicBezTo>
                    <a:cubicBezTo>
                      <a:pt x="14" y="26"/>
                      <a:pt x="14" y="27"/>
                      <a:pt x="15" y="28"/>
                    </a:cubicBezTo>
                    <a:cubicBezTo>
                      <a:pt x="15" y="26"/>
                      <a:pt x="15" y="26"/>
                      <a:pt x="15" y="26"/>
                    </a:cubicBezTo>
                    <a:cubicBezTo>
                      <a:pt x="15" y="26"/>
                      <a:pt x="13" y="13"/>
                      <a:pt x="13" y="11"/>
                    </a:cubicBezTo>
                    <a:cubicBezTo>
                      <a:pt x="13" y="9"/>
                      <a:pt x="23" y="0"/>
                      <a:pt x="23" y="0"/>
                    </a:cubicBezTo>
                    <a:cubicBezTo>
                      <a:pt x="17" y="4"/>
                      <a:pt x="3" y="7"/>
                      <a:pt x="3" y="7"/>
                    </a:cubicBezTo>
                    <a:cubicBezTo>
                      <a:pt x="0" y="20"/>
                      <a:pt x="0" y="20"/>
                      <a:pt x="0" y="20"/>
                    </a:cubicBezTo>
                    <a:cubicBezTo>
                      <a:pt x="0" y="20"/>
                      <a:pt x="1" y="39"/>
                      <a:pt x="1" y="42"/>
                    </a:cubicBezTo>
                    <a:cubicBezTo>
                      <a:pt x="2" y="45"/>
                      <a:pt x="3" y="47"/>
                      <a:pt x="3" y="47"/>
                    </a:cubicBezTo>
                    <a:cubicBezTo>
                      <a:pt x="5" y="49"/>
                      <a:pt x="8" y="54"/>
                      <a:pt x="11" y="58"/>
                    </a:cubicBezTo>
                    <a:cubicBezTo>
                      <a:pt x="13" y="61"/>
                      <a:pt x="20" y="69"/>
                      <a:pt x="23" y="71"/>
                    </a:cubicBezTo>
                    <a:cubicBezTo>
                      <a:pt x="25" y="73"/>
                      <a:pt x="29" y="73"/>
                      <a:pt x="29" y="73"/>
                    </a:cubicBezTo>
                    <a:cubicBezTo>
                      <a:pt x="32" y="70"/>
                      <a:pt x="33" y="67"/>
                      <a:pt x="34" y="65"/>
                    </a:cubicBezTo>
                    <a:cubicBezTo>
                      <a:pt x="33" y="65"/>
                      <a:pt x="32" y="65"/>
                      <a:pt x="32"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54" name="Freeform 20"/>
              <p:cNvSpPr>
                <a:spLocks/>
              </p:cNvSpPr>
              <p:nvPr/>
            </p:nvSpPr>
            <p:spPr bwMode="auto">
              <a:xfrm>
                <a:off x="3065859" y="2341961"/>
                <a:ext cx="117872" cy="246459"/>
              </a:xfrm>
              <a:custGeom>
                <a:avLst/>
                <a:gdLst>
                  <a:gd name="T0" fmla="*/ 11 w 25"/>
                  <a:gd name="T1" fmla="*/ 1 h 52"/>
                  <a:gd name="T2" fmla="*/ 12 w 25"/>
                  <a:gd name="T3" fmla="*/ 19 h 52"/>
                  <a:gd name="T4" fmla="*/ 19 w 25"/>
                  <a:gd name="T5" fmla="*/ 31 h 52"/>
                  <a:gd name="T6" fmla="*/ 21 w 25"/>
                  <a:gd name="T7" fmla="*/ 34 h 52"/>
                  <a:gd name="T8" fmla="*/ 21 w 25"/>
                  <a:gd name="T9" fmla="*/ 35 h 52"/>
                  <a:gd name="T10" fmla="*/ 25 w 25"/>
                  <a:gd name="T11" fmla="*/ 50 h 52"/>
                  <a:gd name="T12" fmla="*/ 19 w 25"/>
                  <a:gd name="T13" fmla="*/ 50 h 52"/>
                  <a:gd name="T14" fmla="*/ 13 w 25"/>
                  <a:gd name="T15" fmla="*/ 35 h 52"/>
                  <a:gd name="T16" fmla="*/ 13 w 25"/>
                  <a:gd name="T17" fmla="*/ 35 h 52"/>
                  <a:gd name="T18" fmla="*/ 8 w 25"/>
                  <a:gd name="T19" fmla="*/ 27 h 52"/>
                  <a:gd name="T20" fmla="*/ 2 w 25"/>
                  <a:gd name="T21" fmla="*/ 14 h 52"/>
                  <a:gd name="T22" fmla="*/ 0 w 25"/>
                  <a:gd name="T23" fmla="*/ 1 h 52"/>
                  <a:gd name="T24" fmla="*/ 4 w 25"/>
                  <a:gd name="T25" fmla="*/ 2 h 52"/>
                  <a:gd name="T26" fmla="*/ 11 w 25"/>
                  <a:gd name="T27"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2">
                    <a:moveTo>
                      <a:pt x="11" y="1"/>
                    </a:moveTo>
                    <a:cubicBezTo>
                      <a:pt x="11" y="1"/>
                      <a:pt x="10" y="16"/>
                      <a:pt x="12" y="19"/>
                    </a:cubicBezTo>
                    <a:cubicBezTo>
                      <a:pt x="15" y="22"/>
                      <a:pt x="19" y="31"/>
                      <a:pt x="19" y="31"/>
                    </a:cubicBezTo>
                    <a:cubicBezTo>
                      <a:pt x="21" y="34"/>
                      <a:pt x="21" y="34"/>
                      <a:pt x="21" y="34"/>
                    </a:cubicBezTo>
                    <a:cubicBezTo>
                      <a:pt x="21" y="35"/>
                      <a:pt x="21" y="35"/>
                      <a:pt x="21" y="35"/>
                    </a:cubicBezTo>
                    <a:cubicBezTo>
                      <a:pt x="21" y="35"/>
                      <a:pt x="25" y="49"/>
                      <a:pt x="25" y="50"/>
                    </a:cubicBezTo>
                    <a:cubicBezTo>
                      <a:pt x="25" y="50"/>
                      <a:pt x="21" y="52"/>
                      <a:pt x="19" y="50"/>
                    </a:cubicBezTo>
                    <a:cubicBezTo>
                      <a:pt x="17" y="49"/>
                      <a:pt x="14" y="41"/>
                      <a:pt x="13" y="35"/>
                    </a:cubicBezTo>
                    <a:cubicBezTo>
                      <a:pt x="13" y="35"/>
                      <a:pt x="13" y="35"/>
                      <a:pt x="13" y="35"/>
                    </a:cubicBezTo>
                    <a:cubicBezTo>
                      <a:pt x="12" y="29"/>
                      <a:pt x="8" y="27"/>
                      <a:pt x="8" y="27"/>
                    </a:cubicBezTo>
                    <a:cubicBezTo>
                      <a:pt x="2" y="14"/>
                      <a:pt x="2" y="14"/>
                      <a:pt x="2" y="14"/>
                    </a:cubicBezTo>
                    <a:cubicBezTo>
                      <a:pt x="0" y="1"/>
                      <a:pt x="0" y="1"/>
                      <a:pt x="0" y="1"/>
                    </a:cubicBezTo>
                    <a:cubicBezTo>
                      <a:pt x="0" y="1"/>
                      <a:pt x="3" y="1"/>
                      <a:pt x="4" y="2"/>
                    </a:cubicBezTo>
                    <a:cubicBezTo>
                      <a:pt x="4" y="2"/>
                      <a:pt x="10" y="0"/>
                      <a:pt x="11" y="1"/>
                    </a:cubicBez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55" name="Freeform 21"/>
              <p:cNvSpPr>
                <a:spLocks/>
              </p:cNvSpPr>
              <p:nvPr/>
            </p:nvSpPr>
            <p:spPr bwMode="auto">
              <a:xfrm>
                <a:off x="2976562" y="2351486"/>
                <a:ext cx="108347" cy="273844"/>
              </a:xfrm>
              <a:custGeom>
                <a:avLst/>
                <a:gdLst>
                  <a:gd name="T0" fmla="*/ 10 w 23"/>
                  <a:gd name="T1" fmla="*/ 56 h 58"/>
                  <a:gd name="T2" fmla="*/ 18 w 23"/>
                  <a:gd name="T3" fmla="*/ 56 h 58"/>
                  <a:gd name="T4" fmla="*/ 23 w 23"/>
                  <a:gd name="T5" fmla="*/ 45 h 58"/>
                  <a:gd name="T6" fmla="*/ 22 w 23"/>
                  <a:gd name="T7" fmla="*/ 27 h 58"/>
                  <a:gd name="T8" fmla="*/ 17 w 23"/>
                  <a:gd name="T9" fmla="*/ 8 h 58"/>
                  <a:gd name="T10" fmla="*/ 9 w 23"/>
                  <a:gd name="T11" fmla="*/ 0 h 58"/>
                  <a:gd name="T12" fmla="*/ 7 w 23"/>
                  <a:gd name="T13" fmla="*/ 2 h 58"/>
                  <a:gd name="T14" fmla="*/ 5 w 23"/>
                  <a:gd name="T15" fmla="*/ 4 h 58"/>
                  <a:gd name="T16" fmla="*/ 0 w 23"/>
                  <a:gd name="T17" fmla="*/ 5 h 58"/>
                  <a:gd name="T18" fmla="*/ 5 w 23"/>
                  <a:gd name="T19" fmla="*/ 9 h 58"/>
                  <a:gd name="T20" fmla="*/ 8 w 23"/>
                  <a:gd name="T21" fmla="*/ 17 h 58"/>
                  <a:gd name="T22" fmla="*/ 8 w 23"/>
                  <a:gd name="T23" fmla="*/ 34 h 58"/>
                  <a:gd name="T24" fmla="*/ 8 w 23"/>
                  <a:gd name="T25" fmla="*/ 41 h 58"/>
                  <a:gd name="T26" fmla="*/ 10 w 23"/>
                  <a:gd name="T27"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58">
                    <a:moveTo>
                      <a:pt x="10" y="56"/>
                    </a:moveTo>
                    <a:cubicBezTo>
                      <a:pt x="10" y="56"/>
                      <a:pt x="16" y="58"/>
                      <a:pt x="18" y="56"/>
                    </a:cubicBezTo>
                    <a:cubicBezTo>
                      <a:pt x="21" y="54"/>
                      <a:pt x="23" y="45"/>
                      <a:pt x="23" y="45"/>
                    </a:cubicBezTo>
                    <a:cubicBezTo>
                      <a:pt x="22" y="27"/>
                      <a:pt x="22" y="27"/>
                      <a:pt x="22" y="27"/>
                    </a:cubicBezTo>
                    <a:cubicBezTo>
                      <a:pt x="22" y="27"/>
                      <a:pt x="19" y="10"/>
                      <a:pt x="17" y="8"/>
                    </a:cubicBezTo>
                    <a:cubicBezTo>
                      <a:pt x="15" y="6"/>
                      <a:pt x="10" y="4"/>
                      <a:pt x="9" y="0"/>
                    </a:cubicBezTo>
                    <a:cubicBezTo>
                      <a:pt x="9" y="0"/>
                      <a:pt x="8" y="0"/>
                      <a:pt x="7" y="2"/>
                    </a:cubicBezTo>
                    <a:cubicBezTo>
                      <a:pt x="5" y="4"/>
                      <a:pt x="5" y="4"/>
                      <a:pt x="5" y="4"/>
                    </a:cubicBezTo>
                    <a:cubicBezTo>
                      <a:pt x="5" y="4"/>
                      <a:pt x="2" y="3"/>
                      <a:pt x="0" y="5"/>
                    </a:cubicBezTo>
                    <a:cubicBezTo>
                      <a:pt x="0" y="5"/>
                      <a:pt x="4" y="7"/>
                      <a:pt x="5" y="9"/>
                    </a:cubicBezTo>
                    <a:cubicBezTo>
                      <a:pt x="6" y="10"/>
                      <a:pt x="8" y="17"/>
                      <a:pt x="8" y="17"/>
                    </a:cubicBezTo>
                    <a:cubicBezTo>
                      <a:pt x="8" y="34"/>
                      <a:pt x="8" y="34"/>
                      <a:pt x="8" y="34"/>
                    </a:cubicBezTo>
                    <a:cubicBezTo>
                      <a:pt x="8" y="41"/>
                      <a:pt x="8" y="41"/>
                      <a:pt x="8" y="41"/>
                    </a:cubicBezTo>
                    <a:cubicBezTo>
                      <a:pt x="8" y="41"/>
                      <a:pt x="9" y="55"/>
                      <a:pt x="10" y="56"/>
                    </a:cubicBez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56" name="Freeform 22"/>
              <p:cNvSpPr>
                <a:spLocks/>
              </p:cNvSpPr>
              <p:nvPr/>
            </p:nvSpPr>
            <p:spPr bwMode="auto">
              <a:xfrm>
                <a:off x="2976562" y="2356248"/>
                <a:ext cx="103584" cy="179784"/>
              </a:xfrm>
              <a:custGeom>
                <a:avLst/>
                <a:gdLst>
                  <a:gd name="T0" fmla="*/ 22 w 22"/>
                  <a:gd name="T1" fmla="*/ 26 h 38"/>
                  <a:gd name="T2" fmla="*/ 21 w 22"/>
                  <a:gd name="T3" fmla="*/ 20 h 38"/>
                  <a:gd name="T4" fmla="*/ 14 w 22"/>
                  <a:gd name="T5" fmla="*/ 9 h 38"/>
                  <a:gd name="T6" fmla="*/ 7 w 22"/>
                  <a:gd name="T7" fmla="*/ 0 h 38"/>
                  <a:gd name="T8" fmla="*/ 7 w 22"/>
                  <a:gd name="T9" fmla="*/ 0 h 38"/>
                  <a:gd name="T10" fmla="*/ 16 w 22"/>
                  <a:gd name="T11" fmla="*/ 15 h 38"/>
                  <a:gd name="T12" fmla="*/ 14 w 22"/>
                  <a:gd name="T13" fmla="*/ 15 h 38"/>
                  <a:gd name="T14" fmla="*/ 9 w 22"/>
                  <a:gd name="T15" fmla="*/ 13 h 38"/>
                  <a:gd name="T16" fmla="*/ 1 w 22"/>
                  <a:gd name="T17" fmla="*/ 3 h 38"/>
                  <a:gd name="T18" fmla="*/ 0 w 22"/>
                  <a:gd name="T19" fmla="*/ 4 h 38"/>
                  <a:gd name="T20" fmla="*/ 5 w 22"/>
                  <a:gd name="T21" fmla="*/ 8 h 38"/>
                  <a:gd name="T22" fmla="*/ 7 w 22"/>
                  <a:gd name="T23" fmla="*/ 16 h 38"/>
                  <a:gd name="T24" fmla="*/ 8 w 22"/>
                  <a:gd name="T25" fmla="*/ 31 h 38"/>
                  <a:gd name="T26" fmla="*/ 15 w 22"/>
                  <a:gd name="T27" fmla="*/ 33 h 38"/>
                  <a:gd name="T28" fmla="*/ 14 w 22"/>
                  <a:gd name="T29" fmla="*/ 38 h 38"/>
                  <a:gd name="T30" fmla="*/ 22 w 22"/>
                  <a:gd name="T31" fmla="*/ 31 h 38"/>
                  <a:gd name="T32" fmla="*/ 22 w 22"/>
                  <a:gd name="T33"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8">
                    <a:moveTo>
                      <a:pt x="22" y="26"/>
                    </a:moveTo>
                    <a:cubicBezTo>
                      <a:pt x="22" y="26"/>
                      <a:pt x="21" y="24"/>
                      <a:pt x="21" y="20"/>
                    </a:cubicBezTo>
                    <a:cubicBezTo>
                      <a:pt x="19" y="18"/>
                      <a:pt x="14" y="10"/>
                      <a:pt x="14" y="9"/>
                    </a:cubicBezTo>
                    <a:cubicBezTo>
                      <a:pt x="13" y="8"/>
                      <a:pt x="9" y="3"/>
                      <a:pt x="7" y="0"/>
                    </a:cubicBezTo>
                    <a:cubicBezTo>
                      <a:pt x="7" y="0"/>
                      <a:pt x="7" y="0"/>
                      <a:pt x="7" y="0"/>
                    </a:cubicBezTo>
                    <a:cubicBezTo>
                      <a:pt x="10" y="5"/>
                      <a:pt x="16" y="15"/>
                      <a:pt x="16" y="15"/>
                    </a:cubicBezTo>
                    <a:cubicBezTo>
                      <a:pt x="16" y="15"/>
                      <a:pt x="15" y="15"/>
                      <a:pt x="14" y="15"/>
                    </a:cubicBezTo>
                    <a:cubicBezTo>
                      <a:pt x="14" y="15"/>
                      <a:pt x="9" y="13"/>
                      <a:pt x="9" y="13"/>
                    </a:cubicBezTo>
                    <a:cubicBezTo>
                      <a:pt x="9" y="9"/>
                      <a:pt x="5" y="5"/>
                      <a:pt x="1" y="3"/>
                    </a:cubicBezTo>
                    <a:cubicBezTo>
                      <a:pt x="1" y="3"/>
                      <a:pt x="1" y="4"/>
                      <a:pt x="0" y="4"/>
                    </a:cubicBezTo>
                    <a:cubicBezTo>
                      <a:pt x="0" y="4"/>
                      <a:pt x="4" y="6"/>
                      <a:pt x="5" y="8"/>
                    </a:cubicBezTo>
                    <a:cubicBezTo>
                      <a:pt x="6" y="9"/>
                      <a:pt x="7" y="16"/>
                      <a:pt x="7" y="16"/>
                    </a:cubicBezTo>
                    <a:cubicBezTo>
                      <a:pt x="8" y="31"/>
                      <a:pt x="8" y="31"/>
                      <a:pt x="8" y="31"/>
                    </a:cubicBezTo>
                    <a:cubicBezTo>
                      <a:pt x="11" y="32"/>
                      <a:pt x="14" y="32"/>
                      <a:pt x="15" y="33"/>
                    </a:cubicBezTo>
                    <a:cubicBezTo>
                      <a:pt x="15" y="34"/>
                      <a:pt x="14" y="37"/>
                      <a:pt x="14" y="38"/>
                    </a:cubicBezTo>
                    <a:cubicBezTo>
                      <a:pt x="15" y="36"/>
                      <a:pt x="19" y="33"/>
                      <a:pt x="22" y="31"/>
                    </a:cubicBezTo>
                    <a:lnTo>
                      <a:pt x="22"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57" name="Freeform 23"/>
              <p:cNvSpPr>
                <a:spLocks/>
              </p:cNvSpPr>
              <p:nvPr/>
            </p:nvSpPr>
            <p:spPr bwMode="auto">
              <a:xfrm>
                <a:off x="3146822" y="2493170"/>
                <a:ext cx="19050" cy="14287"/>
              </a:xfrm>
              <a:custGeom>
                <a:avLst/>
                <a:gdLst>
                  <a:gd name="T0" fmla="*/ 4 w 4"/>
                  <a:gd name="T1" fmla="*/ 3 h 3"/>
                  <a:gd name="T2" fmla="*/ 4 w 4"/>
                  <a:gd name="T3" fmla="*/ 2 h 3"/>
                  <a:gd name="T4" fmla="*/ 4 w 4"/>
                  <a:gd name="T5" fmla="*/ 2 h 3"/>
                  <a:gd name="T6" fmla="*/ 1 w 4"/>
                  <a:gd name="T7" fmla="*/ 0 h 3"/>
                  <a:gd name="T8" fmla="*/ 4 w 4"/>
                  <a:gd name="T9" fmla="*/ 3 h 3"/>
                  <a:gd name="T10" fmla="*/ 4 w 4"/>
                  <a:gd name="T11" fmla="*/ 3 h 3"/>
                </a:gdLst>
                <a:ahLst/>
                <a:cxnLst>
                  <a:cxn ang="0">
                    <a:pos x="T0" y="T1"/>
                  </a:cxn>
                  <a:cxn ang="0">
                    <a:pos x="T2" y="T3"/>
                  </a:cxn>
                  <a:cxn ang="0">
                    <a:pos x="T4" y="T5"/>
                  </a:cxn>
                  <a:cxn ang="0">
                    <a:pos x="T6" y="T7"/>
                  </a:cxn>
                  <a:cxn ang="0">
                    <a:pos x="T8" y="T9"/>
                  </a:cxn>
                  <a:cxn ang="0">
                    <a:pos x="T10" y="T11"/>
                  </a:cxn>
                </a:cxnLst>
                <a:rect l="0" t="0" r="r" b="b"/>
                <a:pathLst>
                  <a:path w="4" h="3">
                    <a:moveTo>
                      <a:pt x="4" y="3"/>
                    </a:moveTo>
                    <a:cubicBezTo>
                      <a:pt x="4" y="2"/>
                      <a:pt x="4" y="2"/>
                      <a:pt x="4" y="2"/>
                    </a:cubicBezTo>
                    <a:cubicBezTo>
                      <a:pt x="4" y="2"/>
                      <a:pt x="4" y="2"/>
                      <a:pt x="4" y="2"/>
                    </a:cubicBezTo>
                    <a:cubicBezTo>
                      <a:pt x="1" y="1"/>
                      <a:pt x="1" y="0"/>
                      <a:pt x="1" y="0"/>
                    </a:cubicBezTo>
                    <a:cubicBezTo>
                      <a:pt x="0" y="1"/>
                      <a:pt x="2" y="2"/>
                      <a:pt x="4" y="3"/>
                    </a:cubicBezTo>
                    <a:cubicBezTo>
                      <a:pt x="4" y="3"/>
                      <a:pt x="4" y="3"/>
                      <a:pt x="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58" name="Freeform 24"/>
              <p:cNvSpPr>
                <a:spLocks/>
              </p:cNvSpPr>
              <p:nvPr/>
            </p:nvSpPr>
            <p:spPr bwMode="auto">
              <a:xfrm>
                <a:off x="3000375" y="2422923"/>
                <a:ext cx="70247" cy="60722"/>
              </a:xfrm>
              <a:custGeom>
                <a:avLst/>
                <a:gdLst>
                  <a:gd name="T0" fmla="*/ 2 w 15"/>
                  <a:gd name="T1" fmla="*/ 3 h 13"/>
                  <a:gd name="T2" fmla="*/ 7 w 15"/>
                  <a:gd name="T3" fmla="*/ 8 h 13"/>
                  <a:gd name="T4" fmla="*/ 11 w 15"/>
                  <a:gd name="T5" fmla="*/ 13 h 13"/>
                  <a:gd name="T6" fmla="*/ 15 w 15"/>
                  <a:gd name="T7" fmla="*/ 12 h 13"/>
                  <a:gd name="T8" fmla="*/ 15 w 15"/>
                  <a:gd name="T9" fmla="*/ 7 h 13"/>
                  <a:gd name="T10" fmla="*/ 9 w 15"/>
                  <a:gd name="T11" fmla="*/ 5 h 13"/>
                  <a:gd name="T12" fmla="*/ 5 w 15"/>
                  <a:gd name="T13" fmla="*/ 1 h 13"/>
                  <a:gd name="T14" fmla="*/ 3 w 15"/>
                  <a:gd name="T15" fmla="*/ 1 h 13"/>
                  <a:gd name="T16" fmla="*/ 2 w 15"/>
                  <a:gd name="T17" fmla="*/ 1 h 13"/>
                  <a:gd name="T18" fmla="*/ 1 w 15"/>
                  <a:gd name="T19" fmla="*/ 2 h 13"/>
                  <a:gd name="T20" fmla="*/ 2 w 15"/>
                  <a:gd name="T2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3">
                    <a:moveTo>
                      <a:pt x="2" y="3"/>
                    </a:moveTo>
                    <a:cubicBezTo>
                      <a:pt x="2" y="3"/>
                      <a:pt x="6" y="7"/>
                      <a:pt x="7" y="8"/>
                    </a:cubicBezTo>
                    <a:cubicBezTo>
                      <a:pt x="8" y="10"/>
                      <a:pt x="9" y="13"/>
                      <a:pt x="11" y="13"/>
                    </a:cubicBezTo>
                    <a:cubicBezTo>
                      <a:pt x="13" y="12"/>
                      <a:pt x="15" y="12"/>
                      <a:pt x="15" y="12"/>
                    </a:cubicBezTo>
                    <a:cubicBezTo>
                      <a:pt x="15" y="7"/>
                      <a:pt x="15" y="7"/>
                      <a:pt x="15" y="7"/>
                    </a:cubicBezTo>
                    <a:cubicBezTo>
                      <a:pt x="15" y="7"/>
                      <a:pt x="9" y="5"/>
                      <a:pt x="9" y="5"/>
                    </a:cubicBezTo>
                    <a:cubicBezTo>
                      <a:pt x="9" y="4"/>
                      <a:pt x="8" y="2"/>
                      <a:pt x="5" y="1"/>
                    </a:cubicBezTo>
                    <a:cubicBezTo>
                      <a:pt x="3" y="1"/>
                      <a:pt x="3" y="1"/>
                      <a:pt x="3" y="1"/>
                    </a:cubicBezTo>
                    <a:cubicBezTo>
                      <a:pt x="3" y="1"/>
                      <a:pt x="3" y="0"/>
                      <a:pt x="2" y="1"/>
                    </a:cubicBezTo>
                    <a:cubicBezTo>
                      <a:pt x="2" y="2"/>
                      <a:pt x="0" y="2"/>
                      <a:pt x="1" y="2"/>
                    </a:cubicBezTo>
                    <a:cubicBezTo>
                      <a:pt x="1" y="2"/>
                      <a:pt x="1" y="3"/>
                      <a:pt x="2" y="3"/>
                    </a:cubicBezTo>
                    <a:close/>
                  </a:path>
                </a:pathLst>
              </a:custGeom>
              <a:solidFill>
                <a:srgbClr val="D69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59" name="Freeform 25"/>
              <p:cNvSpPr>
                <a:spLocks/>
              </p:cNvSpPr>
              <p:nvPr/>
            </p:nvSpPr>
            <p:spPr bwMode="auto">
              <a:xfrm>
                <a:off x="3070622" y="2459833"/>
                <a:ext cx="19050" cy="28575"/>
              </a:xfrm>
              <a:custGeom>
                <a:avLst/>
                <a:gdLst>
                  <a:gd name="T0" fmla="*/ 4 w 4"/>
                  <a:gd name="T1" fmla="*/ 5 h 6"/>
                  <a:gd name="T2" fmla="*/ 0 w 4"/>
                  <a:gd name="T3" fmla="*/ 6 h 6"/>
                  <a:gd name="T4" fmla="*/ 0 w 4"/>
                  <a:gd name="T5" fmla="*/ 0 h 6"/>
                  <a:gd name="T6" fmla="*/ 4 w 4"/>
                  <a:gd name="T7" fmla="*/ 5 h 6"/>
                </a:gdLst>
                <a:ahLst/>
                <a:cxnLst>
                  <a:cxn ang="0">
                    <a:pos x="T0" y="T1"/>
                  </a:cxn>
                  <a:cxn ang="0">
                    <a:pos x="T2" y="T3"/>
                  </a:cxn>
                  <a:cxn ang="0">
                    <a:pos x="T4" y="T5"/>
                  </a:cxn>
                  <a:cxn ang="0">
                    <a:pos x="T6" y="T7"/>
                  </a:cxn>
                </a:cxnLst>
                <a:rect l="0" t="0" r="r" b="b"/>
                <a:pathLst>
                  <a:path w="4" h="6">
                    <a:moveTo>
                      <a:pt x="4" y="5"/>
                    </a:moveTo>
                    <a:cubicBezTo>
                      <a:pt x="0" y="6"/>
                      <a:pt x="0" y="6"/>
                      <a:pt x="0" y="6"/>
                    </a:cubicBezTo>
                    <a:cubicBezTo>
                      <a:pt x="0" y="0"/>
                      <a:pt x="0" y="0"/>
                      <a:pt x="0" y="0"/>
                    </a:cubicBezTo>
                    <a:cubicBezTo>
                      <a:pt x="0" y="0"/>
                      <a:pt x="3" y="2"/>
                      <a:pt x="4" y="5"/>
                    </a:cubicBezTo>
                    <a:close/>
                  </a:path>
                </a:pathLst>
              </a:custGeom>
              <a:solidFill>
                <a:srgbClr val="CF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60" name="Freeform 26"/>
              <p:cNvSpPr>
                <a:spLocks/>
              </p:cNvSpPr>
              <p:nvPr/>
            </p:nvSpPr>
            <p:spPr bwMode="auto">
              <a:xfrm>
                <a:off x="3070622" y="2341961"/>
                <a:ext cx="100012" cy="155972"/>
              </a:xfrm>
              <a:custGeom>
                <a:avLst/>
                <a:gdLst>
                  <a:gd name="T0" fmla="*/ 0 w 21"/>
                  <a:gd name="T1" fmla="*/ 25 h 33"/>
                  <a:gd name="T2" fmla="*/ 2 w 21"/>
                  <a:gd name="T3" fmla="*/ 33 h 33"/>
                  <a:gd name="T4" fmla="*/ 12 w 21"/>
                  <a:gd name="T5" fmla="*/ 28 h 33"/>
                  <a:gd name="T6" fmla="*/ 20 w 21"/>
                  <a:gd name="T7" fmla="*/ 25 h 33"/>
                  <a:gd name="T8" fmla="*/ 19 w 21"/>
                  <a:gd name="T9" fmla="*/ 16 h 33"/>
                  <a:gd name="T10" fmla="*/ 13 w 21"/>
                  <a:gd name="T11" fmla="*/ 4 h 33"/>
                  <a:gd name="T12" fmla="*/ 10 w 21"/>
                  <a:gd name="T13" fmla="*/ 1 h 33"/>
                  <a:gd name="T14" fmla="*/ 10 w 21"/>
                  <a:gd name="T15" fmla="*/ 17 h 33"/>
                  <a:gd name="T16" fmla="*/ 10 w 21"/>
                  <a:gd name="T17" fmla="*/ 19 h 33"/>
                  <a:gd name="T18" fmla="*/ 0 w 21"/>
                  <a:gd name="T19"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3">
                    <a:moveTo>
                      <a:pt x="0" y="25"/>
                    </a:moveTo>
                    <a:cubicBezTo>
                      <a:pt x="2" y="33"/>
                      <a:pt x="2" y="33"/>
                      <a:pt x="2" y="33"/>
                    </a:cubicBezTo>
                    <a:cubicBezTo>
                      <a:pt x="2" y="33"/>
                      <a:pt x="11" y="29"/>
                      <a:pt x="12" y="28"/>
                    </a:cubicBezTo>
                    <a:cubicBezTo>
                      <a:pt x="14" y="27"/>
                      <a:pt x="20" y="25"/>
                      <a:pt x="20" y="25"/>
                    </a:cubicBezTo>
                    <a:cubicBezTo>
                      <a:pt x="21" y="24"/>
                      <a:pt x="20" y="18"/>
                      <a:pt x="19" y="16"/>
                    </a:cubicBezTo>
                    <a:cubicBezTo>
                      <a:pt x="18" y="13"/>
                      <a:pt x="14" y="5"/>
                      <a:pt x="13" y="4"/>
                    </a:cubicBezTo>
                    <a:cubicBezTo>
                      <a:pt x="12" y="3"/>
                      <a:pt x="11" y="0"/>
                      <a:pt x="10" y="1"/>
                    </a:cubicBezTo>
                    <a:cubicBezTo>
                      <a:pt x="10" y="1"/>
                      <a:pt x="8" y="9"/>
                      <a:pt x="10" y="17"/>
                    </a:cubicBezTo>
                    <a:cubicBezTo>
                      <a:pt x="10" y="19"/>
                      <a:pt x="10" y="19"/>
                      <a:pt x="10" y="19"/>
                    </a:cubicBezTo>
                    <a:lnTo>
                      <a:pt x="0" y="25"/>
                    </a:ln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61" name="Freeform 27"/>
              <p:cNvSpPr>
                <a:spLocks/>
              </p:cNvSpPr>
              <p:nvPr/>
            </p:nvSpPr>
            <p:spPr bwMode="auto">
              <a:xfrm>
                <a:off x="3070622" y="2341961"/>
                <a:ext cx="90487" cy="141684"/>
              </a:xfrm>
              <a:custGeom>
                <a:avLst/>
                <a:gdLst>
                  <a:gd name="T0" fmla="*/ 14 w 19"/>
                  <a:gd name="T1" fmla="*/ 18 h 30"/>
                  <a:gd name="T2" fmla="*/ 18 w 19"/>
                  <a:gd name="T3" fmla="*/ 19 h 30"/>
                  <a:gd name="T4" fmla="*/ 14 w 19"/>
                  <a:gd name="T5" fmla="*/ 16 h 30"/>
                  <a:gd name="T6" fmla="*/ 14 w 19"/>
                  <a:gd name="T7" fmla="*/ 11 h 30"/>
                  <a:gd name="T8" fmla="*/ 11 w 19"/>
                  <a:gd name="T9" fmla="*/ 11 h 30"/>
                  <a:gd name="T10" fmla="*/ 13 w 19"/>
                  <a:gd name="T11" fmla="*/ 8 h 30"/>
                  <a:gd name="T12" fmla="*/ 11 w 19"/>
                  <a:gd name="T13" fmla="*/ 8 h 30"/>
                  <a:gd name="T14" fmla="*/ 12 w 19"/>
                  <a:gd name="T15" fmla="*/ 5 h 30"/>
                  <a:gd name="T16" fmla="*/ 11 w 19"/>
                  <a:gd name="T17" fmla="*/ 6 h 30"/>
                  <a:gd name="T18" fmla="*/ 12 w 19"/>
                  <a:gd name="T19" fmla="*/ 2 h 30"/>
                  <a:gd name="T20" fmla="*/ 10 w 19"/>
                  <a:gd name="T21" fmla="*/ 1 h 30"/>
                  <a:gd name="T22" fmla="*/ 10 w 19"/>
                  <a:gd name="T23" fmla="*/ 17 h 30"/>
                  <a:gd name="T24" fmla="*/ 10 w 19"/>
                  <a:gd name="T25" fmla="*/ 19 h 30"/>
                  <a:gd name="T26" fmla="*/ 0 w 19"/>
                  <a:gd name="T27" fmla="*/ 25 h 30"/>
                  <a:gd name="T28" fmla="*/ 1 w 19"/>
                  <a:gd name="T29" fmla="*/ 30 h 30"/>
                  <a:gd name="T30" fmla="*/ 4 w 19"/>
                  <a:gd name="T31" fmla="*/ 27 h 30"/>
                  <a:gd name="T32" fmla="*/ 13 w 19"/>
                  <a:gd name="T33" fmla="*/ 25 h 30"/>
                  <a:gd name="T34" fmla="*/ 8 w 19"/>
                  <a:gd name="T35" fmla="*/ 24 h 30"/>
                  <a:gd name="T36" fmla="*/ 12 w 19"/>
                  <a:gd name="T37" fmla="*/ 23 h 30"/>
                  <a:gd name="T38" fmla="*/ 19 w 19"/>
                  <a:gd name="T39" fmla="*/ 23 h 30"/>
                  <a:gd name="T40" fmla="*/ 14 w 19"/>
                  <a:gd name="T41"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30">
                    <a:moveTo>
                      <a:pt x="14" y="18"/>
                    </a:moveTo>
                    <a:cubicBezTo>
                      <a:pt x="14" y="16"/>
                      <a:pt x="18" y="19"/>
                      <a:pt x="18" y="19"/>
                    </a:cubicBezTo>
                    <a:cubicBezTo>
                      <a:pt x="16" y="16"/>
                      <a:pt x="14" y="16"/>
                      <a:pt x="14" y="16"/>
                    </a:cubicBezTo>
                    <a:cubicBezTo>
                      <a:pt x="13" y="14"/>
                      <a:pt x="14" y="11"/>
                      <a:pt x="14" y="11"/>
                    </a:cubicBezTo>
                    <a:cubicBezTo>
                      <a:pt x="12" y="10"/>
                      <a:pt x="11" y="11"/>
                      <a:pt x="11" y="11"/>
                    </a:cubicBezTo>
                    <a:cubicBezTo>
                      <a:pt x="11" y="9"/>
                      <a:pt x="13" y="8"/>
                      <a:pt x="13" y="8"/>
                    </a:cubicBezTo>
                    <a:cubicBezTo>
                      <a:pt x="11" y="8"/>
                      <a:pt x="11" y="8"/>
                      <a:pt x="11" y="8"/>
                    </a:cubicBezTo>
                    <a:cubicBezTo>
                      <a:pt x="11" y="7"/>
                      <a:pt x="12" y="5"/>
                      <a:pt x="12" y="5"/>
                    </a:cubicBezTo>
                    <a:cubicBezTo>
                      <a:pt x="11" y="6"/>
                      <a:pt x="11" y="6"/>
                      <a:pt x="11" y="6"/>
                    </a:cubicBezTo>
                    <a:cubicBezTo>
                      <a:pt x="11" y="5"/>
                      <a:pt x="11" y="3"/>
                      <a:pt x="12" y="2"/>
                    </a:cubicBezTo>
                    <a:cubicBezTo>
                      <a:pt x="11" y="1"/>
                      <a:pt x="11" y="0"/>
                      <a:pt x="10" y="1"/>
                    </a:cubicBezTo>
                    <a:cubicBezTo>
                      <a:pt x="10" y="1"/>
                      <a:pt x="8" y="9"/>
                      <a:pt x="10" y="17"/>
                    </a:cubicBezTo>
                    <a:cubicBezTo>
                      <a:pt x="10" y="19"/>
                      <a:pt x="10" y="19"/>
                      <a:pt x="10" y="19"/>
                    </a:cubicBezTo>
                    <a:cubicBezTo>
                      <a:pt x="0" y="25"/>
                      <a:pt x="0" y="25"/>
                      <a:pt x="0" y="25"/>
                    </a:cubicBezTo>
                    <a:cubicBezTo>
                      <a:pt x="0" y="25"/>
                      <a:pt x="0" y="27"/>
                      <a:pt x="1" y="30"/>
                    </a:cubicBezTo>
                    <a:cubicBezTo>
                      <a:pt x="4" y="27"/>
                      <a:pt x="4" y="27"/>
                      <a:pt x="4" y="27"/>
                    </a:cubicBezTo>
                    <a:cubicBezTo>
                      <a:pt x="7" y="28"/>
                      <a:pt x="13" y="25"/>
                      <a:pt x="13" y="25"/>
                    </a:cubicBezTo>
                    <a:cubicBezTo>
                      <a:pt x="11" y="25"/>
                      <a:pt x="8" y="24"/>
                      <a:pt x="8" y="24"/>
                    </a:cubicBezTo>
                    <a:cubicBezTo>
                      <a:pt x="12" y="23"/>
                      <a:pt x="12" y="23"/>
                      <a:pt x="12" y="23"/>
                    </a:cubicBezTo>
                    <a:cubicBezTo>
                      <a:pt x="15" y="25"/>
                      <a:pt x="19" y="23"/>
                      <a:pt x="19" y="23"/>
                    </a:cubicBezTo>
                    <a:cubicBezTo>
                      <a:pt x="19" y="23"/>
                      <a:pt x="13" y="20"/>
                      <a:pt x="14"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62" name="Freeform 28"/>
              <p:cNvSpPr>
                <a:spLocks/>
              </p:cNvSpPr>
              <p:nvPr/>
            </p:nvSpPr>
            <p:spPr bwMode="auto">
              <a:xfrm>
                <a:off x="3094434" y="2418161"/>
                <a:ext cx="23812" cy="23812"/>
              </a:xfrm>
              <a:custGeom>
                <a:avLst/>
                <a:gdLst>
                  <a:gd name="T0" fmla="*/ 0 w 5"/>
                  <a:gd name="T1" fmla="*/ 1 h 5"/>
                  <a:gd name="T2" fmla="*/ 1 w 5"/>
                  <a:gd name="T3" fmla="*/ 5 h 5"/>
                  <a:gd name="T4" fmla="*/ 5 w 5"/>
                  <a:gd name="T5" fmla="*/ 3 h 5"/>
                  <a:gd name="T6" fmla="*/ 5 w 5"/>
                  <a:gd name="T7" fmla="*/ 1 h 5"/>
                  <a:gd name="T8" fmla="*/ 0 w 5"/>
                  <a:gd name="T9" fmla="*/ 1 h 5"/>
                </a:gdLst>
                <a:ahLst/>
                <a:cxnLst>
                  <a:cxn ang="0">
                    <a:pos x="T0" y="T1"/>
                  </a:cxn>
                  <a:cxn ang="0">
                    <a:pos x="T2" y="T3"/>
                  </a:cxn>
                  <a:cxn ang="0">
                    <a:pos x="T4" y="T5"/>
                  </a:cxn>
                  <a:cxn ang="0">
                    <a:pos x="T6" y="T7"/>
                  </a:cxn>
                  <a:cxn ang="0">
                    <a:pos x="T8" y="T9"/>
                  </a:cxn>
                </a:cxnLst>
                <a:rect l="0" t="0" r="r" b="b"/>
                <a:pathLst>
                  <a:path w="5" h="5">
                    <a:moveTo>
                      <a:pt x="0" y="1"/>
                    </a:moveTo>
                    <a:cubicBezTo>
                      <a:pt x="0" y="1"/>
                      <a:pt x="1" y="4"/>
                      <a:pt x="1" y="5"/>
                    </a:cubicBezTo>
                    <a:cubicBezTo>
                      <a:pt x="5" y="3"/>
                      <a:pt x="5" y="3"/>
                      <a:pt x="5" y="3"/>
                    </a:cubicBezTo>
                    <a:cubicBezTo>
                      <a:pt x="5" y="1"/>
                      <a:pt x="5" y="1"/>
                      <a:pt x="5" y="1"/>
                    </a:cubicBezTo>
                    <a:cubicBezTo>
                      <a:pt x="5" y="1"/>
                      <a:pt x="2" y="0"/>
                      <a:pt x="0" y="1"/>
                    </a:cubicBezTo>
                    <a:close/>
                  </a:path>
                </a:pathLst>
              </a:custGeom>
              <a:solidFill>
                <a:srgbClr val="F2C2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63" name="Freeform 29"/>
              <p:cNvSpPr>
                <a:spLocks/>
              </p:cNvSpPr>
              <p:nvPr/>
            </p:nvSpPr>
            <p:spPr bwMode="auto">
              <a:xfrm>
                <a:off x="2971800" y="2375298"/>
                <a:ext cx="127397" cy="113109"/>
              </a:xfrm>
              <a:custGeom>
                <a:avLst/>
                <a:gdLst>
                  <a:gd name="T0" fmla="*/ 1 w 27"/>
                  <a:gd name="T1" fmla="*/ 0 h 24"/>
                  <a:gd name="T2" fmla="*/ 0 w 27"/>
                  <a:gd name="T3" fmla="*/ 8 h 24"/>
                  <a:gd name="T4" fmla="*/ 8 w 27"/>
                  <a:gd name="T5" fmla="*/ 23 h 24"/>
                  <a:gd name="T6" fmla="*/ 19 w 27"/>
                  <a:gd name="T7" fmla="*/ 21 h 24"/>
                  <a:gd name="T8" fmla="*/ 27 w 27"/>
                  <a:gd name="T9" fmla="*/ 14 h 24"/>
                  <a:gd name="T10" fmla="*/ 26 w 27"/>
                  <a:gd name="T11" fmla="*/ 10 h 24"/>
                  <a:gd name="T12" fmla="*/ 18 w 27"/>
                  <a:gd name="T13" fmla="*/ 12 h 24"/>
                  <a:gd name="T14" fmla="*/ 13 w 27"/>
                  <a:gd name="T15" fmla="*/ 12 h 24"/>
                  <a:gd name="T16" fmla="*/ 9 w 27"/>
                  <a:gd name="T17" fmla="*/ 14 h 24"/>
                  <a:gd name="T18" fmla="*/ 8 w 27"/>
                  <a:gd name="T19" fmla="*/ 6 h 24"/>
                  <a:gd name="T20" fmla="*/ 1 w 27"/>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4">
                    <a:moveTo>
                      <a:pt x="1" y="0"/>
                    </a:moveTo>
                    <a:cubicBezTo>
                      <a:pt x="1" y="0"/>
                      <a:pt x="1" y="5"/>
                      <a:pt x="0" y="8"/>
                    </a:cubicBezTo>
                    <a:cubicBezTo>
                      <a:pt x="0" y="12"/>
                      <a:pt x="4" y="22"/>
                      <a:pt x="8" y="23"/>
                    </a:cubicBezTo>
                    <a:cubicBezTo>
                      <a:pt x="11" y="24"/>
                      <a:pt x="16" y="22"/>
                      <a:pt x="19" y="21"/>
                    </a:cubicBezTo>
                    <a:cubicBezTo>
                      <a:pt x="21" y="19"/>
                      <a:pt x="23" y="16"/>
                      <a:pt x="27" y="14"/>
                    </a:cubicBezTo>
                    <a:cubicBezTo>
                      <a:pt x="26" y="10"/>
                      <a:pt x="26" y="10"/>
                      <a:pt x="26" y="10"/>
                    </a:cubicBezTo>
                    <a:cubicBezTo>
                      <a:pt x="18" y="12"/>
                      <a:pt x="18" y="12"/>
                      <a:pt x="18" y="12"/>
                    </a:cubicBezTo>
                    <a:cubicBezTo>
                      <a:pt x="13" y="12"/>
                      <a:pt x="13" y="12"/>
                      <a:pt x="13" y="12"/>
                    </a:cubicBezTo>
                    <a:cubicBezTo>
                      <a:pt x="9" y="14"/>
                      <a:pt x="9" y="14"/>
                      <a:pt x="9" y="14"/>
                    </a:cubicBezTo>
                    <a:cubicBezTo>
                      <a:pt x="9" y="14"/>
                      <a:pt x="9" y="11"/>
                      <a:pt x="8" y="6"/>
                    </a:cubicBezTo>
                    <a:cubicBezTo>
                      <a:pt x="6" y="1"/>
                      <a:pt x="3" y="0"/>
                      <a:pt x="1" y="0"/>
                    </a:cubicBez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64" name="Freeform 30"/>
              <p:cNvSpPr>
                <a:spLocks/>
              </p:cNvSpPr>
              <p:nvPr/>
            </p:nvSpPr>
            <p:spPr bwMode="auto">
              <a:xfrm>
                <a:off x="2995612" y="2422923"/>
                <a:ext cx="38100" cy="32147"/>
              </a:xfrm>
              <a:custGeom>
                <a:avLst/>
                <a:gdLst>
                  <a:gd name="T0" fmla="*/ 4 w 8"/>
                  <a:gd name="T1" fmla="*/ 5 h 7"/>
                  <a:gd name="T2" fmla="*/ 7 w 8"/>
                  <a:gd name="T3" fmla="*/ 3 h 7"/>
                  <a:gd name="T4" fmla="*/ 8 w 8"/>
                  <a:gd name="T5" fmla="*/ 2 h 7"/>
                  <a:gd name="T6" fmla="*/ 4 w 8"/>
                  <a:gd name="T7" fmla="*/ 2 h 7"/>
                  <a:gd name="T8" fmla="*/ 2 w 8"/>
                  <a:gd name="T9" fmla="*/ 2 h 7"/>
                  <a:gd name="T10" fmla="*/ 2 w 8"/>
                  <a:gd name="T11" fmla="*/ 0 h 7"/>
                  <a:gd name="T12" fmla="*/ 1 w 8"/>
                  <a:gd name="T13" fmla="*/ 2 h 7"/>
                  <a:gd name="T14" fmla="*/ 2 w 8"/>
                  <a:gd name="T15" fmla="*/ 4 h 7"/>
                  <a:gd name="T16" fmla="*/ 2 w 8"/>
                  <a:gd name="T17" fmla="*/ 5 h 7"/>
                  <a:gd name="T18" fmla="*/ 3 w 8"/>
                  <a:gd name="T19" fmla="*/ 7 h 7"/>
                  <a:gd name="T20" fmla="*/ 4 w 8"/>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7">
                    <a:moveTo>
                      <a:pt x="4" y="5"/>
                    </a:moveTo>
                    <a:cubicBezTo>
                      <a:pt x="4" y="5"/>
                      <a:pt x="6" y="4"/>
                      <a:pt x="7" y="3"/>
                    </a:cubicBezTo>
                    <a:cubicBezTo>
                      <a:pt x="7" y="3"/>
                      <a:pt x="8" y="2"/>
                      <a:pt x="8" y="2"/>
                    </a:cubicBezTo>
                    <a:cubicBezTo>
                      <a:pt x="4" y="2"/>
                      <a:pt x="4" y="2"/>
                      <a:pt x="4" y="2"/>
                    </a:cubicBezTo>
                    <a:cubicBezTo>
                      <a:pt x="2" y="2"/>
                      <a:pt x="2" y="2"/>
                      <a:pt x="2" y="2"/>
                    </a:cubicBezTo>
                    <a:cubicBezTo>
                      <a:pt x="2" y="0"/>
                      <a:pt x="2" y="0"/>
                      <a:pt x="2" y="0"/>
                    </a:cubicBezTo>
                    <a:cubicBezTo>
                      <a:pt x="2" y="0"/>
                      <a:pt x="0" y="1"/>
                      <a:pt x="1" y="2"/>
                    </a:cubicBezTo>
                    <a:cubicBezTo>
                      <a:pt x="1" y="3"/>
                      <a:pt x="2" y="4"/>
                      <a:pt x="2" y="4"/>
                    </a:cubicBezTo>
                    <a:cubicBezTo>
                      <a:pt x="2" y="5"/>
                      <a:pt x="2" y="5"/>
                      <a:pt x="2" y="5"/>
                    </a:cubicBezTo>
                    <a:cubicBezTo>
                      <a:pt x="3" y="7"/>
                      <a:pt x="3" y="7"/>
                      <a:pt x="3" y="7"/>
                    </a:cubicBezTo>
                    <a:cubicBezTo>
                      <a:pt x="3" y="7"/>
                      <a:pt x="3" y="5"/>
                      <a:pt x="4"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65" name="Freeform 31"/>
              <p:cNvSpPr>
                <a:spLocks noEditPoints="1"/>
              </p:cNvSpPr>
              <p:nvPr/>
            </p:nvSpPr>
            <p:spPr bwMode="auto">
              <a:xfrm>
                <a:off x="2971800" y="2389586"/>
                <a:ext cx="127397" cy="98822"/>
              </a:xfrm>
              <a:custGeom>
                <a:avLst/>
                <a:gdLst>
                  <a:gd name="T0" fmla="*/ 27 w 27"/>
                  <a:gd name="T1" fmla="*/ 11 h 21"/>
                  <a:gd name="T2" fmla="*/ 26 w 27"/>
                  <a:gd name="T3" fmla="*/ 9 h 21"/>
                  <a:gd name="T4" fmla="*/ 21 w 27"/>
                  <a:gd name="T5" fmla="*/ 10 h 21"/>
                  <a:gd name="T6" fmla="*/ 16 w 27"/>
                  <a:gd name="T7" fmla="*/ 13 h 21"/>
                  <a:gd name="T8" fmla="*/ 16 w 27"/>
                  <a:gd name="T9" fmla="*/ 11 h 21"/>
                  <a:gd name="T10" fmla="*/ 13 w 27"/>
                  <a:gd name="T11" fmla="*/ 14 h 21"/>
                  <a:gd name="T12" fmla="*/ 11 w 27"/>
                  <a:gd name="T13" fmla="*/ 11 h 21"/>
                  <a:gd name="T14" fmla="*/ 9 w 27"/>
                  <a:gd name="T15" fmla="*/ 17 h 21"/>
                  <a:gd name="T16" fmla="*/ 8 w 27"/>
                  <a:gd name="T17" fmla="*/ 16 h 21"/>
                  <a:gd name="T18" fmla="*/ 8 w 27"/>
                  <a:gd name="T19" fmla="*/ 13 h 21"/>
                  <a:gd name="T20" fmla="*/ 5 w 27"/>
                  <a:gd name="T21" fmla="*/ 9 h 21"/>
                  <a:gd name="T22" fmla="*/ 5 w 27"/>
                  <a:gd name="T23" fmla="*/ 6 h 21"/>
                  <a:gd name="T24" fmla="*/ 3 w 27"/>
                  <a:gd name="T25" fmla="*/ 6 h 21"/>
                  <a:gd name="T26" fmla="*/ 5 w 27"/>
                  <a:gd name="T27" fmla="*/ 3 h 21"/>
                  <a:gd name="T28" fmla="*/ 2 w 27"/>
                  <a:gd name="T29" fmla="*/ 2 h 21"/>
                  <a:gd name="T30" fmla="*/ 5 w 27"/>
                  <a:gd name="T31" fmla="*/ 1 h 21"/>
                  <a:gd name="T32" fmla="*/ 4 w 27"/>
                  <a:gd name="T33" fmla="*/ 0 h 21"/>
                  <a:gd name="T34" fmla="*/ 1 w 27"/>
                  <a:gd name="T35" fmla="*/ 0 h 21"/>
                  <a:gd name="T36" fmla="*/ 0 w 27"/>
                  <a:gd name="T37" fmla="*/ 5 h 21"/>
                  <a:gd name="T38" fmla="*/ 8 w 27"/>
                  <a:gd name="T39" fmla="*/ 20 h 21"/>
                  <a:gd name="T40" fmla="*/ 19 w 27"/>
                  <a:gd name="T41" fmla="*/ 18 h 21"/>
                  <a:gd name="T42" fmla="*/ 27 w 27"/>
                  <a:gd name="T43" fmla="*/ 11 h 21"/>
                  <a:gd name="T44" fmla="*/ 3 w 27"/>
                  <a:gd name="T45" fmla="*/ 7 h 21"/>
                  <a:gd name="T46" fmla="*/ 2 w 27"/>
                  <a:gd name="T47" fmla="*/ 8 h 21"/>
                  <a:gd name="T48" fmla="*/ 3 w 27"/>
                  <a:gd name="T49"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21">
                    <a:moveTo>
                      <a:pt x="27" y="11"/>
                    </a:moveTo>
                    <a:cubicBezTo>
                      <a:pt x="26" y="9"/>
                      <a:pt x="26" y="9"/>
                      <a:pt x="26" y="9"/>
                    </a:cubicBezTo>
                    <a:cubicBezTo>
                      <a:pt x="25" y="9"/>
                      <a:pt x="22" y="9"/>
                      <a:pt x="21" y="10"/>
                    </a:cubicBezTo>
                    <a:cubicBezTo>
                      <a:pt x="19" y="10"/>
                      <a:pt x="17" y="13"/>
                      <a:pt x="16" y="13"/>
                    </a:cubicBezTo>
                    <a:cubicBezTo>
                      <a:pt x="16" y="13"/>
                      <a:pt x="16" y="11"/>
                      <a:pt x="16" y="11"/>
                    </a:cubicBezTo>
                    <a:cubicBezTo>
                      <a:pt x="13" y="14"/>
                      <a:pt x="13" y="14"/>
                      <a:pt x="13" y="14"/>
                    </a:cubicBezTo>
                    <a:cubicBezTo>
                      <a:pt x="11" y="11"/>
                      <a:pt x="11" y="11"/>
                      <a:pt x="11" y="11"/>
                    </a:cubicBezTo>
                    <a:cubicBezTo>
                      <a:pt x="9" y="12"/>
                      <a:pt x="9" y="17"/>
                      <a:pt x="9" y="17"/>
                    </a:cubicBezTo>
                    <a:cubicBezTo>
                      <a:pt x="9" y="17"/>
                      <a:pt x="9" y="17"/>
                      <a:pt x="8" y="16"/>
                    </a:cubicBezTo>
                    <a:cubicBezTo>
                      <a:pt x="7" y="16"/>
                      <a:pt x="8" y="13"/>
                      <a:pt x="8" y="13"/>
                    </a:cubicBezTo>
                    <a:cubicBezTo>
                      <a:pt x="8" y="13"/>
                      <a:pt x="6" y="10"/>
                      <a:pt x="5" y="9"/>
                    </a:cubicBezTo>
                    <a:cubicBezTo>
                      <a:pt x="4" y="8"/>
                      <a:pt x="5" y="6"/>
                      <a:pt x="5" y="6"/>
                    </a:cubicBezTo>
                    <a:cubicBezTo>
                      <a:pt x="4" y="5"/>
                      <a:pt x="3" y="6"/>
                      <a:pt x="3" y="6"/>
                    </a:cubicBezTo>
                    <a:cubicBezTo>
                      <a:pt x="4" y="5"/>
                      <a:pt x="5" y="3"/>
                      <a:pt x="5" y="3"/>
                    </a:cubicBezTo>
                    <a:cubicBezTo>
                      <a:pt x="4" y="2"/>
                      <a:pt x="2" y="2"/>
                      <a:pt x="2" y="2"/>
                    </a:cubicBezTo>
                    <a:cubicBezTo>
                      <a:pt x="2" y="2"/>
                      <a:pt x="5" y="2"/>
                      <a:pt x="5" y="1"/>
                    </a:cubicBezTo>
                    <a:cubicBezTo>
                      <a:pt x="4" y="1"/>
                      <a:pt x="4" y="1"/>
                      <a:pt x="4" y="0"/>
                    </a:cubicBezTo>
                    <a:cubicBezTo>
                      <a:pt x="4" y="0"/>
                      <a:pt x="2" y="0"/>
                      <a:pt x="1" y="0"/>
                    </a:cubicBezTo>
                    <a:cubicBezTo>
                      <a:pt x="1" y="1"/>
                      <a:pt x="1" y="4"/>
                      <a:pt x="0" y="5"/>
                    </a:cubicBezTo>
                    <a:cubicBezTo>
                      <a:pt x="0" y="9"/>
                      <a:pt x="4" y="19"/>
                      <a:pt x="8" y="20"/>
                    </a:cubicBezTo>
                    <a:cubicBezTo>
                      <a:pt x="11" y="21"/>
                      <a:pt x="16" y="19"/>
                      <a:pt x="19" y="18"/>
                    </a:cubicBezTo>
                    <a:cubicBezTo>
                      <a:pt x="21" y="16"/>
                      <a:pt x="25" y="13"/>
                      <a:pt x="27" y="11"/>
                    </a:cubicBezTo>
                    <a:close/>
                    <a:moveTo>
                      <a:pt x="3" y="7"/>
                    </a:moveTo>
                    <a:cubicBezTo>
                      <a:pt x="3" y="8"/>
                      <a:pt x="2" y="8"/>
                      <a:pt x="2" y="8"/>
                    </a:cubicBezTo>
                    <a:cubicBezTo>
                      <a:pt x="2" y="8"/>
                      <a:pt x="3" y="8"/>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66" name="Freeform 32"/>
              <p:cNvSpPr>
                <a:spLocks/>
              </p:cNvSpPr>
              <p:nvPr/>
            </p:nvSpPr>
            <p:spPr bwMode="auto">
              <a:xfrm>
                <a:off x="3005137" y="2422923"/>
                <a:ext cx="33337" cy="19050"/>
              </a:xfrm>
              <a:custGeom>
                <a:avLst/>
                <a:gdLst>
                  <a:gd name="T0" fmla="*/ 7 w 7"/>
                  <a:gd name="T1" fmla="*/ 2 h 4"/>
                  <a:gd name="T2" fmla="*/ 4 w 7"/>
                  <a:gd name="T3" fmla="*/ 0 h 4"/>
                  <a:gd name="T4" fmla="*/ 1 w 7"/>
                  <a:gd name="T5" fmla="*/ 0 h 4"/>
                  <a:gd name="T6" fmla="*/ 0 w 7"/>
                  <a:gd name="T7" fmla="*/ 1 h 4"/>
                  <a:gd name="T8" fmla="*/ 1 w 7"/>
                  <a:gd name="T9" fmla="*/ 2 h 4"/>
                  <a:gd name="T10" fmla="*/ 2 w 7"/>
                  <a:gd name="T11" fmla="*/ 3 h 4"/>
                  <a:gd name="T12" fmla="*/ 3 w 7"/>
                  <a:gd name="T13" fmla="*/ 4 h 4"/>
                  <a:gd name="T14" fmla="*/ 7 w 7"/>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7" y="2"/>
                    </a:moveTo>
                    <a:cubicBezTo>
                      <a:pt x="6" y="2"/>
                      <a:pt x="5" y="1"/>
                      <a:pt x="4" y="0"/>
                    </a:cubicBezTo>
                    <a:cubicBezTo>
                      <a:pt x="1" y="0"/>
                      <a:pt x="1" y="0"/>
                      <a:pt x="1" y="0"/>
                    </a:cubicBezTo>
                    <a:cubicBezTo>
                      <a:pt x="1" y="0"/>
                      <a:pt x="1" y="0"/>
                      <a:pt x="0" y="1"/>
                    </a:cubicBezTo>
                    <a:cubicBezTo>
                      <a:pt x="0" y="1"/>
                      <a:pt x="0" y="2"/>
                      <a:pt x="1" y="2"/>
                    </a:cubicBezTo>
                    <a:cubicBezTo>
                      <a:pt x="1" y="2"/>
                      <a:pt x="1" y="3"/>
                      <a:pt x="2" y="3"/>
                    </a:cubicBezTo>
                    <a:cubicBezTo>
                      <a:pt x="2" y="3"/>
                      <a:pt x="3" y="3"/>
                      <a:pt x="3" y="4"/>
                    </a:cubicBezTo>
                    <a:cubicBezTo>
                      <a:pt x="3" y="4"/>
                      <a:pt x="6" y="3"/>
                      <a:pt x="7" y="2"/>
                    </a:cubicBezTo>
                    <a:close/>
                  </a:path>
                </a:pathLst>
              </a:custGeom>
              <a:solidFill>
                <a:srgbClr val="F2C2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grpSp>
        <p:grpSp>
          <p:nvGrpSpPr>
            <p:cNvPr id="67" name="组合 66"/>
            <p:cNvGrpSpPr>
              <a:grpSpLocks noChangeAspect="1"/>
            </p:cNvGrpSpPr>
            <p:nvPr/>
          </p:nvGrpSpPr>
          <p:grpSpPr>
            <a:xfrm>
              <a:off x="3536685" y="2647774"/>
              <a:ext cx="701412" cy="1332000"/>
              <a:chOff x="3046809" y="3253979"/>
              <a:chExt cx="345282" cy="656034"/>
            </a:xfrm>
            <a:effectLst>
              <a:outerShdw blurRad="76200" dir="18900000" sy="23000" kx="-1200000" algn="bl" rotWithShape="0">
                <a:prstClr val="black">
                  <a:alpha val="20000"/>
                </a:prstClr>
              </a:outerShdw>
            </a:effectLst>
          </p:grpSpPr>
          <p:sp>
            <p:nvSpPr>
              <p:cNvPr id="68" name="Freeform 81"/>
              <p:cNvSpPr>
                <a:spLocks/>
              </p:cNvSpPr>
              <p:nvPr/>
            </p:nvSpPr>
            <p:spPr bwMode="auto">
              <a:xfrm>
                <a:off x="3151584" y="3258742"/>
                <a:ext cx="60722" cy="122634"/>
              </a:xfrm>
              <a:custGeom>
                <a:avLst/>
                <a:gdLst>
                  <a:gd name="T0" fmla="*/ 3 w 13"/>
                  <a:gd name="T1" fmla="*/ 16 h 26"/>
                  <a:gd name="T2" fmla="*/ 3 w 13"/>
                  <a:gd name="T3" fmla="*/ 12 h 26"/>
                  <a:gd name="T4" fmla="*/ 2 w 13"/>
                  <a:gd name="T5" fmla="*/ 12 h 26"/>
                  <a:gd name="T6" fmla="*/ 1 w 13"/>
                  <a:gd name="T7" fmla="*/ 8 h 26"/>
                  <a:gd name="T8" fmla="*/ 2 w 13"/>
                  <a:gd name="T9" fmla="*/ 8 h 26"/>
                  <a:gd name="T10" fmla="*/ 2 w 13"/>
                  <a:gd name="T11" fmla="*/ 3 h 26"/>
                  <a:gd name="T12" fmla="*/ 8 w 13"/>
                  <a:gd name="T13" fmla="*/ 0 h 26"/>
                  <a:gd name="T14" fmla="*/ 13 w 13"/>
                  <a:gd name="T15" fmla="*/ 4 h 26"/>
                  <a:gd name="T16" fmla="*/ 13 w 13"/>
                  <a:gd name="T17" fmla="*/ 7 h 26"/>
                  <a:gd name="T18" fmla="*/ 13 w 13"/>
                  <a:gd name="T19" fmla="*/ 8 h 26"/>
                  <a:gd name="T20" fmla="*/ 13 w 13"/>
                  <a:gd name="T21" fmla="*/ 10 h 26"/>
                  <a:gd name="T22" fmla="*/ 13 w 13"/>
                  <a:gd name="T23" fmla="*/ 14 h 26"/>
                  <a:gd name="T24" fmla="*/ 11 w 13"/>
                  <a:gd name="T25" fmla="*/ 17 h 26"/>
                  <a:gd name="T26" fmla="*/ 12 w 13"/>
                  <a:gd name="T27" fmla="*/ 20 h 26"/>
                  <a:gd name="T28" fmla="*/ 10 w 13"/>
                  <a:gd name="T29" fmla="*/ 26 h 26"/>
                  <a:gd name="T30" fmla="*/ 3 w 13"/>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6">
                    <a:moveTo>
                      <a:pt x="3" y="16"/>
                    </a:moveTo>
                    <a:cubicBezTo>
                      <a:pt x="3" y="12"/>
                      <a:pt x="3" y="12"/>
                      <a:pt x="3" y="12"/>
                    </a:cubicBezTo>
                    <a:cubicBezTo>
                      <a:pt x="3" y="12"/>
                      <a:pt x="2" y="12"/>
                      <a:pt x="2" y="12"/>
                    </a:cubicBezTo>
                    <a:cubicBezTo>
                      <a:pt x="2" y="11"/>
                      <a:pt x="0" y="8"/>
                      <a:pt x="1" y="8"/>
                    </a:cubicBezTo>
                    <a:cubicBezTo>
                      <a:pt x="1" y="8"/>
                      <a:pt x="2" y="7"/>
                      <a:pt x="2" y="8"/>
                    </a:cubicBezTo>
                    <a:cubicBezTo>
                      <a:pt x="2" y="8"/>
                      <a:pt x="1" y="4"/>
                      <a:pt x="2" y="3"/>
                    </a:cubicBezTo>
                    <a:cubicBezTo>
                      <a:pt x="3" y="2"/>
                      <a:pt x="5" y="0"/>
                      <a:pt x="8" y="0"/>
                    </a:cubicBezTo>
                    <a:cubicBezTo>
                      <a:pt x="10" y="0"/>
                      <a:pt x="13" y="3"/>
                      <a:pt x="13" y="4"/>
                    </a:cubicBezTo>
                    <a:cubicBezTo>
                      <a:pt x="13" y="5"/>
                      <a:pt x="13" y="7"/>
                      <a:pt x="13" y="7"/>
                    </a:cubicBezTo>
                    <a:cubicBezTo>
                      <a:pt x="13" y="7"/>
                      <a:pt x="13" y="8"/>
                      <a:pt x="13" y="8"/>
                    </a:cubicBezTo>
                    <a:cubicBezTo>
                      <a:pt x="13" y="8"/>
                      <a:pt x="13" y="9"/>
                      <a:pt x="13" y="10"/>
                    </a:cubicBezTo>
                    <a:cubicBezTo>
                      <a:pt x="13" y="12"/>
                      <a:pt x="13" y="13"/>
                      <a:pt x="13" y="14"/>
                    </a:cubicBezTo>
                    <a:cubicBezTo>
                      <a:pt x="12" y="15"/>
                      <a:pt x="11" y="17"/>
                      <a:pt x="11" y="17"/>
                    </a:cubicBezTo>
                    <a:cubicBezTo>
                      <a:pt x="12" y="20"/>
                      <a:pt x="12" y="20"/>
                      <a:pt x="12" y="20"/>
                    </a:cubicBezTo>
                    <a:cubicBezTo>
                      <a:pt x="10" y="26"/>
                      <a:pt x="10" y="26"/>
                      <a:pt x="10" y="26"/>
                    </a:cubicBezTo>
                    <a:lnTo>
                      <a:pt x="3" y="16"/>
                    </a:lnTo>
                    <a:close/>
                  </a:path>
                </a:pathLst>
              </a:custGeom>
              <a:solidFill>
                <a:srgbClr val="F2C2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69" name="Freeform 82"/>
              <p:cNvSpPr>
                <a:spLocks/>
              </p:cNvSpPr>
              <p:nvPr/>
            </p:nvSpPr>
            <p:spPr bwMode="auto">
              <a:xfrm>
                <a:off x="3161109" y="3309939"/>
                <a:ext cx="9525" cy="14287"/>
              </a:xfrm>
              <a:custGeom>
                <a:avLst/>
                <a:gdLst>
                  <a:gd name="T0" fmla="*/ 0 w 2"/>
                  <a:gd name="T1" fmla="*/ 0 h 3"/>
                  <a:gd name="T2" fmla="*/ 1 w 2"/>
                  <a:gd name="T3" fmla="*/ 2 h 3"/>
                  <a:gd name="T4" fmla="*/ 1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1" y="2"/>
                      <a:pt x="1" y="2"/>
                    </a:cubicBezTo>
                    <a:cubicBezTo>
                      <a:pt x="1" y="3"/>
                      <a:pt x="1" y="3"/>
                      <a:pt x="1" y="3"/>
                    </a:cubicBezTo>
                    <a:cubicBezTo>
                      <a:pt x="2" y="0"/>
                      <a:pt x="2" y="0"/>
                      <a:pt x="2" y="0"/>
                    </a:cubicBezTo>
                    <a:lnTo>
                      <a:pt x="0" y="0"/>
                    </a:ln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70" name="Freeform 83"/>
              <p:cNvSpPr>
                <a:spLocks/>
              </p:cNvSpPr>
              <p:nvPr/>
            </p:nvSpPr>
            <p:spPr bwMode="auto">
              <a:xfrm>
                <a:off x="3165872" y="3305176"/>
                <a:ext cx="41672" cy="76200"/>
              </a:xfrm>
              <a:custGeom>
                <a:avLst/>
                <a:gdLst>
                  <a:gd name="T0" fmla="*/ 7 w 9"/>
                  <a:gd name="T1" fmla="*/ 16 h 16"/>
                  <a:gd name="T2" fmla="*/ 9 w 9"/>
                  <a:gd name="T3" fmla="*/ 10 h 16"/>
                  <a:gd name="T4" fmla="*/ 8 w 9"/>
                  <a:gd name="T5" fmla="*/ 7 h 16"/>
                  <a:gd name="T6" fmla="*/ 8 w 9"/>
                  <a:gd name="T7" fmla="*/ 7 h 16"/>
                  <a:gd name="T8" fmla="*/ 4 w 9"/>
                  <a:gd name="T9" fmla="*/ 6 h 16"/>
                  <a:gd name="T10" fmla="*/ 0 w 9"/>
                  <a:gd name="T11" fmla="*/ 0 h 16"/>
                  <a:gd name="T12" fmla="*/ 0 w 9"/>
                  <a:gd name="T13" fmla="*/ 2 h 16"/>
                  <a:gd name="T14" fmla="*/ 0 w 9"/>
                  <a:gd name="T15" fmla="*/ 2 h 16"/>
                  <a:gd name="T16" fmla="*/ 0 w 9"/>
                  <a:gd name="T17" fmla="*/ 6 h 16"/>
                  <a:gd name="T18" fmla="*/ 7 w 9"/>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7" y="16"/>
                    </a:moveTo>
                    <a:cubicBezTo>
                      <a:pt x="9" y="10"/>
                      <a:pt x="9" y="10"/>
                      <a:pt x="9" y="10"/>
                    </a:cubicBezTo>
                    <a:cubicBezTo>
                      <a:pt x="8" y="7"/>
                      <a:pt x="8" y="7"/>
                      <a:pt x="8" y="7"/>
                    </a:cubicBezTo>
                    <a:cubicBezTo>
                      <a:pt x="8" y="7"/>
                      <a:pt x="8" y="7"/>
                      <a:pt x="8" y="7"/>
                    </a:cubicBezTo>
                    <a:cubicBezTo>
                      <a:pt x="6" y="7"/>
                      <a:pt x="4" y="6"/>
                      <a:pt x="4" y="6"/>
                    </a:cubicBezTo>
                    <a:cubicBezTo>
                      <a:pt x="3" y="6"/>
                      <a:pt x="0" y="0"/>
                      <a:pt x="0" y="0"/>
                    </a:cubicBezTo>
                    <a:cubicBezTo>
                      <a:pt x="0" y="0"/>
                      <a:pt x="0" y="1"/>
                      <a:pt x="0" y="2"/>
                    </a:cubicBezTo>
                    <a:cubicBezTo>
                      <a:pt x="0" y="2"/>
                      <a:pt x="0" y="2"/>
                      <a:pt x="0" y="2"/>
                    </a:cubicBezTo>
                    <a:cubicBezTo>
                      <a:pt x="0" y="6"/>
                      <a:pt x="0" y="6"/>
                      <a:pt x="0" y="6"/>
                    </a:cubicBezTo>
                    <a:lnTo>
                      <a:pt x="7" y="16"/>
                    </a:lnTo>
                    <a:close/>
                  </a:path>
                </a:pathLst>
              </a:custGeom>
              <a:solidFill>
                <a:srgbClr val="D69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71" name="Freeform 84"/>
              <p:cNvSpPr>
                <a:spLocks/>
              </p:cNvSpPr>
              <p:nvPr/>
            </p:nvSpPr>
            <p:spPr bwMode="auto">
              <a:xfrm>
                <a:off x="3113484" y="3390901"/>
                <a:ext cx="184547" cy="211931"/>
              </a:xfrm>
              <a:custGeom>
                <a:avLst/>
                <a:gdLst>
                  <a:gd name="T0" fmla="*/ 0 w 39"/>
                  <a:gd name="T1" fmla="*/ 45 h 45"/>
                  <a:gd name="T2" fmla="*/ 27 w 39"/>
                  <a:gd name="T3" fmla="*/ 38 h 45"/>
                  <a:gd name="T4" fmla="*/ 36 w 39"/>
                  <a:gd name="T5" fmla="*/ 41 h 45"/>
                  <a:gd name="T6" fmla="*/ 39 w 39"/>
                  <a:gd name="T7" fmla="*/ 32 h 45"/>
                  <a:gd name="T8" fmla="*/ 31 w 39"/>
                  <a:gd name="T9" fmla="*/ 11 h 45"/>
                  <a:gd name="T10" fmla="*/ 22 w 39"/>
                  <a:gd name="T11" fmla="*/ 0 h 45"/>
                  <a:gd name="T12" fmla="*/ 9 w 39"/>
                  <a:gd name="T13" fmla="*/ 21 h 45"/>
                  <a:gd name="T14" fmla="*/ 0 w 3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5">
                    <a:moveTo>
                      <a:pt x="0" y="45"/>
                    </a:moveTo>
                    <a:cubicBezTo>
                      <a:pt x="27" y="38"/>
                      <a:pt x="27" y="38"/>
                      <a:pt x="27" y="38"/>
                    </a:cubicBezTo>
                    <a:cubicBezTo>
                      <a:pt x="27" y="38"/>
                      <a:pt x="34" y="41"/>
                      <a:pt x="36" y="41"/>
                    </a:cubicBezTo>
                    <a:cubicBezTo>
                      <a:pt x="37" y="40"/>
                      <a:pt x="39" y="32"/>
                      <a:pt x="39" y="32"/>
                    </a:cubicBezTo>
                    <a:cubicBezTo>
                      <a:pt x="39" y="32"/>
                      <a:pt x="33" y="14"/>
                      <a:pt x="31" y="11"/>
                    </a:cubicBezTo>
                    <a:cubicBezTo>
                      <a:pt x="30" y="8"/>
                      <a:pt x="22" y="0"/>
                      <a:pt x="22" y="0"/>
                    </a:cubicBezTo>
                    <a:cubicBezTo>
                      <a:pt x="9" y="21"/>
                      <a:pt x="9" y="21"/>
                      <a:pt x="9" y="21"/>
                    </a:cubicBez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72" name="Freeform 85"/>
              <p:cNvSpPr>
                <a:spLocks/>
              </p:cNvSpPr>
              <p:nvPr/>
            </p:nvSpPr>
            <p:spPr bwMode="auto">
              <a:xfrm>
                <a:off x="3170634" y="3835004"/>
                <a:ext cx="89297" cy="51197"/>
              </a:xfrm>
              <a:custGeom>
                <a:avLst/>
                <a:gdLst>
                  <a:gd name="T0" fmla="*/ 1 w 19"/>
                  <a:gd name="T1" fmla="*/ 7 h 11"/>
                  <a:gd name="T2" fmla="*/ 6 w 19"/>
                  <a:gd name="T3" fmla="*/ 8 h 11"/>
                  <a:gd name="T4" fmla="*/ 11 w 19"/>
                  <a:gd name="T5" fmla="*/ 10 h 11"/>
                  <a:gd name="T6" fmla="*/ 19 w 19"/>
                  <a:gd name="T7" fmla="*/ 10 h 11"/>
                  <a:gd name="T8" fmla="*/ 14 w 19"/>
                  <a:gd name="T9" fmla="*/ 7 h 11"/>
                  <a:gd name="T10" fmla="*/ 10 w 19"/>
                  <a:gd name="T11" fmla="*/ 2 h 11"/>
                  <a:gd name="T12" fmla="*/ 8 w 19"/>
                  <a:gd name="T13" fmla="*/ 0 h 11"/>
                  <a:gd name="T14" fmla="*/ 2 w 19"/>
                  <a:gd name="T15" fmla="*/ 1 h 11"/>
                  <a:gd name="T16" fmla="*/ 1 w 1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 y="7"/>
                    </a:moveTo>
                    <a:cubicBezTo>
                      <a:pt x="1" y="7"/>
                      <a:pt x="4" y="8"/>
                      <a:pt x="6" y="8"/>
                    </a:cubicBezTo>
                    <a:cubicBezTo>
                      <a:pt x="7" y="7"/>
                      <a:pt x="10" y="10"/>
                      <a:pt x="11" y="10"/>
                    </a:cubicBezTo>
                    <a:cubicBezTo>
                      <a:pt x="12" y="10"/>
                      <a:pt x="19" y="11"/>
                      <a:pt x="19" y="10"/>
                    </a:cubicBezTo>
                    <a:cubicBezTo>
                      <a:pt x="19" y="10"/>
                      <a:pt x="19" y="8"/>
                      <a:pt x="14" y="7"/>
                    </a:cubicBezTo>
                    <a:cubicBezTo>
                      <a:pt x="14" y="7"/>
                      <a:pt x="10" y="3"/>
                      <a:pt x="10" y="2"/>
                    </a:cubicBezTo>
                    <a:cubicBezTo>
                      <a:pt x="10" y="1"/>
                      <a:pt x="8" y="0"/>
                      <a:pt x="8" y="0"/>
                    </a:cubicBezTo>
                    <a:cubicBezTo>
                      <a:pt x="2" y="1"/>
                      <a:pt x="2" y="1"/>
                      <a:pt x="2" y="1"/>
                    </a:cubicBezTo>
                    <a:cubicBezTo>
                      <a:pt x="2" y="1"/>
                      <a:pt x="0" y="4"/>
                      <a:pt x="1"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73" name="Freeform 86"/>
              <p:cNvSpPr>
                <a:spLocks/>
              </p:cNvSpPr>
              <p:nvPr/>
            </p:nvSpPr>
            <p:spPr bwMode="auto">
              <a:xfrm>
                <a:off x="3127772" y="3867151"/>
                <a:ext cx="51197" cy="42862"/>
              </a:xfrm>
              <a:custGeom>
                <a:avLst/>
                <a:gdLst>
                  <a:gd name="T0" fmla="*/ 2 w 11"/>
                  <a:gd name="T1" fmla="*/ 8 h 9"/>
                  <a:gd name="T2" fmla="*/ 7 w 11"/>
                  <a:gd name="T3" fmla="*/ 9 h 9"/>
                  <a:gd name="T4" fmla="*/ 10 w 11"/>
                  <a:gd name="T5" fmla="*/ 5 h 9"/>
                  <a:gd name="T6" fmla="*/ 8 w 11"/>
                  <a:gd name="T7" fmla="*/ 0 h 9"/>
                  <a:gd name="T8" fmla="*/ 4 w 11"/>
                  <a:gd name="T9" fmla="*/ 0 h 9"/>
                  <a:gd name="T10" fmla="*/ 1 w 11"/>
                  <a:gd name="T11" fmla="*/ 5 h 9"/>
                  <a:gd name="T12" fmla="*/ 2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2" y="8"/>
                    </a:moveTo>
                    <a:cubicBezTo>
                      <a:pt x="2" y="8"/>
                      <a:pt x="6" y="9"/>
                      <a:pt x="7" y="9"/>
                    </a:cubicBezTo>
                    <a:cubicBezTo>
                      <a:pt x="8" y="9"/>
                      <a:pt x="11" y="7"/>
                      <a:pt x="10" y="5"/>
                    </a:cubicBezTo>
                    <a:cubicBezTo>
                      <a:pt x="9" y="3"/>
                      <a:pt x="8" y="0"/>
                      <a:pt x="8" y="0"/>
                    </a:cubicBezTo>
                    <a:cubicBezTo>
                      <a:pt x="4" y="0"/>
                      <a:pt x="4" y="0"/>
                      <a:pt x="4" y="0"/>
                    </a:cubicBezTo>
                    <a:cubicBezTo>
                      <a:pt x="4" y="0"/>
                      <a:pt x="1" y="2"/>
                      <a:pt x="1" y="5"/>
                    </a:cubicBezTo>
                    <a:cubicBezTo>
                      <a:pt x="1" y="5"/>
                      <a:pt x="0" y="7"/>
                      <a:pt x="2"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74" name="Freeform 87"/>
              <p:cNvSpPr>
                <a:spLocks/>
              </p:cNvSpPr>
              <p:nvPr/>
            </p:nvSpPr>
            <p:spPr bwMode="auto">
              <a:xfrm>
                <a:off x="3170634" y="3532585"/>
                <a:ext cx="84534" cy="321469"/>
              </a:xfrm>
              <a:custGeom>
                <a:avLst/>
                <a:gdLst>
                  <a:gd name="T0" fmla="*/ 6 w 18"/>
                  <a:gd name="T1" fmla="*/ 67 h 68"/>
                  <a:gd name="T2" fmla="*/ 12 w 18"/>
                  <a:gd name="T3" fmla="*/ 64 h 68"/>
                  <a:gd name="T4" fmla="*/ 12 w 18"/>
                  <a:gd name="T5" fmla="*/ 55 h 68"/>
                  <a:gd name="T6" fmla="*/ 17 w 18"/>
                  <a:gd name="T7" fmla="*/ 39 h 68"/>
                  <a:gd name="T8" fmla="*/ 17 w 18"/>
                  <a:gd name="T9" fmla="*/ 4 h 68"/>
                  <a:gd name="T10" fmla="*/ 17 w 18"/>
                  <a:gd name="T11" fmla="*/ 0 h 68"/>
                  <a:gd name="T12" fmla="*/ 10 w 18"/>
                  <a:gd name="T13" fmla="*/ 2 h 68"/>
                  <a:gd name="T14" fmla="*/ 3 w 18"/>
                  <a:gd name="T15" fmla="*/ 22 h 68"/>
                  <a:gd name="T16" fmla="*/ 5 w 18"/>
                  <a:gd name="T17" fmla="*/ 35 h 68"/>
                  <a:gd name="T18" fmla="*/ 4 w 18"/>
                  <a:gd name="T19" fmla="*/ 38 h 68"/>
                  <a:gd name="T20" fmla="*/ 3 w 18"/>
                  <a:gd name="T21" fmla="*/ 58 h 68"/>
                  <a:gd name="T22" fmla="*/ 3 w 18"/>
                  <a:gd name="T23" fmla="*/ 59 h 68"/>
                  <a:gd name="T24" fmla="*/ 1 w 18"/>
                  <a:gd name="T25" fmla="*/ 66 h 68"/>
                  <a:gd name="T26" fmla="*/ 1 w 18"/>
                  <a:gd name="T27" fmla="*/ 67 h 68"/>
                  <a:gd name="T28" fmla="*/ 6 w 18"/>
                  <a:gd name="T29"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8">
                    <a:moveTo>
                      <a:pt x="6" y="67"/>
                    </a:moveTo>
                    <a:cubicBezTo>
                      <a:pt x="7" y="66"/>
                      <a:pt x="11" y="66"/>
                      <a:pt x="12" y="64"/>
                    </a:cubicBezTo>
                    <a:cubicBezTo>
                      <a:pt x="12" y="64"/>
                      <a:pt x="11" y="57"/>
                      <a:pt x="12" y="55"/>
                    </a:cubicBezTo>
                    <a:cubicBezTo>
                      <a:pt x="12" y="53"/>
                      <a:pt x="16" y="41"/>
                      <a:pt x="17" y="39"/>
                    </a:cubicBezTo>
                    <a:cubicBezTo>
                      <a:pt x="18" y="38"/>
                      <a:pt x="17" y="8"/>
                      <a:pt x="17" y="4"/>
                    </a:cubicBezTo>
                    <a:cubicBezTo>
                      <a:pt x="17" y="0"/>
                      <a:pt x="17" y="0"/>
                      <a:pt x="17" y="0"/>
                    </a:cubicBezTo>
                    <a:cubicBezTo>
                      <a:pt x="10" y="2"/>
                      <a:pt x="10" y="2"/>
                      <a:pt x="10" y="2"/>
                    </a:cubicBezTo>
                    <a:cubicBezTo>
                      <a:pt x="3" y="22"/>
                      <a:pt x="3" y="22"/>
                      <a:pt x="3" y="22"/>
                    </a:cubicBezTo>
                    <a:cubicBezTo>
                      <a:pt x="3" y="22"/>
                      <a:pt x="4" y="34"/>
                      <a:pt x="5" y="35"/>
                    </a:cubicBezTo>
                    <a:cubicBezTo>
                      <a:pt x="5" y="35"/>
                      <a:pt x="3" y="36"/>
                      <a:pt x="4" y="38"/>
                    </a:cubicBezTo>
                    <a:cubicBezTo>
                      <a:pt x="4" y="38"/>
                      <a:pt x="4" y="56"/>
                      <a:pt x="3" y="58"/>
                    </a:cubicBezTo>
                    <a:cubicBezTo>
                      <a:pt x="3" y="58"/>
                      <a:pt x="3" y="58"/>
                      <a:pt x="3" y="59"/>
                    </a:cubicBezTo>
                    <a:cubicBezTo>
                      <a:pt x="3" y="59"/>
                      <a:pt x="0" y="64"/>
                      <a:pt x="1" y="66"/>
                    </a:cubicBezTo>
                    <a:cubicBezTo>
                      <a:pt x="1" y="66"/>
                      <a:pt x="1" y="66"/>
                      <a:pt x="1" y="67"/>
                    </a:cubicBezTo>
                    <a:cubicBezTo>
                      <a:pt x="3" y="68"/>
                      <a:pt x="4" y="67"/>
                      <a:pt x="6" y="67"/>
                    </a:cubicBez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75" name="Freeform 88"/>
              <p:cNvSpPr>
                <a:spLocks/>
              </p:cNvSpPr>
              <p:nvPr/>
            </p:nvSpPr>
            <p:spPr bwMode="auto">
              <a:xfrm>
                <a:off x="3170634" y="3532585"/>
                <a:ext cx="79772" cy="321469"/>
              </a:xfrm>
              <a:custGeom>
                <a:avLst/>
                <a:gdLst>
                  <a:gd name="T0" fmla="*/ 10 w 17"/>
                  <a:gd name="T1" fmla="*/ 2 h 68"/>
                  <a:gd name="T2" fmla="*/ 3 w 17"/>
                  <a:gd name="T3" fmla="*/ 22 h 68"/>
                  <a:gd name="T4" fmla="*/ 5 w 17"/>
                  <a:gd name="T5" fmla="*/ 35 h 68"/>
                  <a:gd name="T6" fmla="*/ 4 w 17"/>
                  <a:gd name="T7" fmla="*/ 38 h 68"/>
                  <a:gd name="T8" fmla="*/ 3 w 17"/>
                  <a:gd name="T9" fmla="*/ 58 h 68"/>
                  <a:gd name="T10" fmla="*/ 3 w 17"/>
                  <a:gd name="T11" fmla="*/ 59 h 68"/>
                  <a:gd name="T12" fmla="*/ 1 w 17"/>
                  <a:gd name="T13" fmla="*/ 66 h 68"/>
                  <a:gd name="T14" fmla="*/ 1 w 17"/>
                  <a:gd name="T15" fmla="*/ 67 h 68"/>
                  <a:gd name="T16" fmla="*/ 6 w 17"/>
                  <a:gd name="T17" fmla="*/ 67 h 68"/>
                  <a:gd name="T18" fmla="*/ 7 w 17"/>
                  <a:gd name="T19" fmla="*/ 66 h 68"/>
                  <a:gd name="T20" fmla="*/ 9 w 17"/>
                  <a:gd name="T21" fmla="*/ 61 h 68"/>
                  <a:gd name="T22" fmla="*/ 11 w 17"/>
                  <a:gd name="T23" fmla="*/ 55 h 68"/>
                  <a:gd name="T24" fmla="*/ 14 w 17"/>
                  <a:gd name="T25" fmla="*/ 43 h 68"/>
                  <a:gd name="T26" fmla="*/ 9 w 17"/>
                  <a:gd name="T27" fmla="*/ 52 h 68"/>
                  <a:gd name="T28" fmla="*/ 14 w 17"/>
                  <a:gd name="T29" fmla="*/ 41 h 68"/>
                  <a:gd name="T30" fmla="*/ 9 w 17"/>
                  <a:gd name="T31" fmla="*/ 47 h 68"/>
                  <a:gd name="T32" fmla="*/ 8 w 17"/>
                  <a:gd name="T33" fmla="*/ 44 h 68"/>
                  <a:gd name="T34" fmla="*/ 13 w 17"/>
                  <a:gd name="T35" fmla="*/ 34 h 68"/>
                  <a:gd name="T36" fmla="*/ 7 w 17"/>
                  <a:gd name="T37" fmla="*/ 42 h 68"/>
                  <a:gd name="T38" fmla="*/ 8 w 17"/>
                  <a:gd name="T39" fmla="*/ 35 h 68"/>
                  <a:gd name="T40" fmla="*/ 10 w 17"/>
                  <a:gd name="T41" fmla="*/ 28 h 68"/>
                  <a:gd name="T42" fmla="*/ 7 w 17"/>
                  <a:gd name="T43" fmla="*/ 28 h 68"/>
                  <a:gd name="T44" fmla="*/ 10 w 17"/>
                  <a:gd name="T45" fmla="*/ 22 h 68"/>
                  <a:gd name="T46" fmla="*/ 17 w 17"/>
                  <a:gd name="T47" fmla="*/ 6 h 68"/>
                  <a:gd name="T48" fmla="*/ 17 w 17"/>
                  <a:gd name="T49" fmla="*/ 4 h 68"/>
                  <a:gd name="T50" fmla="*/ 17 w 17"/>
                  <a:gd name="T51" fmla="*/ 0 h 68"/>
                  <a:gd name="T52" fmla="*/ 10 w 17"/>
                  <a:gd name="T53"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68">
                    <a:moveTo>
                      <a:pt x="10" y="2"/>
                    </a:moveTo>
                    <a:cubicBezTo>
                      <a:pt x="3" y="22"/>
                      <a:pt x="3" y="22"/>
                      <a:pt x="3" y="22"/>
                    </a:cubicBezTo>
                    <a:cubicBezTo>
                      <a:pt x="3" y="22"/>
                      <a:pt x="4" y="34"/>
                      <a:pt x="5" y="35"/>
                    </a:cubicBezTo>
                    <a:cubicBezTo>
                      <a:pt x="5" y="35"/>
                      <a:pt x="3" y="36"/>
                      <a:pt x="4" y="38"/>
                    </a:cubicBezTo>
                    <a:cubicBezTo>
                      <a:pt x="4" y="38"/>
                      <a:pt x="4" y="56"/>
                      <a:pt x="3" y="58"/>
                    </a:cubicBezTo>
                    <a:cubicBezTo>
                      <a:pt x="3" y="58"/>
                      <a:pt x="3" y="58"/>
                      <a:pt x="3" y="59"/>
                    </a:cubicBezTo>
                    <a:cubicBezTo>
                      <a:pt x="3" y="59"/>
                      <a:pt x="0" y="64"/>
                      <a:pt x="1" y="66"/>
                    </a:cubicBezTo>
                    <a:cubicBezTo>
                      <a:pt x="1" y="66"/>
                      <a:pt x="1" y="66"/>
                      <a:pt x="1" y="67"/>
                    </a:cubicBezTo>
                    <a:cubicBezTo>
                      <a:pt x="3" y="68"/>
                      <a:pt x="4" y="67"/>
                      <a:pt x="6" y="67"/>
                    </a:cubicBezTo>
                    <a:cubicBezTo>
                      <a:pt x="6" y="67"/>
                      <a:pt x="6" y="67"/>
                      <a:pt x="7" y="66"/>
                    </a:cubicBezTo>
                    <a:cubicBezTo>
                      <a:pt x="7" y="64"/>
                      <a:pt x="8" y="62"/>
                      <a:pt x="9" y="61"/>
                    </a:cubicBezTo>
                    <a:cubicBezTo>
                      <a:pt x="11" y="60"/>
                      <a:pt x="12" y="56"/>
                      <a:pt x="11" y="55"/>
                    </a:cubicBezTo>
                    <a:cubicBezTo>
                      <a:pt x="11" y="53"/>
                      <a:pt x="14" y="43"/>
                      <a:pt x="14" y="43"/>
                    </a:cubicBezTo>
                    <a:cubicBezTo>
                      <a:pt x="9" y="52"/>
                      <a:pt x="9" y="52"/>
                      <a:pt x="9" y="52"/>
                    </a:cubicBezTo>
                    <a:cubicBezTo>
                      <a:pt x="14" y="41"/>
                      <a:pt x="14" y="41"/>
                      <a:pt x="14" y="41"/>
                    </a:cubicBezTo>
                    <a:cubicBezTo>
                      <a:pt x="9" y="47"/>
                      <a:pt x="9" y="47"/>
                      <a:pt x="9" y="47"/>
                    </a:cubicBezTo>
                    <a:cubicBezTo>
                      <a:pt x="9" y="47"/>
                      <a:pt x="6" y="47"/>
                      <a:pt x="8" y="44"/>
                    </a:cubicBezTo>
                    <a:cubicBezTo>
                      <a:pt x="8" y="43"/>
                      <a:pt x="11" y="38"/>
                      <a:pt x="13" y="34"/>
                    </a:cubicBezTo>
                    <a:cubicBezTo>
                      <a:pt x="11" y="37"/>
                      <a:pt x="7" y="42"/>
                      <a:pt x="7" y="42"/>
                    </a:cubicBezTo>
                    <a:cubicBezTo>
                      <a:pt x="7" y="42"/>
                      <a:pt x="8" y="35"/>
                      <a:pt x="8" y="35"/>
                    </a:cubicBezTo>
                    <a:cubicBezTo>
                      <a:pt x="7" y="34"/>
                      <a:pt x="10" y="28"/>
                      <a:pt x="10" y="28"/>
                    </a:cubicBezTo>
                    <a:cubicBezTo>
                      <a:pt x="7" y="28"/>
                      <a:pt x="7" y="28"/>
                      <a:pt x="7" y="28"/>
                    </a:cubicBezTo>
                    <a:cubicBezTo>
                      <a:pt x="7" y="28"/>
                      <a:pt x="11" y="23"/>
                      <a:pt x="10" y="22"/>
                    </a:cubicBezTo>
                    <a:cubicBezTo>
                      <a:pt x="10" y="21"/>
                      <a:pt x="14" y="12"/>
                      <a:pt x="17" y="6"/>
                    </a:cubicBezTo>
                    <a:cubicBezTo>
                      <a:pt x="17" y="5"/>
                      <a:pt x="17" y="4"/>
                      <a:pt x="17" y="4"/>
                    </a:cubicBezTo>
                    <a:cubicBezTo>
                      <a:pt x="17" y="0"/>
                      <a:pt x="17" y="0"/>
                      <a:pt x="17" y="0"/>
                    </a:cubicBez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76" name="Freeform 89"/>
              <p:cNvSpPr>
                <a:spLocks/>
              </p:cNvSpPr>
              <p:nvPr/>
            </p:nvSpPr>
            <p:spPr bwMode="auto">
              <a:xfrm>
                <a:off x="3236119" y="3674270"/>
                <a:ext cx="9525" cy="14287"/>
              </a:xfrm>
              <a:custGeom>
                <a:avLst/>
                <a:gdLst>
                  <a:gd name="T0" fmla="*/ 0 w 2"/>
                  <a:gd name="T1" fmla="*/ 3 h 3"/>
                  <a:gd name="T2" fmla="*/ 1 w 2"/>
                  <a:gd name="T3" fmla="*/ 0 h 3"/>
                  <a:gd name="T4" fmla="*/ 0 w 2"/>
                  <a:gd name="T5" fmla="*/ 3 h 3"/>
                </a:gdLst>
                <a:ahLst/>
                <a:cxnLst>
                  <a:cxn ang="0">
                    <a:pos x="T0" y="T1"/>
                  </a:cxn>
                  <a:cxn ang="0">
                    <a:pos x="T2" y="T3"/>
                  </a:cxn>
                  <a:cxn ang="0">
                    <a:pos x="T4" y="T5"/>
                  </a:cxn>
                </a:cxnLst>
                <a:rect l="0" t="0" r="r" b="b"/>
                <a:pathLst>
                  <a:path w="2" h="3">
                    <a:moveTo>
                      <a:pt x="0" y="3"/>
                    </a:moveTo>
                    <a:cubicBezTo>
                      <a:pt x="0" y="2"/>
                      <a:pt x="0" y="0"/>
                      <a:pt x="1" y="0"/>
                    </a:cubicBezTo>
                    <a:cubicBezTo>
                      <a:pt x="1" y="0"/>
                      <a:pt x="2" y="0"/>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77" name="Freeform 90"/>
              <p:cNvSpPr>
                <a:spLocks/>
              </p:cNvSpPr>
              <p:nvPr/>
            </p:nvSpPr>
            <p:spPr bwMode="auto">
              <a:xfrm>
                <a:off x="3123009" y="3527823"/>
                <a:ext cx="117872" cy="358378"/>
              </a:xfrm>
              <a:custGeom>
                <a:avLst/>
                <a:gdLst>
                  <a:gd name="T0" fmla="*/ 6 w 25"/>
                  <a:gd name="T1" fmla="*/ 75 h 76"/>
                  <a:gd name="T2" fmla="*/ 12 w 25"/>
                  <a:gd name="T3" fmla="*/ 73 h 76"/>
                  <a:gd name="T4" fmla="*/ 11 w 25"/>
                  <a:gd name="T5" fmla="*/ 69 h 76"/>
                  <a:gd name="T6" fmla="*/ 9 w 25"/>
                  <a:gd name="T7" fmla="*/ 63 h 76"/>
                  <a:gd name="T8" fmla="*/ 13 w 25"/>
                  <a:gd name="T9" fmla="*/ 45 h 76"/>
                  <a:gd name="T10" fmla="*/ 14 w 25"/>
                  <a:gd name="T11" fmla="*/ 34 h 76"/>
                  <a:gd name="T12" fmla="*/ 19 w 25"/>
                  <a:gd name="T13" fmla="*/ 21 h 76"/>
                  <a:gd name="T14" fmla="*/ 24 w 25"/>
                  <a:gd name="T15" fmla="*/ 6 h 76"/>
                  <a:gd name="T16" fmla="*/ 23 w 25"/>
                  <a:gd name="T17" fmla="*/ 1 h 76"/>
                  <a:gd name="T18" fmla="*/ 4 w 25"/>
                  <a:gd name="T19" fmla="*/ 0 h 76"/>
                  <a:gd name="T20" fmla="*/ 2 w 25"/>
                  <a:gd name="T21" fmla="*/ 15 h 76"/>
                  <a:gd name="T22" fmla="*/ 3 w 25"/>
                  <a:gd name="T23" fmla="*/ 25 h 76"/>
                  <a:gd name="T24" fmla="*/ 3 w 25"/>
                  <a:gd name="T25" fmla="*/ 38 h 76"/>
                  <a:gd name="T26" fmla="*/ 0 w 25"/>
                  <a:gd name="T27" fmla="*/ 66 h 76"/>
                  <a:gd name="T28" fmla="*/ 2 w 25"/>
                  <a:gd name="T29" fmla="*/ 70 h 76"/>
                  <a:gd name="T30" fmla="*/ 1 w 25"/>
                  <a:gd name="T31" fmla="*/ 72 h 76"/>
                  <a:gd name="T32" fmla="*/ 6 w 25"/>
                  <a:gd name="T33" fmla="*/ 7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76">
                    <a:moveTo>
                      <a:pt x="6" y="75"/>
                    </a:moveTo>
                    <a:cubicBezTo>
                      <a:pt x="8" y="76"/>
                      <a:pt x="11" y="74"/>
                      <a:pt x="12" y="73"/>
                    </a:cubicBezTo>
                    <a:cubicBezTo>
                      <a:pt x="13" y="72"/>
                      <a:pt x="13" y="70"/>
                      <a:pt x="11" y="69"/>
                    </a:cubicBezTo>
                    <a:cubicBezTo>
                      <a:pt x="9" y="67"/>
                      <a:pt x="10" y="63"/>
                      <a:pt x="9" y="63"/>
                    </a:cubicBezTo>
                    <a:cubicBezTo>
                      <a:pt x="9" y="63"/>
                      <a:pt x="13" y="47"/>
                      <a:pt x="13" y="45"/>
                    </a:cubicBezTo>
                    <a:cubicBezTo>
                      <a:pt x="12" y="42"/>
                      <a:pt x="15" y="35"/>
                      <a:pt x="14" y="34"/>
                    </a:cubicBezTo>
                    <a:cubicBezTo>
                      <a:pt x="14" y="33"/>
                      <a:pt x="18" y="22"/>
                      <a:pt x="19" y="21"/>
                    </a:cubicBezTo>
                    <a:cubicBezTo>
                      <a:pt x="20" y="20"/>
                      <a:pt x="24" y="8"/>
                      <a:pt x="24" y="6"/>
                    </a:cubicBezTo>
                    <a:cubicBezTo>
                      <a:pt x="25" y="3"/>
                      <a:pt x="23" y="1"/>
                      <a:pt x="23" y="1"/>
                    </a:cubicBezTo>
                    <a:cubicBezTo>
                      <a:pt x="4" y="0"/>
                      <a:pt x="4" y="0"/>
                      <a:pt x="4" y="0"/>
                    </a:cubicBezTo>
                    <a:cubicBezTo>
                      <a:pt x="4" y="0"/>
                      <a:pt x="1" y="12"/>
                      <a:pt x="2" y="15"/>
                    </a:cubicBezTo>
                    <a:cubicBezTo>
                      <a:pt x="3" y="19"/>
                      <a:pt x="3" y="24"/>
                      <a:pt x="3" y="25"/>
                    </a:cubicBezTo>
                    <a:cubicBezTo>
                      <a:pt x="2" y="27"/>
                      <a:pt x="3" y="33"/>
                      <a:pt x="3" y="38"/>
                    </a:cubicBezTo>
                    <a:cubicBezTo>
                      <a:pt x="2" y="43"/>
                      <a:pt x="0" y="65"/>
                      <a:pt x="0" y="66"/>
                    </a:cubicBezTo>
                    <a:cubicBezTo>
                      <a:pt x="0" y="67"/>
                      <a:pt x="2" y="70"/>
                      <a:pt x="2" y="70"/>
                    </a:cubicBezTo>
                    <a:cubicBezTo>
                      <a:pt x="1" y="72"/>
                      <a:pt x="1" y="72"/>
                      <a:pt x="1" y="72"/>
                    </a:cubicBezTo>
                    <a:cubicBezTo>
                      <a:pt x="1" y="72"/>
                      <a:pt x="2" y="74"/>
                      <a:pt x="6" y="75"/>
                    </a:cubicBez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78" name="Freeform 91"/>
              <p:cNvSpPr>
                <a:spLocks/>
              </p:cNvSpPr>
              <p:nvPr/>
            </p:nvSpPr>
            <p:spPr bwMode="auto">
              <a:xfrm>
                <a:off x="3132534" y="3513535"/>
                <a:ext cx="122634" cy="38100"/>
              </a:xfrm>
              <a:custGeom>
                <a:avLst/>
                <a:gdLst>
                  <a:gd name="T0" fmla="*/ 0 w 26"/>
                  <a:gd name="T1" fmla="*/ 7 h 8"/>
                  <a:gd name="T2" fmla="*/ 9 w 26"/>
                  <a:gd name="T3" fmla="*/ 7 h 8"/>
                  <a:gd name="T4" fmla="*/ 19 w 26"/>
                  <a:gd name="T5" fmla="*/ 7 h 8"/>
                  <a:gd name="T6" fmla="*/ 25 w 26"/>
                  <a:gd name="T7" fmla="*/ 5 h 8"/>
                  <a:gd name="T8" fmla="*/ 24 w 26"/>
                  <a:gd name="T9" fmla="*/ 0 h 8"/>
                  <a:gd name="T10" fmla="*/ 20 w 26"/>
                  <a:gd name="T11" fmla="*/ 3 h 8"/>
                  <a:gd name="T12" fmla="*/ 2 w 26"/>
                  <a:gd name="T13" fmla="*/ 2 h 8"/>
                  <a:gd name="T14" fmla="*/ 0 w 26"/>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8">
                    <a:moveTo>
                      <a:pt x="0" y="7"/>
                    </a:moveTo>
                    <a:cubicBezTo>
                      <a:pt x="0" y="7"/>
                      <a:pt x="8" y="7"/>
                      <a:pt x="9" y="7"/>
                    </a:cubicBezTo>
                    <a:cubicBezTo>
                      <a:pt x="10" y="8"/>
                      <a:pt x="19" y="7"/>
                      <a:pt x="19" y="7"/>
                    </a:cubicBezTo>
                    <a:cubicBezTo>
                      <a:pt x="19" y="7"/>
                      <a:pt x="24" y="6"/>
                      <a:pt x="25" y="5"/>
                    </a:cubicBezTo>
                    <a:cubicBezTo>
                      <a:pt x="25" y="5"/>
                      <a:pt x="26" y="1"/>
                      <a:pt x="24" y="0"/>
                    </a:cubicBezTo>
                    <a:cubicBezTo>
                      <a:pt x="24" y="0"/>
                      <a:pt x="22" y="3"/>
                      <a:pt x="20" y="3"/>
                    </a:cubicBezTo>
                    <a:cubicBezTo>
                      <a:pt x="20" y="3"/>
                      <a:pt x="4" y="2"/>
                      <a:pt x="2" y="2"/>
                    </a:cubicBezTo>
                    <a:cubicBezTo>
                      <a:pt x="2" y="2"/>
                      <a:pt x="1" y="2"/>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79" name="Freeform 92"/>
              <p:cNvSpPr>
                <a:spLocks/>
              </p:cNvSpPr>
              <p:nvPr/>
            </p:nvSpPr>
            <p:spPr bwMode="auto">
              <a:xfrm>
                <a:off x="3334941" y="3295651"/>
                <a:ext cx="57150" cy="52387"/>
              </a:xfrm>
              <a:custGeom>
                <a:avLst/>
                <a:gdLst>
                  <a:gd name="T0" fmla="*/ 3 w 12"/>
                  <a:gd name="T1" fmla="*/ 11 h 11"/>
                  <a:gd name="T2" fmla="*/ 8 w 12"/>
                  <a:gd name="T3" fmla="*/ 9 h 11"/>
                  <a:gd name="T4" fmla="*/ 11 w 12"/>
                  <a:gd name="T5" fmla="*/ 2 h 11"/>
                  <a:gd name="T6" fmla="*/ 11 w 12"/>
                  <a:gd name="T7" fmla="*/ 0 h 11"/>
                  <a:gd name="T8" fmla="*/ 9 w 12"/>
                  <a:gd name="T9" fmla="*/ 0 h 11"/>
                  <a:gd name="T10" fmla="*/ 6 w 12"/>
                  <a:gd name="T11" fmla="*/ 2 h 11"/>
                  <a:gd name="T12" fmla="*/ 3 w 12"/>
                  <a:gd name="T13" fmla="*/ 4 h 11"/>
                  <a:gd name="T14" fmla="*/ 3 w 12"/>
                  <a:gd name="T15" fmla="*/ 1 h 11"/>
                  <a:gd name="T16" fmla="*/ 2 w 12"/>
                  <a:gd name="T17" fmla="*/ 3 h 11"/>
                  <a:gd name="T18" fmla="*/ 1 w 12"/>
                  <a:gd name="T19" fmla="*/ 6 h 11"/>
                  <a:gd name="T20" fmla="*/ 1 w 12"/>
                  <a:gd name="T21" fmla="*/ 8 h 11"/>
                  <a:gd name="T22" fmla="*/ 3 w 12"/>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
                    <a:moveTo>
                      <a:pt x="3" y="11"/>
                    </a:moveTo>
                    <a:cubicBezTo>
                      <a:pt x="3" y="11"/>
                      <a:pt x="7" y="10"/>
                      <a:pt x="8" y="9"/>
                    </a:cubicBezTo>
                    <a:cubicBezTo>
                      <a:pt x="8" y="9"/>
                      <a:pt x="11" y="3"/>
                      <a:pt x="11" y="2"/>
                    </a:cubicBezTo>
                    <a:cubicBezTo>
                      <a:pt x="11" y="2"/>
                      <a:pt x="12" y="1"/>
                      <a:pt x="11" y="0"/>
                    </a:cubicBezTo>
                    <a:cubicBezTo>
                      <a:pt x="11" y="0"/>
                      <a:pt x="9" y="0"/>
                      <a:pt x="9" y="0"/>
                    </a:cubicBezTo>
                    <a:cubicBezTo>
                      <a:pt x="9" y="0"/>
                      <a:pt x="8" y="0"/>
                      <a:pt x="6" y="2"/>
                    </a:cubicBezTo>
                    <a:cubicBezTo>
                      <a:pt x="3" y="4"/>
                      <a:pt x="3" y="4"/>
                      <a:pt x="3" y="4"/>
                    </a:cubicBezTo>
                    <a:cubicBezTo>
                      <a:pt x="3" y="4"/>
                      <a:pt x="5" y="2"/>
                      <a:pt x="3" y="1"/>
                    </a:cubicBezTo>
                    <a:cubicBezTo>
                      <a:pt x="2" y="3"/>
                      <a:pt x="2" y="3"/>
                      <a:pt x="2" y="3"/>
                    </a:cubicBezTo>
                    <a:cubicBezTo>
                      <a:pt x="2" y="3"/>
                      <a:pt x="0" y="4"/>
                      <a:pt x="1" y="6"/>
                    </a:cubicBezTo>
                    <a:cubicBezTo>
                      <a:pt x="1" y="7"/>
                      <a:pt x="1" y="8"/>
                      <a:pt x="1" y="8"/>
                    </a:cubicBezTo>
                    <a:cubicBezTo>
                      <a:pt x="1" y="8"/>
                      <a:pt x="2" y="11"/>
                      <a:pt x="3" y="11"/>
                    </a:cubicBezTo>
                    <a:close/>
                  </a:path>
                </a:pathLst>
              </a:custGeom>
              <a:solidFill>
                <a:srgbClr val="F2C2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80" name="Freeform 93"/>
              <p:cNvSpPr>
                <a:spLocks/>
              </p:cNvSpPr>
              <p:nvPr/>
            </p:nvSpPr>
            <p:spPr bwMode="auto">
              <a:xfrm>
                <a:off x="3123009" y="3527823"/>
                <a:ext cx="55959" cy="358378"/>
              </a:xfrm>
              <a:custGeom>
                <a:avLst/>
                <a:gdLst>
                  <a:gd name="T0" fmla="*/ 4 w 12"/>
                  <a:gd name="T1" fmla="*/ 0 h 76"/>
                  <a:gd name="T2" fmla="*/ 2 w 12"/>
                  <a:gd name="T3" fmla="*/ 15 h 76"/>
                  <a:gd name="T4" fmla="*/ 3 w 12"/>
                  <a:gd name="T5" fmla="*/ 25 h 76"/>
                  <a:gd name="T6" fmla="*/ 3 w 12"/>
                  <a:gd name="T7" fmla="*/ 38 h 76"/>
                  <a:gd name="T8" fmla="*/ 0 w 12"/>
                  <a:gd name="T9" fmla="*/ 66 h 76"/>
                  <a:gd name="T10" fmla="*/ 2 w 12"/>
                  <a:gd name="T11" fmla="*/ 70 h 76"/>
                  <a:gd name="T12" fmla="*/ 1 w 12"/>
                  <a:gd name="T13" fmla="*/ 72 h 76"/>
                  <a:gd name="T14" fmla="*/ 6 w 12"/>
                  <a:gd name="T15" fmla="*/ 75 h 76"/>
                  <a:gd name="T16" fmla="*/ 8 w 12"/>
                  <a:gd name="T17" fmla="*/ 75 h 76"/>
                  <a:gd name="T18" fmla="*/ 8 w 12"/>
                  <a:gd name="T19" fmla="*/ 72 h 76"/>
                  <a:gd name="T20" fmla="*/ 4 w 12"/>
                  <a:gd name="T21" fmla="*/ 71 h 76"/>
                  <a:gd name="T22" fmla="*/ 8 w 12"/>
                  <a:gd name="T23" fmla="*/ 69 h 76"/>
                  <a:gd name="T24" fmla="*/ 8 w 12"/>
                  <a:gd name="T25" fmla="*/ 56 h 76"/>
                  <a:gd name="T26" fmla="*/ 10 w 12"/>
                  <a:gd name="T27" fmla="*/ 61 h 76"/>
                  <a:gd name="T28" fmla="*/ 10 w 12"/>
                  <a:gd name="T29" fmla="*/ 60 h 76"/>
                  <a:gd name="T30" fmla="*/ 11 w 12"/>
                  <a:gd name="T31" fmla="*/ 46 h 76"/>
                  <a:gd name="T32" fmla="*/ 10 w 12"/>
                  <a:gd name="T33" fmla="*/ 39 h 76"/>
                  <a:gd name="T34" fmla="*/ 10 w 12"/>
                  <a:gd name="T35" fmla="*/ 44 h 76"/>
                  <a:gd name="T36" fmla="*/ 8 w 12"/>
                  <a:gd name="T37" fmla="*/ 50 h 76"/>
                  <a:gd name="T38" fmla="*/ 8 w 12"/>
                  <a:gd name="T39" fmla="*/ 33 h 76"/>
                  <a:gd name="T40" fmla="*/ 12 w 12"/>
                  <a:gd name="T41" fmla="*/ 31 h 76"/>
                  <a:gd name="T42" fmla="*/ 8 w 12"/>
                  <a:gd name="T43" fmla="*/ 25 h 76"/>
                  <a:gd name="T44" fmla="*/ 11 w 12"/>
                  <a:gd name="T45" fmla="*/ 16 h 76"/>
                  <a:gd name="T46" fmla="*/ 7 w 12"/>
                  <a:gd name="T47" fmla="*/ 14 h 76"/>
                  <a:gd name="T48" fmla="*/ 11 w 12"/>
                  <a:gd name="T49" fmla="*/ 1 h 76"/>
                  <a:gd name="T50" fmla="*/ 4 w 12"/>
                  <a:gd name="T5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76">
                    <a:moveTo>
                      <a:pt x="4" y="0"/>
                    </a:moveTo>
                    <a:cubicBezTo>
                      <a:pt x="4" y="0"/>
                      <a:pt x="1" y="12"/>
                      <a:pt x="2" y="15"/>
                    </a:cubicBezTo>
                    <a:cubicBezTo>
                      <a:pt x="3" y="19"/>
                      <a:pt x="3" y="24"/>
                      <a:pt x="3" y="25"/>
                    </a:cubicBezTo>
                    <a:cubicBezTo>
                      <a:pt x="2" y="27"/>
                      <a:pt x="3" y="33"/>
                      <a:pt x="3" y="38"/>
                    </a:cubicBezTo>
                    <a:cubicBezTo>
                      <a:pt x="2" y="43"/>
                      <a:pt x="0" y="65"/>
                      <a:pt x="0" y="66"/>
                    </a:cubicBezTo>
                    <a:cubicBezTo>
                      <a:pt x="0" y="67"/>
                      <a:pt x="2" y="70"/>
                      <a:pt x="2" y="70"/>
                    </a:cubicBezTo>
                    <a:cubicBezTo>
                      <a:pt x="1" y="72"/>
                      <a:pt x="1" y="72"/>
                      <a:pt x="1" y="72"/>
                    </a:cubicBezTo>
                    <a:cubicBezTo>
                      <a:pt x="1" y="72"/>
                      <a:pt x="2" y="74"/>
                      <a:pt x="6" y="75"/>
                    </a:cubicBezTo>
                    <a:cubicBezTo>
                      <a:pt x="7" y="76"/>
                      <a:pt x="8" y="75"/>
                      <a:pt x="8" y="75"/>
                    </a:cubicBezTo>
                    <a:cubicBezTo>
                      <a:pt x="9" y="74"/>
                      <a:pt x="9" y="73"/>
                      <a:pt x="8" y="72"/>
                    </a:cubicBezTo>
                    <a:cubicBezTo>
                      <a:pt x="7" y="71"/>
                      <a:pt x="4" y="71"/>
                      <a:pt x="4" y="71"/>
                    </a:cubicBezTo>
                    <a:cubicBezTo>
                      <a:pt x="8" y="69"/>
                      <a:pt x="8" y="69"/>
                      <a:pt x="8" y="69"/>
                    </a:cubicBezTo>
                    <a:cubicBezTo>
                      <a:pt x="6" y="64"/>
                      <a:pt x="8" y="56"/>
                      <a:pt x="8" y="56"/>
                    </a:cubicBezTo>
                    <a:cubicBezTo>
                      <a:pt x="9" y="58"/>
                      <a:pt x="9" y="59"/>
                      <a:pt x="10" y="61"/>
                    </a:cubicBezTo>
                    <a:cubicBezTo>
                      <a:pt x="10" y="60"/>
                      <a:pt x="10" y="60"/>
                      <a:pt x="10" y="60"/>
                    </a:cubicBezTo>
                    <a:cubicBezTo>
                      <a:pt x="10" y="56"/>
                      <a:pt x="11" y="46"/>
                      <a:pt x="11" y="46"/>
                    </a:cubicBezTo>
                    <a:cubicBezTo>
                      <a:pt x="10" y="44"/>
                      <a:pt x="10" y="39"/>
                      <a:pt x="10" y="39"/>
                    </a:cubicBezTo>
                    <a:cubicBezTo>
                      <a:pt x="10" y="44"/>
                      <a:pt x="10" y="44"/>
                      <a:pt x="10" y="44"/>
                    </a:cubicBezTo>
                    <a:cubicBezTo>
                      <a:pt x="11" y="50"/>
                      <a:pt x="8" y="50"/>
                      <a:pt x="8" y="50"/>
                    </a:cubicBezTo>
                    <a:cubicBezTo>
                      <a:pt x="5" y="46"/>
                      <a:pt x="8" y="36"/>
                      <a:pt x="8" y="33"/>
                    </a:cubicBezTo>
                    <a:cubicBezTo>
                      <a:pt x="8" y="29"/>
                      <a:pt x="12" y="31"/>
                      <a:pt x="12" y="31"/>
                    </a:cubicBezTo>
                    <a:cubicBezTo>
                      <a:pt x="12" y="31"/>
                      <a:pt x="8" y="29"/>
                      <a:pt x="8" y="25"/>
                    </a:cubicBezTo>
                    <a:cubicBezTo>
                      <a:pt x="8" y="22"/>
                      <a:pt x="11" y="16"/>
                      <a:pt x="11" y="16"/>
                    </a:cubicBezTo>
                    <a:cubicBezTo>
                      <a:pt x="11" y="16"/>
                      <a:pt x="8" y="18"/>
                      <a:pt x="7" y="14"/>
                    </a:cubicBezTo>
                    <a:cubicBezTo>
                      <a:pt x="7" y="12"/>
                      <a:pt x="10" y="5"/>
                      <a:pt x="11" y="1"/>
                    </a:cubicBez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81" name="Freeform 94"/>
              <p:cNvSpPr>
                <a:spLocks/>
              </p:cNvSpPr>
              <p:nvPr/>
            </p:nvSpPr>
            <p:spPr bwMode="auto">
              <a:xfrm>
                <a:off x="3161109" y="3532585"/>
                <a:ext cx="79772" cy="117872"/>
              </a:xfrm>
              <a:custGeom>
                <a:avLst/>
                <a:gdLst>
                  <a:gd name="T0" fmla="*/ 1 w 17"/>
                  <a:gd name="T1" fmla="*/ 0 h 25"/>
                  <a:gd name="T2" fmla="*/ 0 w 17"/>
                  <a:gd name="T3" fmla="*/ 4 h 25"/>
                  <a:gd name="T4" fmla="*/ 10 w 17"/>
                  <a:gd name="T5" fmla="*/ 6 h 25"/>
                  <a:gd name="T6" fmla="*/ 11 w 17"/>
                  <a:gd name="T7" fmla="*/ 15 h 25"/>
                  <a:gd name="T8" fmla="*/ 8 w 17"/>
                  <a:gd name="T9" fmla="*/ 18 h 25"/>
                  <a:gd name="T10" fmla="*/ 9 w 17"/>
                  <a:gd name="T11" fmla="*/ 25 h 25"/>
                  <a:gd name="T12" fmla="*/ 11 w 17"/>
                  <a:gd name="T13" fmla="*/ 20 h 25"/>
                  <a:gd name="T14" fmla="*/ 16 w 17"/>
                  <a:gd name="T15" fmla="*/ 5 h 25"/>
                  <a:gd name="T16" fmla="*/ 15 w 17"/>
                  <a:gd name="T17" fmla="*/ 0 h 25"/>
                  <a:gd name="T18" fmla="*/ 1 w 17"/>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5">
                    <a:moveTo>
                      <a:pt x="1" y="0"/>
                    </a:moveTo>
                    <a:cubicBezTo>
                      <a:pt x="0" y="4"/>
                      <a:pt x="0" y="4"/>
                      <a:pt x="0" y="4"/>
                    </a:cubicBezTo>
                    <a:cubicBezTo>
                      <a:pt x="9" y="10"/>
                      <a:pt x="10" y="6"/>
                      <a:pt x="10" y="6"/>
                    </a:cubicBezTo>
                    <a:cubicBezTo>
                      <a:pt x="10" y="6"/>
                      <a:pt x="11" y="13"/>
                      <a:pt x="11" y="15"/>
                    </a:cubicBezTo>
                    <a:cubicBezTo>
                      <a:pt x="11" y="18"/>
                      <a:pt x="8" y="18"/>
                      <a:pt x="8" y="18"/>
                    </a:cubicBezTo>
                    <a:cubicBezTo>
                      <a:pt x="8" y="19"/>
                      <a:pt x="9" y="22"/>
                      <a:pt x="9" y="25"/>
                    </a:cubicBezTo>
                    <a:cubicBezTo>
                      <a:pt x="10" y="23"/>
                      <a:pt x="11" y="20"/>
                      <a:pt x="11" y="20"/>
                    </a:cubicBezTo>
                    <a:cubicBezTo>
                      <a:pt x="12" y="19"/>
                      <a:pt x="16" y="7"/>
                      <a:pt x="16" y="5"/>
                    </a:cubicBezTo>
                    <a:cubicBezTo>
                      <a:pt x="17" y="2"/>
                      <a:pt x="15" y="0"/>
                      <a:pt x="15" y="0"/>
                    </a:cubicBez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82" name="Freeform 95"/>
              <p:cNvSpPr>
                <a:spLocks/>
              </p:cNvSpPr>
              <p:nvPr/>
            </p:nvSpPr>
            <p:spPr bwMode="auto">
              <a:xfrm>
                <a:off x="3221831" y="3527823"/>
                <a:ext cx="23812" cy="19050"/>
              </a:xfrm>
              <a:custGeom>
                <a:avLst/>
                <a:gdLst>
                  <a:gd name="T0" fmla="*/ 4 w 5"/>
                  <a:gd name="T1" fmla="*/ 0 h 4"/>
                  <a:gd name="T2" fmla="*/ 3 w 5"/>
                  <a:gd name="T3" fmla="*/ 3 h 4"/>
                  <a:gd name="T4" fmla="*/ 0 w 5"/>
                  <a:gd name="T5" fmla="*/ 4 h 4"/>
                  <a:gd name="T6" fmla="*/ 0 w 5"/>
                  <a:gd name="T7" fmla="*/ 1 h 4"/>
                  <a:gd name="T8" fmla="*/ 4 w 5"/>
                  <a:gd name="T9" fmla="*/ 0 h 4"/>
                </a:gdLst>
                <a:ahLst/>
                <a:cxnLst>
                  <a:cxn ang="0">
                    <a:pos x="T0" y="T1"/>
                  </a:cxn>
                  <a:cxn ang="0">
                    <a:pos x="T2" y="T3"/>
                  </a:cxn>
                  <a:cxn ang="0">
                    <a:pos x="T4" y="T5"/>
                  </a:cxn>
                  <a:cxn ang="0">
                    <a:pos x="T6" y="T7"/>
                  </a:cxn>
                  <a:cxn ang="0">
                    <a:pos x="T8" y="T9"/>
                  </a:cxn>
                </a:cxnLst>
                <a:rect l="0" t="0" r="r" b="b"/>
                <a:pathLst>
                  <a:path w="5" h="4">
                    <a:moveTo>
                      <a:pt x="4" y="0"/>
                    </a:moveTo>
                    <a:cubicBezTo>
                      <a:pt x="4" y="0"/>
                      <a:pt x="5" y="3"/>
                      <a:pt x="3" y="3"/>
                    </a:cubicBezTo>
                    <a:cubicBezTo>
                      <a:pt x="0" y="4"/>
                      <a:pt x="0" y="4"/>
                      <a:pt x="0" y="4"/>
                    </a:cubicBezTo>
                    <a:cubicBezTo>
                      <a:pt x="0" y="1"/>
                      <a:pt x="0" y="1"/>
                      <a:pt x="0" y="1"/>
                    </a:cubicBezTo>
                    <a:lnTo>
                      <a:pt x="4" y="0"/>
                    </a:lnTo>
                    <a:close/>
                  </a:path>
                </a:pathLst>
              </a:custGeom>
              <a:solidFill>
                <a:srgbClr val="EFDB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83" name="Freeform 96"/>
              <p:cNvSpPr>
                <a:spLocks/>
              </p:cNvSpPr>
              <p:nvPr/>
            </p:nvSpPr>
            <p:spPr bwMode="auto">
              <a:xfrm>
                <a:off x="3142059" y="3328989"/>
                <a:ext cx="108347" cy="198834"/>
              </a:xfrm>
              <a:custGeom>
                <a:avLst/>
                <a:gdLst>
                  <a:gd name="T0" fmla="*/ 0 w 23"/>
                  <a:gd name="T1" fmla="*/ 38 h 42"/>
                  <a:gd name="T2" fmla="*/ 9 w 23"/>
                  <a:gd name="T3" fmla="*/ 42 h 42"/>
                  <a:gd name="T4" fmla="*/ 20 w 23"/>
                  <a:gd name="T5" fmla="*/ 42 h 42"/>
                  <a:gd name="T6" fmla="*/ 23 w 23"/>
                  <a:gd name="T7" fmla="*/ 38 h 42"/>
                  <a:gd name="T8" fmla="*/ 21 w 23"/>
                  <a:gd name="T9" fmla="*/ 31 h 42"/>
                  <a:gd name="T10" fmla="*/ 21 w 23"/>
                  <a:gd name="T11" fmla="*/ 23 h 42"/>
                  <a:gd name="T12" fmla="*/ 15 w 23"/>
                  <a:gd name="T13" fmla="*/ 9 h 42"/>
                  <a:gd name="T14" fmla="*/ 18 w 23"/>
                  <a:gd name="T15" fmla="*/ 6 h 42"/>
                  <a:gd name="T16" fmla="*/ 13 w 23"/>
                  <a:gd name="T17" fmla="*/ 2 h 42"/>
                  <a:gd name="T18" fmla="*/ 12 w 23"/>
                  <a:gd name="T19" fmla="*/ 9 h 42"/>
                  <a:gd name="T20" fmla="*/ 11 w 23"/>
                  <a:gd name="T21" fmla="*/ 6 h 42"/>
                  <a:gd name="T22" fmla="*/ 5 w 23"/>
                  <a:gd name="T23" fmla="*/ 0 h 42"/>
                  <a:gd name="T24" fmla="*/ 4 w 23"/>
                  <a:gd name="T25" fmla="*/ 2 h 42"/>
                  <a:gd name="T26" fmla="*/ 7 w 23"/>
                  <a:gd name="T27" fmla="*/ 9 h 42"/>
                  <a:gd name="T28" fmla="*/ 5 w 23"/>
                  <a:gd name="T29" fmla="*/ 14 h 42"/>
                  <a:gd name="T30" fmla="*/ 0 w 23"/>
                  <a:gd name="T31"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42">
                    <a:moveTo>
                      <a:pt x="0" y="38"/>
                    </a:moveTo>
                    <a:cubicBezTo>
                      <a:pt x="0" y="38"/>
                      <a:pt x="8" y="42"/>
                      <a:pt x="9" y="42"/>
                    </a:cubicBezTo>
                    <a:cubicBezTo>
                      <a:pt x="10" y="42"/>
                      <a:pt x="20" y="42"/>
                      <a:pt x="20" y="42"/>
                    </a:cubicBezTo>
                    <a:cubicBezTo>
                      <a:pt x="20" y="42"/>
                      <a:pt x="22" y="38"/>
                      <a:pt x="23" y="38"/>
                    </a:cubicBezTo>
                    <a:cubicBezTo>
                      <a:pt x="23" y="37"/>
                      <a:pt x="22" y="33"/>
                      <a:pt x="21" y="31"/>
                    </a:cubicBezTo>
                    <a:cubicBezTo>
                      <a:pt x="21" y="29"/>
                      <a:pt x="21" y="24"/>
                      <a:pt x="21" y="23"/>
                    </a:cubicBezTo>
                    <a:cubicBezTo>
                      <a:pt x="20" y="21"/>
                      <a:pt x="22" y="14"/>
                      <a:pt x="15" y="9"/>
                    </a:cubicBezTo>
                    <a:cubicBezTo>
                      <a:pt x="15" y="9"/>
                      <a:pt x="17" y="7"/>
                      <a:pt x="18" y="6"/>
                    </a:cubicBezTo>
                    <a:cubicBezTo>
                      <a:pt x="13" y="2"/>
                      <a:pt x="13" y="2"/>
                      <a:pt x="13" y="2"/>
                    </a:cubicBezTo>
                    <a:cubicBezTo>
                      <a:pt x="13" y="2"/>
                      <a:pt x="13" y="8"/>
                      <a:pt x="12" y="9"/>
                    </a:cubicBezTo>
                    <a:cubicBezTo>
                      <a:pt x="11" y="6"/>
                      <a:pt x="11" y="6"/>
                      <a:pt x="11" y="6"/>
                    </a:cubicBezTo>
                    <a:cubicBezTo>
                      <a:pt x="11" y="6"/>
                      <a:pt x="5" y="0"/>
                      <a:pt x="5" y="0"/>
                    </a:cubicBezTo>
                    <a:cubicBezTo>
                      <a:pt x="4" y="2"/>
                      <a:pt x="4" y="2"/>
                      <a:pt x="4" y="2"/>
                    </a:cubicBezTo>
                    <a:cubicBezTo>
                      <a:pt x="7" y="9"/>
                      <a:pt x="7" y="9"/>
                      <a:pt x="7" y="9"/>
                    </a:cubicBezTo>
                    <a:cubicBezTo>
                      <a:pt x="7" y="9"/>
                      <a:pt x="4" y="13"/>
                      <a:pt x="5" y="14"/>
                    </a:cubicBezTo>
                    <a:cubicBezTo>
                      <a:pt x="5" y="15"/>
                      <a:pt x="0" y="38"/>
                      <a:pt x="0" y="38"/>
                    </a:cubicBezTo>
                    <a:close/>
                  </a:path>
                </a:pathLst>
              </a:custGeom>
              <a:solidFill>
                <a:srgbClr val="F5F7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84" name="Freeform 97"/>
              <p:cNvSpPr>
                <a:spLocks/>
              </p:cNvSpPr>
              <p:nvPr/>
            </p:nvSpPr>
            <p:spPr bwMode="auto">
              <a:xfrm>
                <a:off x="3142059" y="3357564"/>
                <a:ext cx="75009" cy="170259"/>
              </a:xfrm>
              <a:custGeom>
                <a:avLst/>
                <a:gdLst>
                  <a:gd name="T0" fmla="*/ 7 w 16"/>
                  <a:gd name="T1" fmla="*/ 4 h 36"/>
                  <a:gd name="T2" fmla="*/ 5 w 16"/>
                  <a:gd name="T3" fmla="*/ 9 h 36"/>
                  <a:gd name="T4" fmla="*/ 0 w 16"/>
                  <a:gd name="T5" fmla="*/ 32 h 36"/>
                  <a:gd name="T6" fmla="*/ 9 w 16"/>
                  <a:gd name="T7" fmla="*/ 36 h 36"/>
                  <a:gd name="T8" fmla="*/ 11 w 16"/>
                  <a:gd name="T9" fmla="*/ 36 h 36"/>
                  <a:gd name="T10" fmla="*/ 8 w 16"/>
                  <a:gd name="T11" fmla="*/ 33 h 36"/>
                  <a:gd name="T12" fmla="*/ 7 w 16"/>
                  <a:gd name="T13" fmla="*/ 30 h 36"/>
                  <a:gd name="T14" fmla="*/ 10 w 16"/>
                  <a:gd name="T15" fmla="*/ 32 h 36"/>
                  <a:gd name="T16" fmla="*/ 8 w 16"/>
                  <a:gd name="T17" fmla="*/ 29 h 36"/>
                  <a:gd name="T18" fmla="*/ 15 w 16"/>
                  <a:gd name="T19" fmla="*/ 36 h 36"/>
                  <a:gd name="T20" fmla="*/ 16 w 16"/>
                  <a:gd name="T21" fmla="*/ 36 h 36"/>
                  <a:gd name="T22" fmla="*/ 8 w 16"/>
                  <a:gd name="T23" fmla="*/ 27 h 36"/>
                  <a:gd name="T24" fmla="*/ 10 w 16"/>
                  <a:gd name="T25" fmla="*/ 25 h 36"/>
                  <a:gd name="T26" fmla="*/ 10 w 16"/>
                  <a:gd name="T27" fmla="*/ 23 h 36"/>
                  <a:gd name="T28" fmla="*/ 15 w 16"/>
                  <a:gd name="T29" fmla="*/ 26 h 36"/>
                  <a:gd name="T30" fmla="*/ 10 w 16"/>
                  <a:gd name="T31" fmla="*/ 22 h 36"/>
                  <a:gd name="T32" fmla="*/ 10 w 16"/>
                  <a:gd name="T33" fmla="*/ 20 h 36"/>
                  <a:gd name="T34" fmla="*/ 15 w 16"/>
                  <a:gd name="T35" fmla="*/ 22 h 36"/>
                  <a:gd name="T36" fmla="*/ 10 w 16"/>
                  <a:gd name="T37" fmla="*/ 18 h 36"/>
                  <a:gd name="T38" fmla="*/ 8 w 16"/>
                  <a:gd name="T39" fmla="*/ 15 h 36"/>
                  <a:gd name="T40" fmla="*/ 13 w 16"/>
                  <a:gd name="T41" fmla="*/ 15 h 36"/>
                  <a:gd name="T42" fmla="*/ 8 w 16"/>
                  <a:gd name="T43" fmla="*/ 12 h 36"/>
                  <a:gd name="T44" fmla="*/ 7 w 16"/>
                  <a:gd name="T45" fmla="*/ 6 h 36"/>
                  <a:gd name="T46" fmla="*/ 11 w 16"/>
                  <a:gd name="T47" fmla="*/ 0 h 36"/>
                  <a:gd name="T48" fmla="*/ 7 w 16"/>
                  <a:gd name="T49"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36">
                    <a:moveTo>
                      <a:pt x="7" y="4"/>
                    </a:moveTo>
                    <a:cubicBezTo>
                      <a:pt x="5" y="9"/>
                      <a:pt x="5" y="9"/>
                      <a:pt x="5" y="9"/>
                    </a:cubicBezTo>
                    <a:cubicBezTo>
                      <a:pt x="4" y="12"/>
                      <a:pt x="0" y="32"/>
                      <a:pt x="0" y="32"/>
                    </a:cubicBezTo>
                    <a:cubicBezTo>
                      <a:pt x="0" y="32"/>
                      <a:pt x="8" y="36"/>
                      <a:pt x="9" y="36"/>
                    </a:cubicBezTo>
                    <a:cubicBezTo>
                      <a:pt x="10" y="36"/>
                      <a:pt x="10" y="36"/>
                      <a:pt x="11" y="36"/>
                    </a:cubicBezTo>
                    <a:cubicBezTo>
                      <a:pt x="10" y="34"/>
                      <a:pt x="8" y="33"/>
                      <a:pt x="8" y="33"/>
                    </a:cubicBezTo>
                    <a:cubicBezTo>
                      <a:pt x="8" y="32"/>
                      <a:pt x="7" y="30"/>
                      <a:pt x="7" y="30"/>
                    </a:cubicBezTo>
                    <a:cubicBezTo>
                      <a:pt x="10" y="32"/>
                      <a:pt x="10" y="32"/>
                      <a:pt x="10" y="32"/>
                    </a:cubicBezTo>
                    <a:cubicBezTo>
                      <a:pt x="8" y="29"/>
                      <a:pt x="8" y="29"/>
                      <a:pt x="8" y="29"/>
                    </a:cubicBezTo>
                    <a:cubicBezTo>
                      <a:pt x="8" y="29"/>
                      <a:pt x="12" y="32"/>
                      <a:pt x="15" y="36"/>
                    </a:cubicBezTo>
                    <a:cubicBezTo>
                      <a:pt x="15" y="36"/>
                      <a:pt x="16" y="36"/>
                      <a:pt x="16" y="36"/>
                    </a:cubicBezTo>
                    <a:cubicBezTo>
                      <a:pt x="15" y="34"/>
                      <a:pt x="12" y="30"/>
                      <a:pt x="8" y="27"/>
                    </a:cubicBezTo>
                    <a:cubicBezTo>
                      <a:pt x="8" y="27"/>
                      <a:pt x="8" y="24"/>
                      <a:pt x="10" y="25"/>
                    </a:cubicBezTo>
                    <a:cubicBezTo>
                      <a:pt x="10" y="25"/>
                      <a:pt x="9" y="23"/>
                      <a:pt x="10" y="23"/>
                    </a:cubicBezTo>
                    <a:cubicBezTo>
                      <a:pt x="12" y="23"/>
                      <a:pt x="15" y="26"/>
                      <a:pt x="15" y="26"/>
                    </a:cubicBezTo>
                    <a:cubicBezTo>
                      <a:pt x="15" y="26"/>
                      <a:pt x="12" y="22"/>
                      <a:pt x="10" y="22"/>
                    </a:cubicBezTo>
                    <a:cubicBezTo>
                      <a:pt x="10" y="22"/>
                      <a:pt x="9" y="20"/>
                      <a:pt x="10" y="20"/>
                    </a:cubicBezTo>
                    <a:cubicBezTo>
                      <a:pt x="12" y="21"/>
                      <a:pt x="15" y="22"/>
                      <a:pt x="15" y="22"/>
                    </a:cubicBezTo>
                    <a:cubicBezTo>
                      <a:pt x="10" y="18"/>
                      <a:pt x="10" y="18"/>
                      <a:pt x="10" y="18"/>
                    </a:cubicBezTo>
                    <a:cubicBezTo>
                      <a:pt x="8" y="15"/>
                      <a:pt x="8" y="15"/>
                      <a:pt x="8" y="15"/>
                    </a:cubicBezTo>
                    <a:cubicBezTo>
                      <a:pt x="8" y="15"/>
                      <a:pt x="10" y="14"/>
                      <a:pt x="13" y="15"/>
                    </a:cubicBezTo>
                    <a:cubicBezTo>
                      <a:pt x="13" y="15"/>
                      <a:pt x="9" y="13"/>
                      <a:pt x="8" y="12"/>
                    </a:cubicBezTo>
                    <a:cubicBezTo>
                      <a:pt x="8" y="10"/>
                      <a:pt x="7" y="6"/>
                      <a:pt x="7" y="6"/>
                    </a:cubicBezTo>
                    <a:cubicBezTo>
                      <a:pt x="11" y="0"/>
                      <a:pt x="11" y="0"/>
                      <a:pt x="11" y="0"/>
                    </a:cubicBezTo>
                    <a:lnTo>
                      <a:pt x="7" y="4"/>
                    </a:lnTo>
                    <a:close/>
                  </a:path>
                </a:pathLst>
              </a:custGeom>
              <a:solidFill>
                <a:srgbClr val="CF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85" name="Freeform 98"/>
              <p:cNvSpPr>
                <a:spLocks/>
              </p:cNvSpPr>
              <p:nvPr/>
            </p:nvSpPr>
            <p:spPr bwMode="auto">
              <a:xfrm>
                <a:off x="3084909" y="3338514"/>
                <a:ext cx="108347" cy="283369"/>
              </a:xfrm>
              <a:custGeom>
                <a:avLst/>
                <a:gdLst>
                  <a:gd name="T0" fmla="*/ 8 w 23"/>
                  <a:gd name="T1" fmla="*/ 59 h 60"/>
                  <a:gd name="T2" fmla="*/ 14 w 23"/>
                  <a:gd name="T3" fmla="*/ 38 h 60"/>
                  <a:gd name="T4" fmla="*/ 20 w 23"/>
                  <a:gd name="T5" fmla="*/ 26 h 60"/>
                  <a:gd name="T6" fmla="*/ 20 w 23"/>
                  <a:gd name="T7" fmla="*/ 9 h 60"/>
                  <a:gd name="T8" fmla="*/ 16 w 23"/>
                  <a:gd name="T9" fmla="*/ 0 h 60"/>
                  <a:gd name="T10" fmla="*/ 12 w 23"/>
                  <a:gd name="T11" fmla="*/ 1 h 60"/>
                  <a:gd name="T12" fmla="*/ 4 w 23"/>
                  <a:gd name="T13" fmla="*/ 3 h 60"/>
                  <a:gd name="T14" fmla="*/ 6 w 23"/>
                  <a:gd name="T15" fmla="*/ 16 h 60"/>
                  <a:gd name="T16" fmla="*/ 5 w 23"/>
                  <a:gd name="T17" fmla="*/ 23 h 60"/>
                  <a:gd name="T18" fmla="*/ 4 w 23"/>
                  <a:gd name="T19" fmla="*/ 34 h 60"/>
                  <a:gd name="T20" fmla="*/ 1 w 23"/>
                  <a:gd name="T21" fmla="*/ 41 h 60"/>
                  <a:gd name="T22" fmla="*/ 2 w 23"/>
                  <a:gd name="T23" fmla="*/ 42 h 60"/>
                  <a:gd name="T24" fmla="*/ 0 w 23"/>
                  <a:gd name="T25" fmla="*/ 58 h 60"/>
                  <a:gd name="T26" fmla="*/ 8 w 23"/>
                  <a:gd name="T27"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0">
                    <a:moveTo>
                      <a:pt x="8" y="59"/>
                    </a:moveTo>
                    <a:cubicBezTo>
                      <a:pt x="8" y="59"/>
                      <a:pt x="12" y="42"/>
                      <a:pt x="14" y="38"/>
                    </a:cubicBezTo>
                    <a:cubicBezTo>
                      <a:pt x="17" y="35"/>
                      <a:pt x="20" y="30"/>
                      <a:pt x="20" y="26"/>
                    </a:cubicBezTo>
                    <a:cubicBezTo>
                      <a:pt x="21" y="22"/>
                      <a:pt x="23" y="14"/>
                      <a:pt x="20" y="9"/>
                    </a:cubicBezTo>
                    <a:cubicBezTo>
                      <a:pt x="20" y="9"/>
                      <a:pt x="18" y="2"/>
                      <a:pt x="16" y="0"/>
                    </a:cubicBezTo>
                    <a:cubicBezTo>
                      <a:pt x="12" y="1"/>
                      <a:pt x="12" y="1"/>
                      <a:pt x="12" y="1"/>
                    </a:cubicBezTo>
                    <a:cubicBezTo>
                      <a:pt x="12" y="1"/>
                      <a:pt x="5" y="3"/>
                      <a:pt x="4" y="3"/>
                    </a:cubicBezTo>
                    <a:cubicBezTo>
                      <a:pt x="6" y="16"/>
                      <a:pt x="6" y="16"/>
                      <a:pt x="6" y="16"/>
                    </a:cubicBezTo>
                    <a:cubicBezTo>
                      <a:pt x="5" y="23"/>
                      <a:pt x="5" y="23"/>
                      <a:pt x="5" y="23"/>
                    </a:cubicBezTo>
                    <a:cubicBezTo>
                      <a:pt x="5" y="23"/>
                      <a:pt x="5" y="32"/>
                      <a:pt x="4" y="34"/>
                    </a:cubicBezTo>
                    <a:cubicBezTo>
                      <a:pt x="4" y="36"/>
                      <a:pt x="1" y="41"/>
                      <a:pt x="1" y="41"/>
                    </a:cubicBezTo>
                    <a:cubicBezTo>
                      <a:pt x="2" y="42"/>
                      <a:pt x="2" y="42"/>
                      <a:pt x="2" y="42"/>
                    </a:cubicBezTo>
                    <a:cubicBezTo>
                      <a:pt x="0" y="58"/>
                      <a:pt x="0" y="58"/>
                      <a:pt x="0" y="58"/>
                    </a:cubicBezTo>
                    <a:cubicBezTo>
                      <a:pt x="0" y="58"/>
                      <a:pt x="5" y="60"/>
                      <a:pt x="8" y="59"/>
                    </a:cubicBez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86" name="Freeform 99"/>
              <p:cNvSpPr>
                <a:spLocks/>
              </p:cNvSpPr>
              <p:nvPr/>
            </p:nvSpPr>
            <p:spPr bwMode="auto">
              <a:xfrm>
                <a:off x="3108722" y="3456385"/>
                <a:ext cx="70247" cy="76200"/>
              </a:xfrm>
              <a:custGeom>
                <a:avLst/>
                <a:gdLst>
                  <a:gd name="T0" fmla="*/ 1 w 15"/>
                  <a:gd name="T1" fmla="*/ 1 h 16"/>
                  <a:gd name="T2" fmla="*/ 8 w 15"/>
                  <a:gd name="T3" fmla="*/ 8 h 16"/>
                  <a:gd name="T4" fmla="*/ 11 w 15"/>
                  <a:gd name="T5" fmla="*/ 6 h 16"/>
                  <a:gd name="T6" fmla="*/ 10 w 15"/>
                  <a:gd name="T7" fmla="*/ 0 h 16"/>
                  <a:gd name="T8" fmla="*/ 12 w 15"/>
                  <a:gd name="T9" fmla="*/ 4 h 16"/>
                  <a:gd name="T10" fmla="*/ 12 w 15"/>
                  <a:gd name="T11" fmla="*/ 3 h 16"/>
                  <a:gd name="T12" fmla="*/ 12 w 15"/>
                  <a:gd name="T13" fmla="*/ 1 h 16"/>
                  <a:gd name="T14" fmla="*/ 13 w 15"/>
                  <a:gd name="T15" fmla="*/ 1 h 16"/>
                  <a:gd name="T16" fmla="*/ 15 w 15"/>
                  <a:gd name="T17" fmla="*/ 3 h 16"/>
                  <a:gd name="T18" fmla="*/ 14 w 15"/>
                  <a:gd name="T19" fmla="*/ 16 h 16"/>
                  <a:gd name="T20" fmla="*/ 10 w 15"/>
                  <a:gd name="T21" fmla="*/ 16 h 16"/>
                  <a:gd name="T22" fmla="*/ 0 w 15"/>
                  <a:gd name="T23" fmla="*/ 11 h 16"/>
                  <a:gd name="T24" fmla="*/ 1 w 15"/>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6">
                    <a:moveTo>
                      <a:pt x="1" y="1"/>
                    </a:moveTo>
                    <a:cubicBezTo>
                      <a:pt x="1" y="1"/>
                      <a:pt x="7" y="7"/>
                      <a:pt x="8" y="8"/>
                    </a:cubicBezTo>
                    <a:cubicBezTo>
                      <a:pt x="11" y="6"/>
                      <a:pt x="11" y="6"/>
                      <a:pt x="11" y="6"/>
                    </a:cubicBezTo>
                    <a:cubicBezTo>
                      <a:pt x="11" y="6"/>
                      <a:pt x="10" y="3"/>
                      <a:pt x="10" y="0"/>
                    </a:cubicBezTo>
                    <a:cubicBezTo>
                      <a:pt x="10" y="0"/>
                      <a:pt x="11" y="4"/>
                      <a:pt x="12" y="4"/>
                    </a:cubicBezTo>
                    <a:cubicBezTo>
                      <a:pt x="12" y="3"/>
                      <a:pt x="12" y="3"/>
                      <a:pt x="12" y="3"/>
                    </a:cubicBezTo>
                    <a:cubicBezTo>
                      <a:pt x="12" y="3"/>
                      <a:pt x="12" y="1"/>
                      <a:pt x="12" y="1"/>
                    </a:cubicBezTo>
                    <a:cubicBezTo>
                      <a:pt x="12" y="1"/>
                      <a:pt x="13" y="1"/>
                      <a:pt x="13" y="1"/>
                    </a:cubicBezTo>
                    <a:cubicBezTo>
                      <a:pt x="15" y="3"/>
                      <a:pt x="15" y="3"/>
                      <a:pt x="15" y="3"/>
                    </a:cubicBezTo>
                    <a:cubicBezTo>
                      <a:pt x="14" y="16"/>
                      <a:pt x="14" y="16"/>
                      <a:pt x="14" y="16"/>
                    </a:cubicBezTo>
                    <a:cubicBezTo>
                      <a:pt x="10" y="16"/>
                      <a:pt x="10" y="16"/>
                      <a:pt x="10" y="16"/>
                    </a:cubicBezTo>
                    <a:cubicBezTo>
                      <a:pt x="10" y="16"/>
                      <a:pt x="0" y="11"/>
                      <a:pt x="0" y="11"/>
                    </a:cubicBezTo>
                    <a:cubicBezTo>
                      <a:pt x="2" y="7"/>
                      <a:pt x="1" y="1"/>
                      <a:pt x="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87" name="Freeform 100"/>
              <p:cNvSpPr>
                <a:spLocks/>
              </p:cNvSpPr>
              <p:nvPr/>
            </p:nvSpPr>
            <p:spPr bwMode="auto">
              <a:xfrm>
                <a:off x="3146822" y="3518298"/>
                <a:ext cx="60722" cy="42862"/>
              </a:xfrm>
              <a:custGeom>
                <a:avLst/>
                <a:gdLst>
                  <a:gd name="T0" fmla="*/ 0 w 13"/>
                  <a:gd name="T1" fmla="*/ 3 h 9"/>
                  <a:gd name="T2" fmla="*/ 3 w 13"/>
                  <a:gd name="T3" fmla="*/ 5 h 9"/>
                  <a:gd name="T4" fmla="*/ 6 w 13"/>
                  <a:gd name="T5" fmla="*/ 6 h 9"/>
                  <a:gd name="T6" fmla="*/ 9 w 13"/>
                  <a:gd name="T7" fmla="*/ 8 h 9"/>
                  <a:gd name="T8" fmla="*/ 12 w 13"/>
                  <a:gd name="T9" fmla="*/ 8 h 9"/>
                  <a:gd name="T10" fmla="*/ 9 w 13"/>
                  <a:gd name="T11" fmla="*/ 5 h 9"/>
                  <a:gd name="T12" fmla="*/ 13 w 13"/>
                  <a:gd name="T13" fmla="*/ 6 h 9"/>
                  <a:gd name="T14" fmla="*/ 11 w 13"/>
                  <a:gd name="T15" fmla="*/ 3 h 9"/>
                  <a:gd name="T16" fmla="*/ 7 w 13"/>
                  <a:gd name="T17" fmla="*/ 2 h 9"/>
                  <a:gd name="T18" fmla="*/ 11 w 13"/>
                  <a:gd name="T19" fmla="*/ 2 h 9"/>
                  <a:gd name="T20" fmla="*/ 13 w 13"/>
                  <a:gd name="T21" fmla="*/ 2 h 9"/>
                  <a:gd name="T22" fmla="*/ 9 w 13"/>
                  <a:gd name="T23" fmla="*/ 0 h 9"/>
                  <a:gd name="T24" fmla="*/ 3 w 13"/>
                  <a:gd name="T25" fmla="*/ 0 h 9"/>
                  <a:gd name="T26" fmla="*/ 0 w 13"/>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3"/>
                    </a:moveTo>
                    <a:cubicBezTo>
                      <a:pt x="0" y="3"/>
                      <a:pt x="2" y="3"/>
                      <a:pt x="3" y="5"/>
                    </a:cubicBezTo>
                    <a:cubicBezTo>
                      <a:pt x="5" y="6"/>
                      <a:pt x="6" y="6"/>
                      <a:pt x="6" y="6"/>
                    </a:cubicBezTo>
                    <a:cubicBezTo>
                      <a:pt x="6" y="6"/>
                      <a:pt x="9" y="9"/>
                      <a:pt x="9" y="8"/>
                    </a:cubicBezTo>
                    <a:cubicBezTo>
                      <a:pt x="9" y="8"/>
                      <a:pt x="12" y="8"/>
                      <a:pt x="12" y="8"/>
                    </a:cubicBezTo>
                    <a:cubicBezTo>
                      <a:pt x="9" y="5"/>
                      <a:pt x="9" y="5"/>
                      <a:pt x="9" y="5"/>
                    </a:cubicBezTo>
                    <a:cubicBezTo>
                      <a:pt x="9" y="5"/>
                      <a:pt x="11" y="7"/>
                      <a:pt x="13" y="6"/>
                    </a:cubicBezTo>
                    <a:cubicBezTo>
                      <a:pt x="13" y="6"/>
                      <a:pt x="12" y="3"/>
                      <a:pt x="11" y="3"/>
                    </a:cubicBezTo>
                    <a:cubicBezTo>
                      <a:pt x="10" y="3"/>
                      <a:pt x="7" y="2"/>
                      <a:pt x="7" y="2"/>
                    </a:cubicBezTo>
                    <a:cubicBezTo>
                      <a:pt x="11" y="2"/>
                      <a:pt x="11" y="2"/>
                      <a:pt x="11" y="2"/>
                    </a:cubicBezTo>
                    <a:cubicBezTo>
                      <a:pt x="11" y="2"/>
                      <a:pt x="12" y="2"/>
                      <a:pt x="13" y="2"/>
                    </a:cubicBezTo>
                    <a:cubicBezTo>
                      <a:pt x="13" y="2"/>
                      <a:pt x="9" y="0"/>
                      <a:pt x="9" y="0"/>
                    </a:cubicBezTo>
                    <a:cubicBezTo>
                      <a:pt x="3" y="0"/>
                      <a:pt x="3" y="0"/>
                      <a:pt x="3" y="0"/>
                    </a:cubicBezTo>
                    <a:lnTo>
                      <a:pt x="0" y="3"/>
                    </a:lnTo>
                    <a:close/>
                  </a:path>
                </a:pathLst>
              </a:custGeom>
              <a:solidFill>
                <a:srgbClr val="F2C2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88" name="Freeform 101"/>
              <p:cNvSpPr>
                <a:spLocks/>
              </p:cNvSpPr>
              <p:nvPr/>
            </p:nvSpPr>
            <p:spPr bwMode="auto">
              <a:xfrm>
                <a:off x="3202781" y="3328989"/>
                <a:ext cx="155972" cy="259556"/>
              </a:xfrm>
              <a:custGeom>
                <a:avLst/>
                <a:gdLst>
                  <a:gd name="T0" fmla="*/ 14 w 33"/>
                  <a:gd name="T1" fmla="*/ 55 h 55"/>
                  <a:gd name="T2" fmla="*/ 17 w 33"/>
                  <a:gd name="T3" fmla="*/ 41 h 55"/>
                  <a:gd name="T4" fmla="*/ 11 w 33"/>
                  <a:gd name="T5" fmla="*/ 30 h 55"/>
                  <a:gd name="T6" fmla="*/ 4 w 33"/>
                  <a:gd name="T7" fmla="*/ 13 h 55"/>
                  <a:gd name="T8" fmla="*/ 2 w 33"/>
                  <a:gd name="T9" fmla="*/ 9 h 55"/>
                  <a:gd name="T10" fmla="*/ 5 w 33"/>
                  <a:gd name="T11" fmla="*/ 6 h 55"/>
                  <a:gd name="T12" fmla="*/ 0 w 33"/>
                  <a:gd name="T13" fmla="*/ 2 h 55"/>
                  <a:gd name="T14" fmla="*/ 7 w 33"/>
                  <a:gd name="T15" fmla="*/ 4 h 55"/>
                  <a:gd name="T16" fmla="*/ 10 w 33"/>
                  <a:gd name="T17" fmla="*/ 7 h 55"/>
                  <a:gd name="T18" fmla="*/ 14 w 33"/>
                  <a:gd name="T19" fmla="*/ 8 h 55"/>
                  <a:gd name="T20" fmla="*/ 16 w 33"/>
                  <a:gd name="T21" fmla="*/ 9 h 55"/>
                  <a:gd name="T22" fmla="*/ 19 w 33"/>
                  <a:gd name="T23" fmla="*/ 6 h 55"/>
                  <a:gd name="T24" fmla="*/ 23 w 33"/>
                  <a:gd name="T25" fmla="*/ 4 h 55"/>
                  <a:gd name="T26" fmla="*/ 26 w 33"/>
                  <a:gd name="T27" fmla="*/ 3 h 55"/>
                  <a:gd name="T28" fmla="*/ 29 w 33"/>
                  <a:gd name="T29" fmla="*/ 0 h 55"/>
                  <a:gd name="T30" fmla="*/ 33 w 33"/>
                  <a:gd name="T31" fmla="*/ 5 h 55"/>
                  <a:gd name="T32" fmla="*/ 28 w 33"/>
                  <a:gd name="T33" fmla="*/ 10 h 55"/>
                  <a:gd name="T34" fmla="*/ 20 w 33"/>
                  <a:gd name="T35" fmla="*/ 15 h 55"/>
                  <a:gd name="T36" fmla="*/ 16 w 33"/>
                  <a:gd name="T37" fmla="*/ 16 h 55"/>
                  <a:gd name="T38" fmla="*/ 12 w 33"/>
                  <a:gd name="T39" fmla="*/ 16 h 55"/>
                  <a:gd name="T40" fmla="*/ 16 w 33"/>
                  <a:gd name="T41" fmla="*/ 28 h 55"/>
                  <a:gd name="T42" fmla="*/ 21 w 33"/>
                  <a:gd name="T43" fmla="*/ 47 h 55"/>
                  <a:gd name="T44" fmla="*/ 14 w 33"/>
                  <a:gd name="T4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5">
                    <a:moveTo>
                      <a:pt x="14" y="55"/>
                    </a:moveTo>
                    <a:cubicBezTo>
                      <a:pt x="14" y="55"/>
                      <a:pt x="18" y="44"/>
                      <a:pt x="17" y="41"/>
                    </a:cubicBezTo>
                    <a:cubicBezTo>
                      <a:pt x="15" y="38"/>
                      <a:pt x="11" y="30"/>
                      <a:pt x="11" y="30"/>
                    </a:cubicBezTo>
                    <a:cubicBezTo>
                      <a:pt x="11" y="29"/>
                      <a:pt x="6" y="16"/>
                      <a:pt x="4" y="13"/>
                    </a:cubicBezTo>
                    <a:cubicBezTo>
                      <a:pt x="2" y="9"/>
                      <a:pt x="2" y="9"/>
                      <a:pt x="2" y="9"/>
                    </a:cubicBezTo>
                    <a:cubicBezTo>
                      <a:pt x="2" y="9"/>
                      <a:pt x="3" y="7"/>
                      <a:pt x="5" y="6"/>
                    </a:cubicBezTo>
                    <a:cubicBezTo>
                      <a:pt x="5" y="6"/>
                      <a:pt x="1" y="5"/>
                      <a:pt x="0" y="2"/>
                    </a:cubicBezTo>
                    <a:cubicBezTo>
                      <a:pt x="0" y="2"/>
                      <a:pt x="5" y="2"/>
                      <a:pt x="7" y="4"/>
                    </a:cubicBezTo>
                    <a:cubicBezTo>
                      <a:pt x="10" y="7"/>
                      <a:pt x="10" y="7"/>
                      <a:pt x="10" y="7"/>
                    </a:cubicBezTo>
                    <a:cubicBezTo>
                      <a:pt x="10" y="7"/>
                      <a:pt x="13" y="7"/>
                      <a:pt x="14" y="8"/>
                    </a:cubicBezTo>
                    <a:cubicBezTo>
                      <a:pt x="14" y="8"/>
                      <a:pt x="16" y="8"/>
                      <a:pt x="16" y="9"/>
                    </a:cubicBezTo>
                    <a:cubicBezTo>
                      <a:pt x="16" y="9"/>
                      <a:pt x="18" y="7"/>
                      <a:pt x="19" y="6"/>
                    </a:cubicBezTo>
                    <a:cubicBezTo>
                      <a:pt x="21" y="6"/>
                      <a:pt x="23" y="5"/>
                      <a:pt x="23" y="4"/>
                    </a:cubicBezTo>
                    <a:cubicBezTo>
                      <a:pt x="24" y="4"/>
                      <a:pt x="25" y="3"/>
                      <a:pt x="26" y="3"/>
                    </a:cubicBezTo>
                    <a:cubicBezTo>
                      <a:pt x="27" y="3"/>
                      <a:pt x="27" y="1"/>
                      <a:pt x="29" y="0"/>
                    </a:cubicBezTo>
                    <a:cubicBezTo>
                      <a:pt x="29" y="0"/>
                      <a:pt x="33" y="4"/>
                      <a:pt x="33" y="5"/>
                    </a:cubicBezTo>
                    <a:cubicBezTo>
                      <a:pt x="33" y="7"/>
                      <a:pt x="28" y="10"/>
                      <a:pt x="28" y="10"/>
                    </a:cubicBezTo>
                    <a:cubicBezTo>
                      <a:pt x="27" y="11"/>
                      <a:pt x="20" y="15"/>
                      <a:pt x="20" y="15"/>
                    </a:cubicBezTo>
                    <a:cubicBezTo>
                      <a:pt x="20" y="15"/>
                      <a:pt x="18" y="16"/>
                      <a:pt x="16" y="16"/>
                    </a:cubicBezTo>
                    <a:cubicBezTo>
                      <a:pt x="15" y="17"/>
                      <a:pt x="12" y="16"/>
                      <a:pt x="12" y="16"/>
                    </a:cubicBezTo>
                    <a:cubicBezTo>
                      <a:pt x="16" y="28"/>
                      <a:pt x="16" y="28"/>
                      <a:pt x="16" y="28"/>
                    </a:cubicBezTo>
                    <a:cubicBezTo>
                      <a:pt x="16" y="28"/>
                      <a:pt x="21" y="43"/>
                      <a:pt x="21" y="47"/>
                    </a:cubicBezTo>
                    <a:cubicBezTo>
                      <a:pt x="21" y="50"/>
                      <a:pt x="19" y="54"/>
                      <a:pt x="14" y="55"/>
                    </a:cubicBez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89" name="Freeform 102"/>
              <p:cNvSpPr>
                <a:spLocks/>
              </p:cNvSpPr>
              <p:nvPr/>
            </p:nvSpPr>
            <p:spPr bwMode="auto">
              <a:xfrm>
                <a:off x="3236119" y="3348039"/>
                <a:ext cx="122634" cy="194072"/>
              </a:xfrm>
              <a:custGeom>
                <a:avLst/>
                <a:gdLst>
                  <a:gd name="T0" fmla="*/ 16 w 26"/>
                  <a:gd name="T1" fmla="*/ 8 h 41"/>
                  <a:gd name="T2" fmla="*/ 20 w 26"/>
                  <a:gd name="T3" fmla="*/ 3 h 41"/>
                  <a:gd name="T4" fmla="*/ 17 w 26"/>
                  <a:gd name="T5" fmla="*/ 5 h 41"/>
                  <a:gd name="T6" fmla="*/ 17 w 26"/>
                  <a:gd name="T7" fmla="*/ 0 h 41"/>
                  <a:gd name="T8" fmla="*/ 16 w 26"/>
                  <a:gd name="T9" fmla="*/ 0 h 41"/>
                  <a:gd name="T10" fmla="*/ 15 w 26"/>
                  <a:gd name="T11" fmla="*/ 1 h 41"/>
                  <a:gd name="T12" fmla="*/ 16 w 26"/>
                  <a:gd name="T13" fmla="*/ 4 h 41"/>
                  <a:gd name="T14" fmla="*/ 9 w 26"/>
                  <a:gd name="T15" fmla="*/ 11 h 41"/>
                  <a:gd name="T16" fmla="*/ 12 w 26"/>
                  <a:gd name="T17" fmla="*/ 4 h 41"/>
                  <a:gd name="T18" fmla="*/ 5 w 26"/>
                  <a:gd name="T19" fmla="*/ 11 h 41"/>
                  <a:gd name="T20" fmla="*/ 5 w 26"/>
                  <a:gd name="T21" fmla="*/ 10 h 41"/>
                  <a:gd name="T22" fmla="*/ 8 w 26"/>
                  <a:gd name="T23" fmla="*/ 7 h 41"/>
                  <a:gd name="T24" fmla="*/ 5 w 26"/>
                  <a:gd name="T25" fmla="*/ 9 h 41"/>
                  <a:gd name="T26" fmla="*/ 7 w 26"/>
                  <a:gd name="T27" fmla="*/ 6 h 41"/>
                  <a:gd name="T28" fmla="*/ 5 w 26"/>
                  <a:gd name="T29" fmla="*/ 8 h 41"/>
                  <a:gd name="T30" fmla="*/ 6 w 26"/>
                  <a:gd name="T31" fmla="*/ 4 h 41"/>
                  <a:gd name="T32" fmla="*/ 5 w 26"/>
                  <a:gd name="T33" fmla="*/ 4 h 41"/>
                  <a:gd name="T34" fmla="*/ 3 w 26"/>
                  <a:gd name="T35" fmla="*/ 9 h 41"/>
                  <a:gd name="T36" fmla="*/ 1 w 26"/>
                  <a:gd name="T37" fmla="*/ 13 h 41"/>
                  <a:gd name="T38" fmla="*/ 2 w 26"/>
                  <a:gd name="T39" fmla="*/ 7 h 41"/>
                  <a:gd name="T40" fmla="*/ 1 w 26"/>
                  <a:gd name="T41" fmla="*/ 11 h 41"/>
                  <a:gd name="T42" fmla="*/ 0 w 26"/>
                  <a:gd name="T43" fmla="*/ 14 h 41"/>
                  <a:gd name="T44" fmla="*/ 3 w 26"/>
                  <a:gd name="T45" fmla="*/ 22 h 41"/>
                  <a:gd name="T46" fmla="*/ 7 w 26"/>
                  <a:gd name="T47" fmla="*/ 30 h 41"/>
                  <a:gd name="T48" fmla="*/ 10 w 26"/>
                  <a:gd name="T49" fmla="*/ 34 h 41"/>
                  <a:gd name="T50" fmla="*/ 13 w 26"/>
                  <a:gd name="T51" fmla="*/ 41 h 41"/>
                  <a:gd name="T52" fmla="*/ 14 w 26"/>
                  <a:gd name="T53" fmla="*/ 40 h 41"/>
                  <a:gd name="T54" fmla="*/ 9 w 26"/>
                  <a:gd name="T55" fmla="*/ 24 h 41"/>
                  <a:gd name="T56" fmla="*/ 5 w 26"/>
                  <a:gd name="T57" fmla="*/ 12 h 41"/>
                  <a:gd name="T58" fmla="*/ 9 w 26"/>
                  <a:gd name="T59" fmla="*/ 12 h 41"/>
                  <a:gd name="T60" fmla="*/ 13 w 26"/>
                  <a:gd name="T61" fmla="*/ 11 h 41"/>
                  <a:gd name="T62" fmla="*/ 21 w 26"/>
                  <a:gd name="T63" fmla="*/ 6 h 41"/>
                  <a:gd name="T64" fmla="*/ 26 w 26"/>
                  <a:gd name="T65" fmla="*/ 1 h 41"/>
                  <a:gd name="T66" fmla="*/ 26 w 26"/>
                  <a:gd name="T67" fmla="*/ 1 h 41"/>
                  <a:gd name="T68" fmla="*/ 21 w 26"/>
                  <a:gd name="T69" fmla="*/ 4 h 41"/>
                  <a:gd name="T70" fmla="*/ 16 w 26"/>
                  <a:gd name="T71"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1">
                    <a:moveTo>
                      <a:pt x="16" y="8"/>
                    </a:moveTo>
                    <a:cubicBezTo>
                      <a:pt x="16" y="8"/>
                      <a:pt x="20" y="4"/>
                      <a:pt x="20" y="3"/>
                    </a:cubicBezTo>
                    <a:cubicBezTo>
                      <a:pt x="20" y="3"/>
                      <a:pt x="18" y="5"/>
                      <a:pt x="17" y="5"/>
                    </a:cubicBezTo>
                    <a:cubicBezTo>
                      <a:pt x="17" y="5"/>
                      <a:pt x="18" y="2"/>
                      <a:pt x="17" y="0"/>
                    </a:cubicBezTo>
                    <a:cubicBezTo>
                      <a:pt x="17" y="0"/>
                      <a:pt x="16" y="0"/>
                      <a:pt x="16" y="0"/>
                    </a:cubicBezTo>
                    <a:cubicBezTo>
                      <a:pt x="16" y="1"/>
                      <a:pt x="15" y="1"/>
                      <a:pt x="15" y="1"/>
                    </a:cubicBezTo>
                    <a:cubicBezTo>
                      <a:pt x="16" y="2"/>
                      <a:pt x="17" y="3"/>
                      <a:pt x="16" y="4"/>
                    </a:cubicBezTo>
                    <a:cubicBezTo>
                      <a:pt x="15" y="7"/>
                      <a:pt x="18" y="8"/>
                      <a:pt x="9" y="11"/>
                    </a:cubicBezTo>
                    <a:cubicBezTo>
                      <a:pt x="9" y="11"/>
                      <a:pt x="14" y="9"/>
                      <a:pt x="12" y="4"/>
                    </a:cubicBezTo>
                    <a:cubicBezTo>
                      <a:pt x="12" y="4"/>
                      <a:pt x="12" y="9"/>
                      <a:pt x="5" y="11"/>
                    </a:cubicBezTo>
                    <a:cubicBezTo>
                      <a:pt x="5" y="11"/>
                      <a:pt x="5" y="10"/>
                      <a:pt x="5" y="10"/>
                    </a:cubicBezTo>
                    <a:cubicBezTo>
                      <a:pt x="6" y="10"/>
                      <a:pt x="8" y="8"/>
                      <a:pt x="8" y="7"/>
                    </a:cubicBezTo>
                    <a:cubicBezTo>
                      <a:pt x="8" y="7"/>
                      <a:pt x="6" y="10"/>
                      <a:pt x="5" y="9"/>
                    </a:cubicBezTo>
                    <a:cubicBezTo>
                      <a:pt x="5" y="9"/>
                      <a:pt x="7" y="7"/>
                      <a:pt x="7" y="6"/>
                    </a:cubicBezTo>
                    <a:cubicBezTo>
                      <a:pt x="7" y="6"/>
                      <a:pt x="6" y="8"/>
                      <a:pt x="5" y="8"/>
                    </a:cubicBezTo>
                    <a:cubicBezTo>
                      <a:pt x="5" y="8"/>
                      <a:pt x="6" y="8"/>
                      <a:pt x="6" y="4"/>
                    </a:cubicBezTo>
                    <a:cubicBezTo>
                      <a:pt x="6" y="4"/>
                      <a:pt x="6" y="4"/>
                      <a:pt x="5" y="4"/>
                    </a:cubicBezTo>
                    <a:cubicBezTo>
                      <a:pt x="6" y="5"/>
                      <a:pt x="6" y="8"/>
                      <a:pt x="3" y="9"/>
                    </a:cubicBezTo>
                    <a:cubicBezTo>
                      <a:pt x="3" y="9"/>
                      <a:pt x="2" y="9"/>
                      <a:pt x="1" y="13"/>
                    </a:cubicBezTo>
                    <a:cubicBezTo>
                      <a:pt x="1" y="13"/>
                      <a:pt x="2" y="9"/>
                      <a:pt x="2" y="7"/>
                    </a:cubicBezTo>
                    <a:cubicBezTo>
                      <a:pt x="2" y="7"/>
                      <a:pt x="1" y="8"/>
                      <a:pt x="1" y="11"/>
                    </a:cubicBezTo>
                    <a:cubicBezTo>
                      <a:pt x="0" y="14"/>
                      <a:pt x="0" y="14"/>
                      <a:pt x="0" y="14"/>
                    </a:cubicBezTo>
                    <a:cubicBezTo>
                      <a:pt x="1" y="16"/>
                      <a:pt x="2" y="20"/>
                      <a:pt x="3" y="22"/>
                    </a:cubicBezTo>
                    <a:cubicBezTo>
                      <a:pt x="7" y="30"/>
                      <a:pt x="7" y="30"/>
                      <a:pt x="7" y="30"/>
                    </a:cubicBezTo>
                    <a:cubicBezTo>
                      <a:pt x="10" y="34"/>
                      <a:pt x="10" y="34"/>
                      <a:pt x="10" y="34"/>
                    </a:cubicBezTo>
                    <a:cubicBezTo>
                      <a:pt x="13" y="41"/>
                      <a:pt x="13" y="41"/>
                      <a:pt x="13" y="41"/>
                    </a:cubicBezTo>
                    <a:cubicBezTo>
                      <a:pt x="14" y="40"/>
                      <a:pt x="14" y="40"/>
                      <a:pt x="14" y="40"/>
                    </a:cubicBezTo>
                    <a:cubicBezTo>
                      <a:pt x="13" y="35"/>
                      <a:pt x="9" y="24"/>
                      <a:pt x="9" y="24"/>
                    </a:cubicBezTo>
                    <a:cubicBezTo>
                      <a:pt x="5" y="12"/>
                      <a:pt x="5" y="12"/>
                      <a:pt x="5" y="12"/>
                    </a:cubicBezTo>
                    <a:cubicBezTo>
                      <a:pt x="5" y="12"/>
                      <a:pt x="8" y="13"/>
                      <a:pt x="9" y="12"/>
                    </a:cubicBezTo>
                    <a:cubicBezTo>
                      <a:pt x="11" y="12"/>
                      <a:pt x="13" y="11"/>
                      <a:pt x="13" y="11"/>
                    </a:cubicBezTo>
                    <a:cubicBezTo>
                      <a:pt x="13" y="11"/>
                      <a:pt x="20" y="7"/>
                      <a:pt x="21" y="6"/>
                    </a:cubicBezTo>
                    <a:cubicBezTo>
                      <a:pt x="21" y="6"/>
                      <a:pt x="26" y="3"/>
                      <a:pt x="26" y="1"/>
                    </a:cubicBezTo>
                    <a:cubicBezTo>
                      <a:pt x="26" y="1"/>
                      <a:pt x="26" y="1"/>
                      <a:pt x="26" y="1"/>
                    </a:cubicBezTo>
                    <a:cubicBezTo>
                      <a:pt x="24" y="2"/>
                      <a:pt x="21" y="4"/>
                      <a:pt x="21" y="4"/>
                    </a:cubicBezTo>
                    <a:cubicBezTo>
                      <a:pt x="21" y="5"/>
                      <a:pt x="17" y="7"/>
                      <a:pt x="16"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90" name="Freeform 103"/>
              <p:cNvSpPr>
                <a:spLocks/>
              </p:cNvSpPr>
              <p:nvPr/>
            </p:nvSpPr>
            <p:spPr bwMode="auto">
              <a:xfrm>
                <a:off x="3103959" y="3343276"/>
                <a:ext cx="79772" cy="132159"/>
              </a:xfrm>
              <a:custGeom>
                <a:avLst/>
                <a:gdLst>
                  <a:gd name="T0" fmla="*/ 0 w 17"/>
                  <a:gd name="T1" fmla="*/ 2 h 28"/>
                  <a:gd name="T2" fmla="*/ 2 w 17"/>
                  <a:gd name="T3" fmla="*/ 15 h 28"/>
                  <a:gd name="T4" fmla="*/ 1 w 17"/>
                  <a:gd name="T5" fmla="*/ 22 h 28"/>
                  <a:gd name="T6" fmla="*/ 1 w 17"/>
                  <a:gd name="T7" fmla="*/ 27 h 28"/>
                  <a:gd name="T8" fmla="*/ 3 w 17"/>
                  <a:gd name="T9" fmla="*/ 28 h 28"/>
                  <a:gd name="T10" fmla="*/ 3 w 17"/>
                  <a:gd name="T11" fmla="*/ 20 h 28"/>
                  <a:gd name="T12" fmla="*/ 4 w 17"/>
                  <a:gd name="T13" fmla="*/ 16 h 28"/>
                  <a:gd name="T14" fmla="*/ 8 w 17"/>
                  <a:gd name="T15" fmla="*/ 8 h 28"/>
                  <a:gd name="T16" fmla="*/ 5 w 17"/>
                  <a:gd name="T17" fmla="*/ 13 h 28"/>
                  <a:gd name="T18" fmla="*/ 2 w 17"/>
                  <a:gd name="T19" fmla="*/ 2 h 28"/>
                  <a:gd name="T20" fmla="*/ 9 w 17"/>
                  <a:gd name="T21" fmla="*/ 1 h 28"/>
                  <a:gd name="T22" fmla="*/ 11 w 17"/>
                  <a:gd name="T23" fmla="*/ 4 h 28"/>
                  <a:gd name="T24" fmla="*/ 12 w 17"/>
                  <a:gd name="T25" fmla="*/ 5 h 28"/>
                  <a:gd name="T26" fmla="*/ 11 w 17"/>
                  <a:gd name="T27" fmla="*/ 5 h 28"/>
                  <a:gd name="T28" fmla="*/ 15 w 17"/>
                  <a:gd name="T29" fmla="*/ 22 h 28"/>
                  <a:gd name="T30" fmla="*/ 14 w 17"/>
                  <a:gd name="T31" fmla="*/ 26 h 28"/>
                  <a:gd name="T32" fmla="*/ 15 w 17"/>
                  <a:gd name="T33" fmla="*/ 28 h 28"/>
                  <a:gd name="T34" fmla="*/ 16 w 17"/>
                  <a:gd name="T35" fmla="*/ 25 h 28"/>
                  <a:gd name="T36" fmla="*/ 17 w 17"/>
                  <a:gd name="T37" fmla="*/ 23 h 28"/>
                  <a:gd name="T38" fmla="*/ 11 w 17"/>
                  <a:gd name="T39" fmla="*/ 6 h 28"/>
                  <a:gd name="T40" fmla="*/ 13 w 17"/>
                  <a:gd name="T41" fmla="*/ 4 h 28"/>
                  <a:gd name="T42" fmla="*/ 10 w 17"/>
                  <a:gd name="T43" fmla="*/ 2 h 28"/>
                  <a:gd name="T44" fmla="*/ 9 w 17"/>
                  <a:gd name="T45" fmla="*/ 0 h 28"/>
                  <a:gd name="T46" fmla="*/ 8 w 17"/>
                  <a:gd name="T47" fmla="*/ 0 h 28"/>
                  <a:gd name="T48" fmla="*/ 0 w 17"/>
                  <a:gd name="T4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8">
                    <a:moveTo>
                      <a:pt x="0" y="2"/>
                    </a:moveTo>
                    <a:cubicBezTo>
                      <a:pt x="2" y="15"/>
                      <a:pt x="2" y="15"/>
                      <a:pt x="2" y="15"/>
                    </a:cubicBezTo>
                    <a:cubicBezTo>
                      <a:pt x="1" y="22"/>
                      <a:pt x="1" y="22"/>
                      <a:pt x="1" y="22"/>
                    </a:cubicBezTo>
                    <a:cubicBezTo>
                      <a:pt x="1" y="22"/>
                      <a:pt x="1" y="24"/>
                      <a:pt x="1" y="27"/>
                    </a:cubicBezTo>
                    <a:cubicBezTo>
                      <a:pt x="3" y="28"/>
                      <a:pt x="3" y="28"/>
                      <a:pt x="3" y="28"/>
                    </a:cubicBezTo>
                    <a:cubicBezTo>
                      <a:pt x="3" y="20"/>
                      <a:pt x="3" y="20"/>
                      <a:pt x="3" y="20"/>
                    </a:cubicBezTo>
                    <a:cubicBezTo>
                      <a:pt x="3" y="20"/>
                      <a:pt x="3" y="16"/>
                      <a:pt x="4" y="16"/>
                    </a:cubicBezTo>
                    <a:cubicBezTo>
                      <a:pt x="5" y="15"/>
                      <a:pt x="8" y="8"/>
                      <a:pt x="8" y="8"/>
                    </a:cubicBezTo>
                    <a:cubicBezTo>
                      <a:pt x="5" y="13"/>
                      <a:pt x="5" y="13"/>
                      <a:pt x="5" y="13"/>
                    </a:cubicBezTo>
                    <a:cubicBezTo>
                      <a:pt x="6" y="7"/>
                      <a:pt x="2" y="2"/>
                      <a:pt x="2" y="2"/>
                    </a:cubicBezTo>
                    <a:cubicBezTo>
                      <a:pt x="3" y="1"/>
                      <a:pt x="9" y="1"/>
                      <a:pt x="9" y="1"/>
                    </a:cubicBezTo>
                    <a:cubicBezTo>
                      <a:pt x="11" y="4"/>
                      <a:pt x="11" y="4"/>
                      <a:pt x="11" y="4"/>
                    </a:cubicBezTo>
                    <a:cubicBezTo>
                      <a:pt x="12" y="5"/>
                      <a:pt x="12" y="5"/>
                      <a:pt x="12" y="5"/>
                    </a:cubicBezTo>
                    <a:cubicBezTo>
                      <a:pt x="11" y="5"/>
                      <a:pt x="11" y="5"/>
                      <a:pt x="11" y="5"/>
                    </a:cubicBezTo>
                    <a:cubicBezTo>
                      <a:pt x="11" y="5"/>
                      <a:pt x="15" y="21"/>
                      <a:pt x="15" y="22"/>
                    </a:cubicBezTo>
                    <a:cubicBezTo>
                      <a:pt x="15" y="23"/>
                      <a:pt x="14" y="26"/>
                      <a:pt x="14" y="26"/>
                    </a:cubicBezTo>
                    <a:cubicBezTo>
                      <a:pt x="14" y="26"/>
                      <a:pt x="15" y="27"/>
                      <a:pt x="15" y="28"/>
                    </a:cubicBezTo>
                    <a:cubicBezTo>
                      <a:pt x="16" y="27"/>
                      <a:pt x="16" y="26"/>
                      <a:pt x="16" y="25"/>
                    </a:cubicBezTo>
                    <a:cubicBezTo>
                      <a:pt x="16" y="24"/>
                      <a:pt x="17" y="24"/>
                      <a:pt x="17" y="23"/>
                    </a:cubicBezTo>
                    <a:cubicBezTo>
                      <a:pt x="11" y="6"/>
                      <a:pt x="11" y="6"/>
                      <a:pt x="11" y="6"/>
                    </a:cubicBezTo>
                    <a:cubicBezTo>
                      <a:pt x="13" y="4"/>
                      <a:pt x="13" y="4"/>
                      <a:pt x="13" y="4"/>
                    </a:cubicBezTo>
                    <a:cubicBezTo>
                      <a:pt x="10" y="2"/>
                      <a:pt x="10" y="2"/>
                      <a:pt x="10" y="2"/>
                    </a:cubicBezTo>
                    <a:cubicBezTo>
                      <a:pt x="9" y="0"/>
                      <a:pt x="9" y="0"/>
                      <a:pt x="9" y="0"/>
                    </a:cubicBezTo>
                    <a:cubicBezTo>
                      <a:pt x="8" y="0"/>
                      <a:pt x="8" y="0"/>
                      <a:pt x="8" y="0"/>
                    </a:cubicBezTo>
                    <a:cubicBezTo>
                      <a:pt x="8" y="0"/>
                      <a:pt x="1" y="2"/>
                      <a:pt x="0"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91" name="Freeform 104"/>
              <p:cNvSpPr>
                <a:spLocks/>
              </p:cNvSpPr>
              <p:nvPr/>
            </p:nvSpPr>
            <p:spPr bwMode="auto">
              <a:xfrm>
                <a:off x="3084909" y="3508773"/>
                <a:ext cx="61912" cy="113109"/>
              </a:xfrm>
              <a:custGeom>
                <a:avLst/>
                <a:gdLst>
                  <a:gd name="T0" fmla="*/ 8 w 13"/>
                  <a:gd name="T1" fmla="*/ 23 h 24"/>
                  <a:gd name="T2" fmla="*/ 13 w 13"/>
                  <a:gd name="T3" fmla="*/ 4 h 24"/>
                  <a:gd name="T4" fmla="*/ 12 w 13"/>
                  <a:gd name="T5" fmla="*/ 5 h 24"/>
                  <a:gd name="T6" fmla="*/ 8 w 13"/>
                  <a:gd name="T7" fmla="*/ 14 h 24"/>
                  <a:gd name="T8" fmla="*/ 5 w 13"/>
                  <a:gd name="T9" fmla="*/ 20 h 24"/>
                  <a:gd name="T10" fmla="*/ 4 w 13"/>
                  <a:gd name="T11" fmla="*/ 16 h 24"/>
                  <a:gd name="T12" fmla="*/ 5 w 13"/>
                  <a:gd name="T13" fmla="*/ 5 h 24"/>
                  <a:gd name="T14" fmla="*/ 5 w 13"/>
                  <a:gd name="T15" fmla="*/ 1 h 24"/>
                  <a:gd name="T16" fmla="*/ 4 w 13"/>
                  <a:gd name="T17" fmla="*/ 0 h 24"/>
                  <a:gd name="T18" fmla="*/ 1 w 13"/>
                  <a:gd name="T19" fmla="*/ 5 h 24"/>
                  <a:gd name="T20" fmla="*/ 2 w 13"/>
                  <a:gd name="T21" fmla="*/ 6 h 24"/>
                  <a:gd name="T22" fmla="*/ 0 w 13"/>
                  <a:gd name="T23" fmla="*/ 22 h 24"/>
                  <a:gd name="T24" fmla="*/ 8 w 13"/>
                  <a:gd name="T25"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4">
                    <a:moveTo>
                      <a:pt x="8" y="23"/>
                    </a:moveTo>
                    <a:cubicBezTo>
                      <a:pt x="8" y="23"/>
                      <a:pt x="11" y="10"/>
                      <a:pt x="13" y="4"/>
                    </a:cubicBezTo>
                    <a:cubicBezTo>
                      <a:pt x="12" y="5"/>
                      <a:pt x="12" y="5"/>
                      <a:pt x="12" y="5"/>
                    </a:cubicBezTo>
                    <a:cubicBezTo>
                      <a:pt x="12" y="5"/>
                      <a:pt x="8" y="12"/>
                      <a:pt x="8" y="14"/>
                    </a:cubicBezTo>
                    <a:cubicBezTo>
                      <a:pt x="7" y="16"/>
                      <a:pt x="5" y="20"/>
                      <a:pt x="5" y="20"/>
                    </a:cubicBezTo>
                    <a:cubicBezTo>
                      <a:pt x="4" y="16"/>
                      <a:pt x="4" y="16"/>
                      <a:pt x="4" y="16"/>
                    </a:cubicBezTo>
                    <a:cubicBezTo>
                      <a:pt x="4" y="16"/>
                      <a:pt x="6" y="6"/>
                      <a:pt x="5" y="5"/>
                    </a:cubicBezTo>
                    <a:cubicBezTo>
                      <a:pt x="4" y="4"/>
                      <a:pt x="5" y="1"/>
                      <a:pt x="5" y="1"/>
                    </a:cubicBezTo>
                    <a:cubicBezTo>
                      <a:pt x="4" y="0"/>
                      <a:pt x="4" y="0"/>
                      <a:pt x="4" y="0"/>
                    </a:cubicBezTo>
                    <a:cubicBezTo>
                      <a:pt x="3" y="2"/>
                      <a:pt x="1" y="5"/>
                      <a:pt x="1" y="5"/>
                    </a:cubicBezTo>
                    <a:cubicBezTo>
                      <a:pt x="2" y="6"/>
                      <a:pt x="2" y="6"/>
                      <a:pt x="2" y="6"/>
                    </a:cubicBezTo>
                    <a:cubicBezTo>
                      <a:pt x="0" y="22"/>
                      <a:pt x="0" y="22"/>
                      <a:pt x="0" y="22"/>
                    </a:cubicBezTo>
                    <a:cubicBezTo>
                      <a:pt x="0" y="22"/>
                      <a:pt x="5" y="24"/>
                      <a:pt x="8" y="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92" name="Freeform 105"/>
              <p:cNvSpPr>
                <a:spLocks/>
              </p:cNvSpPr>
              <p:nvPr/>
            </p:nvSpPr>
            <p:spPr bwMode="auto">
              <a:xfrm>
                <a:off x="3046809" y="3352801"/>
                <a:ext cx="119062" cy="189309"/>
              </a:xfrm>
              <a:custGeom>
                <a:avLst/>
                <a:gdLst>
                  <a:gd name="T0" fmla="*/ 15 w 25"/>
                  <a:gd name="T1" fmla="*/ 18 h 40"/>
                  <a:gd name="T2" fmla="*/ 16 w 25"/>
                  <a:gd name="T3" fmla="*/ 5 h 40"/>
                  <a:gd name="T4" fmla="*/ 12 w 25"/>
                  <a:gd name="T5" fmla="*/ 0 h 40"/>
                  <a:gd name="T6" fmla="*/ 9 w 25"/>
                  <a:gd name="T7" fmla="*/ 7 h 40"/>
                  <a:gd name="T8" fmla="*/ 1 w 25"/>
                  <a:gd name="T9" fmla="*/ 23 h 40"/>
                  <a:gd name="T10" fmla="*/ 8 w 25"/>
                  <a:gd name="T11" fmla="*/ 32 h 40"/>
                  <a:gd name="T12" fmla="*/ 20 w 25"/>
                  <a:gd name="T13" fmla="*/ 40 h 40"/>
                  <a:gd name="T14" fmla="*/ 24 w 25"/>
                  <a:gd name="T15" fmla="*/ 34 h 40"/>
                  <a:gd name="T16" fmla="*/ 20 w 25"/>
                  <a:gd name="T17" fmla="*/ 31 h 40"/>
                  <a:gd name="T18" fmla="*/ 13 w 25"/>
                  <a:gd name="T19" fmla="*/ 23 h 40"/>
                  <a:gd name="T20" fmla="*/ 13 w 25"/>
                  <a:gd name="T21" fmla="*/ 20 h 40"/>
                  <a:gd name="T22" fmla="*/ 15 w 25"/>
                  <a:gd name="T23"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40">
                    <a:moveTo>
                      <a:pt x="15" y="18"/>
                    </a:moveTo>
                    <a:cubicBezTo>
                      <a:pt x="15" y="18"/>
                      <a:pt x="19" y="9"/>
                      <a:pt x="16" y="5"/>
                    </a:cubicBezTo>
                    <a:cubicBezTo>
                      <a:pt x="14" y="0"/>
                      <a:pt x="12" y="0"/>
                      <a:pt x="12" y="0"/>
                    </a:cubicBezTo>
                    <a:cubicBezTo>
                      <a:pt x="12" y="0"/>
                      <a:pt x="10" y="6"/>
                      <a:pt x="9" y="7"/>
                    </a:cubicBezTo>
                    <a:cubicBezTo>
                      <a:pt x="9" y="7"/>
                      <a:pt x="0" y="18"/>
                      <a:pt x="1" y="23"/>
                    </a:cubicBezTo>
                    <a:cubicBezTo>
                      <a:pt x="1" y="23"/>
                      <a:pt x="5" y="31"/>
                      <a:pt x="8" y="32"/>
                    </a:cubicBezTo>
                    <a:cubicBezTo>
                      <a:pt x="11" y="34"/>
                      <a:pt x="17" y="40"/>
                      <a:pt x="20" y="40"/>
                    </a:cubicBezTo>
                    <a:cubicBezTo>
                      <a:pt x="20" y="40"/>
                      <a:pt x="25" y="37"/>
                      <a:pt x="24" y="34"/>
                    </a:cubicBezTo>
                    <a:cubicBezTo>
                      <a:pt x="24" y="34"/>
                      <a:pt x="23" y="33"/>
                      <a:pt x="20" y="31"/>
                    </a:cubicBezTo>
                    <a:cubicBezTo>
                      <a:pt x="18" y="29"/>
                      <a:pt x="14" y="24"/>
                      <a:pt x="13" y="23"/>
                    </a:cubicBezTo>
                    <a:cubicBezTo>
                      <a:pt x="11" y="22"/>
                      <a:pt x="11" y="22"/>
                      <a:pt x="13" y="20"/>
                    </a:cubicBezTo>
                    <a:cubicBezTo>
                      <a:pt x="15" y="18"/>
                      <a:pt x="15" y="18"/>
                      <a:pt x="15" y="18"/>
                    </a:cubicBez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93" name="Freeform 106"/>
              <p:cNvSpPr>
                <a:spLocks/>
              </p:cNvSpPr>
              <p:nvPr/>
            </p:nvSpPr>
            <p:spPr bwMode="auto">
              <a:xfrm>
                <a:off x="3046809" y="3352801"/>
                <a:ext cx="109537" cy="189309"/>
              </a:xfrm>
              <a:custGeom>
                <a:avLst/>
                <a:gdLst>
                  <a:gd name="T0" fmla="*/ 18 w 23"/>
                  <a:gd name="T1" fmla="*/ 35 h 40"/>
                  <a:gd name="T2" fmla="*/ 16 w 23"/>
                  <a:gd name="T3" fmla="*/ 34 h 40"/>
                  <a:gd name="T4" fmla="*/ 14 w 23"/>
                  <a:gd name="T5" fmla="*/ 29 h 40"/>
                  <a:gd name="T6" fmla="*/ 9 w 23"/>
                  <a:gd name="T7" fmla="*/ 27 h 40"/>
                  <a:gd name="T8" fmla="*/ 5 w 23"/>
                  <a:gd name="T9" fmla="*/ 24 h 40"/>
                  <a:gd name="T10" fmla="*/ 6 w 23"/>
                  <a:gd name="T11" fmla="*/ 24 h 40"/>
                  <a:gd name="T12" fmla="*/ 10 w 23"/>
                  <a:gd name="T13" fmla="*/ 24 h 40"/>
                  <a:gd name="T14" fmla="*/ 4 w 23"/>
                  <a:gd name="T15" fmla="*/ 23 h 40"/>
                  <a:gd name="T16" fmla="*/ 5 w 23"/>
                  <a:gd name="T17" fmla="*/ 21 h 40"/>
                  <a:gd name="T18" fmla="*/ 3 w 23"/>
                  <a:gd name="T19" fmla="*/ 21 h 40"/>
                  <a:gd name="T20" fmla="*/ 11 w 23"/>
                  <a:gd name="T21" fmla="*/ 20 h 40"/>
                  <a:gd name="T22" fmla="*/ 3 w 23"/>
                  <a:gd name="T23" fmla="*/ 18 h 40"/>
                  <a:gd name="T24" fmla="*/ 5 w 23"/>
                  <a:gd name="T25" fmla="*/ 16 h 40"/>
                  <a:gd name="T26" fmla="*/ 5 w 23"/>
                  <a:gd name="T27" fmla="*/ 14 h 40"/>
                  <a:gd name="T28" fmla="*/ 8 w 23"/>
                  <a:gd name="T29" fmla="*/ 14 h 40"/>
                  <a:gd name="T30" fmla="*/ 6 w 23"/>
                  <a:gd name="T31" fmla="*/ 14 h 40"/>
                  <a:gd name="T32" fmla="*/ 12 w 23"/>
                  <a:gd name="T33" fmla="*/ 12 h 40"/>
                  <a:gd name="T34" fmla="*/ 9 w 23"/>
                  <a:gd name="T35" fmla="*/ 10 h 40"/>
                  <a:gd name="T36" fmla="*/ 13 w 23"/>
                  <a:gd name="T37" fmla="*/ 11 h 40"/>
                  <a:gd name="T38" fmla="*/ 10 w 23"/>
                  <a:gd name="T39" fmla="*/ 8 h 40"/>
                  <a:gd name="T40" fmla="*/ 11 w 23"/>
                  <a:gd name="T41" fmla="*/ 6 h 40"/>
                  <a:gd name="T42" fmla="*/ 14 w 23"/>
                  <a:gd name="T43" fmla="*/ 3 h 40"/>
                  <a:gd name="T44" fmla="*/ 13 w 23"/>
                  <a:gd name="T45" fmla="*/ 0 h 40"/>
                  <a:gd name="T46" fmla="*/ 12 w 23"/>
                  <a:gd name="T47" fmla="*/ 0 h 40"/>
                  <a:gd name="T48" fmla="*/ 9 w 23"/>
                  <a:gd name="T49" fmla="*/ 7 h 40"/>
                  <a:gd name="T50" fmla="*/ 1 w 23"/>
                  <a:gd name="T51" fmla="*/ 23 h 40"/>
                  <a:gd name="T52" fmla="*/ 8 w 23"/>
                  <a:gd name="T53" fmla="*/ 32 h 40"/>
                  <a:gd name="T54" fmla="*/ 20 w 23"/>
                  <a:gd name="T55" fmla="*/ 40 h 40"/>
                  <a:gd name="T56" fmla="*/ 23 w 23"/>
                  <a:gd name="T57" fmla="*/ 37 h 40"/>
                  <a:gd name="T58" fmla="*/ 18 w 23"/>
                  <a:gd name="T5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40">
                    <a:moveTo>
                      <a:pt x="18" y="35"/>
                    </a:moveTo>
                    <a:cubicBezTo>
                      <a:pt x="18" y="35"/>
                      <a:pt x="16" y="34"/>
                      <a:pt x="16" y="34"/>
                    </a:cubicBezTo>
                    <a:cubicBezTo>
                      <a:pt x="15" y="33"/>
                      <a:pt x="14" y="29"/>
                      <a:pt x="14" y="29"/>
                    </a:cubicBezTo>
                    <a:cubicBezTo>
                      <a:pt x="14" y="29"/>
                      <a:pt x="11" y="27"/>
                      <a:pt x="9" y="27"/>
                    </a:cubicBezTo>
                    <a:cubicBezTo>
                      <a:pt x="8" y="28"/>
                      <a:pt x="2" y="23"/>
                      <a:pt x="5" y="24"/>
                    </a:cubicBezTo>
                    <a:cubicBezTo>
                      <a:pt x="5" y="24"/>
                      <a:pt x="5" y="24"/>
                      <a:pt x="6" y="24"/>
                    </a:cubicBezTo>
                    <a:cubicBezTo>
                      <a:pt x="8" y="25"/>
                      <a:pt x="10" y="24"/>
                      <a:pt x="10" y="24"/>
                    </a:cubicBezTo>
                    <a:cubicBezTo>
                      <a:pt x="10" y="24"/>
                      <a:pt x="5" y="23"/>
                      <a:pt x="4" y="23"/>
                    </a:cubicBezTo>
                    <a:cubicBezTo>
                      <a:pt x="4" y="23"/>
                      <a:pt x="5" y="21"/>
                      <a:pt x="5" y="21"/>
                    </a:cubicBezTo>
                    <a:cubicBezTo>
                      <a:pt x="4" y="22"/>
                      <a:pt x="3" y="21"/>
                      <a:pt x="3" y="21"/>
                    </a:cubicBezTo>
                    <a:cubicBezTo>
                      <a:pt x="4" y="19"/>
                      <a:pt x="11" y="20"/>
                      <a:pt x="11" y="20"/>
                    </a:cubicBezTo>
                    <a:cubicBezTo>
                      <a:pt x="10" y="19"/>
                      <a:pt x="5" y="18"/>
                      <a:pt x="3" y="18"/>
                    </a:cubicBezTo>
                    <a:cubicBezTo>
                      <a:pt x="4" y="17"/>
                      <a:pt x="6" y="17"/>
                      <a:pt x="5" y="16"/>
                    </a:cubicBezTo>
                    <a:cubicBezTo>
                      <a:pt x="5" y="16"/>
                      <a:pt x="5" y="15"/>
                      <a:pt x="5" y="14"/>
                    </a:cubicBezTo>
                    <a:cubicBezTo>
                      <a:pt x="6" y="14"/>
                      <a:pt x="8" y="14"/>
                      <a:pt x="8" y="14"/>
                    </a:cubicBezTo>
                    <a:cubicBezTo>
                      <a:pt x="6" y="14"/>
                      <a:pt x="6" y="14"/>
                      <a:pt x="6" y="14"/>
                    </a:cubicBezTo>
                    <a:cubicBezTo>
                      <a:pt x="7" y="13"/>
                      <a:pt x="12" y="12"/>
                      <a:pt x="12" y="12"/>
                    </a:cubicBezTo>
                    <a:cubicBezTo>
                      <a:pt x="11" y="12"/>
                      <a:pt x="9" y="10"/>
                      <a:pt x="9" y="10"/>
                    </a:cubicBezTo>
                    <a:cubicBezTo>
                      <a:pt x="10" y="9"/>
                      <a:pt x="13" y="11"/>
                      <a:pt x="13" y="11"/>
                    </a:cubicBezTo>
                    <a:cubicBezTo>
                      <a:pt x="13" y="10"/>
                      <a:pt x="10" y="8"/>
                      <a:pt x="10" y="8"/>
                    </a:cubicBezTo>
                    <a:cubicBezTo>
                      <a:pt x="10" y="8"/>
                      <a:pt x="11" y="7"/>
                      <a:pt x="11" y="6"/>
                    </a:cubicBezTo>
                    <a:cubicBezTo>
                      <a:pt x="11" y="5"/>
                      <a:pt x="14" y="3"/>
                      <a:pt x="14" y="3"/>
                    </a:cubicBezTo>
                    <a:cubicBezTo>
                      <a:pt x="13" y="0"/>
                      <a:pt x="13" y="0"/>
                      <a:pt x="13" y="0"/>
                    </a:cubicBezTo>
                    <a:cubicBezTo>
                      <a:pt x="12" y="0"/>
                      <a:pt x="12" y="0"/>
                      <a:pt x="12" y="0"/>
                    </a:cubicBezTo>
                    <a:cubicBezTo>
                      <a:pt x="12" y="0"/>
                      <a:pt x="10" y="6"/>
                      <a:pt x="9" y="7"/>
                    </a:cubicBezTo>
                    <a:cubicBezTo>
                      <a:pt x="9" y="7"/>
                      <a:pt x="0" y="18"/>
                      <a:pt x="1" y="23"/>
                    </a:cubicBezTo>
                    <a:cubicBezTo>
                      <a:pt x="1" y="23"/>
                      <a:pt x="5" y="31"/>
                      <a:pt x="8" y="32"/>
                    </a:cubicBezTo>
                    <a:cubicBezTo>
                      <a:pt x="11" y="34"/>
                      <a:pt x="17" y="40"/>
                      <a:pt x="20" y="40"/>
                    </a:cubicBezTo>
                    <a:cubicBezTo>
                      <a:pt x="20" y="40"/>
                      <a:pt x="22" y="39"/>
                      <a:pt x="23" y="37"/>
                    </a:cubicBezTo>
                    <a:cubicBezTo>
                      <a:pt x="22" y="36"/>
                      <a:pt x="18" y="35"/>
                      <a:pt x="18"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94" name="Freeform 107"/>
              <p:cNvSpPr>
                <a:spLocks noEditPoints="1"/>
              </p:cNvSpPr>
              <p:nvPr/>
            </p:nvSpPr>
            <p:spPr bwMode="auto">
              <a:xfrm>
                <a:off x="3151584" y="3258742"/>
                <a:ext cx="65484" cy="79772"/>
              </a:xfrm>
              <a:custGeom>
                <a:avLst/>
                <a:gdLst>
                  <a:gd name="T0" fmla="*/ 13 w 14"/>
                  <a:gd name="T1" fmla="*/ 11 h 17"/>
                  <a:gd name="T2" fmla="*/ 13 w 14"/>
                  <a:gd name="T3" fmla="*/ 10 h 17"/>
                  <a:gd name="T4" fmla="*/ 13 w 14"/>
                  <a:gd name="T5" fmla="*/ 10 h 17"/>
                  <a:gd name="T6" fmla="*/ 13 w 14"/>
                  <a:gd name="T7" fmla="*/ 10 h 17"/>
                  <a:gd name="T8" fmla="*/ 13 w 14"/>
                  <a:gd name="T9" fmla="*/ 8 h 17"/>
                  <a:gd name="T10" fmla="*/ 13 w 14"/>
                  <a:gd name="T11" fmla="*/ 8 h 17"/>
                  <a:gd name="T12" fmla="*/ 13 w 14"/>
                  <a:gd name="T13" fmla="*/ 8 h 17"/>
                  <a:gd name="T14" fmla="*/ 13 w 14"/>
                  <a:gd name="T15" fmla="*/ 8 h 17"/>
                  <a:gd name="T16" fmla="*/ 13 w 14"/>
                  <a:gd name="T17" fmla="*/ 8 h 17"/>
                  <a:gd name="T18" fmla="*/ 13 w 14"/>
                  <a:gd name="T19" fmla="*/ 8 h 17"/>
                  <a:gd name="T20" fmla="*/ 13 w 14"/>
                  <a:gd name="T21" fmla="*/ 8 h 17"/>
                  <a:gd name="T22" fmla="*/ 13 w 14"/>
                  <a:gd name="T23" fmla="*/ 8 h 17"/>
                  <a:gd name="T24" fmla="*/ 13 w 14"/>
                  <a:gd name="T25" fmla="*/ 8 h 17"/>
                  <a:gd name="T26" fmla="*/ 13 w 14"/>
                  <a:gd name="T27" fmla="*/ 8 h 17"/>
                  <a:gd name="T28" fmla="*/ 13 w 14"/>
                  <a:gd name="T29" fmla="*/ 8 h 17"/>
                  <a:gd name="T30" fmla="*/ 13 w 14"/>
                  <a:gd name="T31" fmla="*/ 7 h 17"/>
                  <a:gd name="T32" fmla="*/ 13 w 14"/>
                  <a:gd name="T33" fmla="*/ 4 h 17"/>
                  <a:gd name="T34" fmla="*/ 10 w 14"/>
                  <a:gd name="T35" fmla="*/ 1 h 17"/>
                  <a:gd name="T36" fmla="*/ 9 w 14"/>
                  <a:gd name="T37" fmla="*/ 4 h 17"/>
                  <a:gd name="T38" fmla="*/ 6 w 14"/>
                  <a:gd name="T39" fmla="*/ 0 h 17"/>
                  <a:gd name="T40" fmla="*/ 2 w 14"/>
                  <a:gd name="T41" fmla="*/ 3 h 17"/>
                  <a:gd name="T42" fmla="*/ 2 w 14"/>
                  <a:gd name="T43" fmla="*/ 8 h 17"/>
                  <a:gd name="T44" fmla="*/ 1 w 14"/>
                  <a:gd name="T45" fmla="*/ 8 h 17"/>
                  <a:gd name="T46" fmla="*/ 2 w 14"/>
                  <a:gd name="T47" fmla="*/ 12 h 17"/>
                  <a:gd name="T48" fmla="*/ 3 w 14"/>
                  <a:gd name="T49" fmla="*/ 12 h 17"/>
                  <a:gd name="T50" fmla="*/ 6 w 14"/>
                  <a:gd name="T51" fmla="*/ 17 h 17"/>
                  <a:gd name="T52" fmla="*/ 10 w 14"/>
                  <a:gd name="T53" fmla="*/ 17 h 17"/>
                  <a:gd name="T54" fmla="*/ 11 w 14"/>
                  <a:gd name="T55" fmla="*/ 17 h 17"/>
                  <a:gd name="T56" fmla="*/ 11 w 14"/>
                  <a:gd name="T57" fmla="*/ 17 h 17"/>
                  <a:gd name="T58" fmla="*/ 13 w 14"/>
                  <a:gd name="T59" fmla="*/ 14 h 17"/>
                  <a:gd name="T60" fmla="*/ 13 w 14"/>
                  <a:gd name="T61" fmla="*/ 11 h 17"/>
                  <a:gd name="T62" fmla="*/ 7 w 14"/>
                  <a:gd name="T63" fmla="*/ 16 h 17"/>
                  <a:gd name="T64" fmla="*/ 6 w 14"/>
                  <a:gd name="T65" fmla="*/ 13 h 17"/>
                  <a:gd name="T66" fmla="*/ 7 w 14"/>
                  <a:gd name="T67" fmla="*/ 11 h 17"/>
                  <a:gd name="T68" fmla="*/ 6 w 14"/>
                  <a:gd name="T69" fmla="*/ 11 h 17"/>
                  <a:gd name="T70" fmla="*/ 5 w 14"/>
                  <a:gd name="T71" fmla="*/ 9 h 17"/>
                  <a:gd name="T72" fmla="*/ 5 w 14"/>
                  <a:gd name="T73" fmla="*/ 9 h 17"/>
                  <a:gd name="T74" fmla="*/ 6 w 14"/>
                  <a:gd name="T75" fmla="*/ 7 h 17"/>
                  <a:gd name="T76" fmla="*/ 6 w 14"/>
                  <a:gd name="T77" fmla="*/ 6 h 17"/>
                  <a:gd name="T78" fmla="*/ 9 w 14"/>
                  <a:gd name="T79" fmla="*/ 5 h 17"/>
                  <a:gd name="T80" fmla="*/ 12 w 14"/>
                  <a:gd name="T81" fmla="*/ 7 h 17"/>
                  <a:gd name="T82" fmla="*/ 12 w 14"/>
                  <a:gd name="T83" fmla="*/ 8 h 17"/>
                  <a:gd name="T84" fmla="*/ 13 w 14"/>
                  <a:gd name="T85" fmla="*/ 10 h 17"/>
                  <a:gd name="T86" fmla="*/ 11 w 14"/>
                  <a:gd name="T87" fmla="*/ 16 h 17"/>
                  <a:gd name="T88" fmla="*/ 7 w 14"/>
                  <a:gd name="T89"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 h="17">
                    <a:moveTo>
                      <a:pt x="13" y="11"/>
                    </a:moveTo>
                    <a:cubicBezTo>
                      <a:pt x="13" y="11"/>
                      <a:pt x="13" y="10"/>
                      <a:pt x="13" y="10"/>
                    </a:cubicBezTo>
                    <a:cubicBezTo>
                      <a:pt x="13" y="10"/>
                      <a:pt x="13" y="10"/>
                      <a:pt x="13" y="10"/>
                    </a:cubicBezTo>
                    <a:cubicBezTo>
                      <a:pt x="13" y="10"/>
                      <a:pt x="13" y="10"/>
                      <a:pt x="13" y="10"/>
                    </a:cubicBezTo>
                    <a:cubicBezTo>
                      <a:pt x="13" y="9"/>
                      <a:pt x="13" y="9"/>
                      <a:pt x="13" y="8"/>
                    </a:cubicBezTo>
                    <a:cubicBezTo>
                      <a:pt x="13" y="8"/>
                      <a:pt x="13" y="8"/>
                      <a:pt x="13" y="8"/>
                    </a:cubicBezTo>
                    <a:cubicBezTo>
                      <a:pt x="13" y="8"/>
                      <a:pt x="13" y="8"/>
                      <a:pt x="13" y="8"/>
                    </a:cubicBezTo>
                    <a:cubicBezTo>
                      <a:pt x="13" y="8"/>
                      <a:pt x="13" y="8"/>
                      <a:pt x="13" y="8"/>
                    </a:cubicBezTo>
                    <a:cubicBezTo>
                      <a:pt x="13" y="8"/>
                      <a:pt x="13" y="8"/>
                      <a:pt x="13" y="8"/>
                    </a:cubicBezTo>
                    <a:cubicBezTo>
                      <a:pt x="13" y="8"/>
                      <a:pt x="13" y="8"/>
                      <a:pt x="13" y="8"/>
                    </a:cubicBezTo>
                    <a:cubicBezTo>
                      <a:pt x="13" y="8"/>
                      <a:pt x="13" y="8"/>
                      <a:pt x="13" y="8"/>
                    </a:cubicBezTo>
                    <a:cubicBezTo>
                      <a:pt x="13" y="8"/>
                      <a:pt x="13" y="8"/>
                      <a:pt x="13" y="8"/>
                    </a:cubicBezTo>
                    <a:cubicBezTo>
                      <a:pt x="13" y="8"/>
                      <a:pt x="13" y="8"/>
                      <a:pt x="13" y="8"/>
                    </a:cubicBezTo>
                    <a:cubicBezTo>
                      <a:pt x="13" y="8"/>
                      <a:pt x="13" y="8"/>
                      <a:pt x="13" y="8"/>
                    </a:cubicBezTo>
                    <a:cubicBezTo>
                      <a:pt x="13" y="8"/>
                      <a:pt x="13" y="8"/>
                      <a:pt x="13" y="8"/>
                    </a:cubicBezTo>
                    <a:cubicBezTo>
                      <a:pt x="13" y="7"/>
                      <a:pt x="13" y="7"/>
                      <a:pt x="13" y="7"/>
                    </a:cubicBezTo>
                    <a:cubicBezTo>
                      <a:pt x="13" y="7"/>
                      <a:pt x="13" y="5"/>
                      <a:pt x="13" y="4"/>
                    </a:cubicBezTo>
                    <a:cubicBezTo>
                      <a:pt x="13" y="3"/>
                      <a:pt x="11" y="2"/>
                      <a:pt x="10" y="1"/>
                    </a:cubicBezTo>
                    <a:cubicBezTo>
                      <a:pt x="10" y="2"/>
                      <a:pt x="9" y="3"/>
                      <a:pt x="9" y="4"/>
                    </a:cubicBezTo>
                    <a:cubicBezTo>
                      <a:pt x="8" y="3"/>
                      <a:pt x="6" y="1"/>
                      <a:pt x="6" y="0"/>
                    </a:cubicBezTo>
                    <a:cubicBezTo>
                      <a:pt x="4" y="1"/>
                      <a:pt x="3" y="3"/>
                      <a:pt x="2" y="3"/>
                    </a:cubicBezTo>
                    <a:cubicBezTo>
                      <a:pt x="1" y="4"/>
                      <a:pt x="2" y="8"/>
                      <a:pt x="2" y="8"/>
                    </a:cubicBezTo>
                    <a:cubicBezTo>
                      <a:pt x="2" y="7"/>
                      <a:pt x="1" y="8"/>
                      <a:pt x="1" y="8"/>
                    </a:cubicBezTo>
                    <a:cubicBezTo>
                      <a:pt x="0" y="8"/>
                      <a:pt x="2" y="11"/>
                      <a:pt x="2" y="12"/>
                    </a:cubicBezTo>
                    <a:cubicBezTo>
                      <a:pt x="2" y="12"/>
                      <a:pt x="3" y="12"/>
                      <a:pt x="3" y="12"/>
                    </a:cubicBezTo>
                    <a:cubicBezTo>
                      <a:pt x="3" y="12"/>
                      <a:pt x="5" y="16"/>
                      <a:pt x="6" y="17"/>
                    </a:cubicBezTo>
                    <a:cubicBezTo>
                      <a:pt x="7" y="17"/>
                      <a:pt x="10" y="17"/>
                      <a:pt x="10" y="17"/>
                    </a:cubicBezTo>
                    <a:cubicBezTo>
                      <a:pt x="10" y="17"/>
                      <a:pt x="11" y="17"/>
                      <a:pt x="11" y="17"/>
                    </a:cubicBezTo>
                    <a:cubicBezTo>
                      <a:pt x="11" y="17"/>
                      <a:pt x="11" y="17"/>
                      <a:pt x="11" y="17"/>
                    </a:cubicBezTo>
                    <a:cubicBezTo>
                      <a:pt x="11" y="17"/>
                      <a:pt x="12" y="15"/>
                      <a:pt x="13" y="14"/>
                    </a:cubicBezTo>
                    <a:cubicBezTo>
                      <a:pt x="13" y="14"/>
                      <a:pt x="14" y="12"/>
                      <a:pt x="13" y="11"/>
                    </a:cubicBezTo>
                    <a:close/>
                    <a:moveTo>
                      <a:pt x="7" y="16"/>
                    </a:moveTo>
                    <a:cubicBezTo>
                      <a:pt x="7" y="16"/>
                      <a:pt x="6" y="13"/>
                      <a:pt x="6" y="13"/>
                    </a:cubicBezTo>
                    <a:cubicBezTo>
                      <a:pt x="6" y="13"/>
                      <a:pt x="7" y="11"/>
                      <a:pt x="7" y="11"/>
                    </a:cubicBezTo>
                    <a:cubicBezTo>
                      <a:pt x="7" y="11"/>
                      <a:pt x="6" y="11"/>
                      <a:pt x="6" y="11"/>
                    </a:cubicBezTo>
                    <a:cubicBezTo>
                      <a:pt x="5" y="11"/>
                      <a:pt x="5" y="9"/>
                      <a:pt x="5" y="9"/>
                    </a:cubicBezTo>
                    <a:cubicBezTo>
                      <a:pt x="5" y="9"/>
                      <a:pt x="5" y="9"/>
                      <a:pt x="5" y="9"/>
                    </a:cubicBezTo>
                    <a:cubicBezTo>
                      <a:pt x="6" y="7"/>
                      <a:pt x="6" y="7"/>
                      <a:pt x="6" y="7"/>
                    </a:cubicBezTo>
                    <a:cubicBezTo>
                      <a:pt x="6" y="7"/>
                      <a:pt x="6" y="7"/>
                      <a:pt x="6" y="6"/>
                    </a:cubicBezTo>
                    <a:cubicBezTo>
                      <a:pt x="6" y="6"/>
                      <a:pt x="8" y="5"/>
                      <a:pt x="9" y="5"/>
                    </a:cubicBezTo>
                    <a:cubicBezTo>
                      <a:pt x="12" y="6"/>
                      <a:pt x="12" y="7"/>
                      <a:pt x="12" y="7"/>
                    </a:cubicBezTo>
                    <a:cubicBezTo>
                      <a:pt x="12" y="8"/>
                      <a:pt x="12" y="8"/>
                      <a:pt x="12" y="8"/>
                    </a:cubicBezTo>
                    <a:cubicBezTo>
                      <a:pt x="13" y="8"/>
                      <a:pt x="13" y="10"/>
                      <a:pt x="13" y="10"/>
                    </a:cubicBezTo>
                    <a:cubicBezTo>
                      <a:pt x="13" y="14"/>
                      <a:pt x="11" y="16"/>
                      <a:pt x="11" y="16"/>
                    </a:cubicBezTo>
                    <a:cubicBezTo>
                      <a:pt x="11" y="16"/>
                      <a:pt x="9" y="17"/>
                      <a:pt x="7" y="16"/>
                    </a:cubicBezTo>
                    <a:close/>
                  </a:path>
                </a:pathLst>
              </a:custGeom>
              <a:solidFill>
                <a:srgbClr val="EBB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sp>
            <p:nvSpPr>
              <p:cNvPr id="95" name="Freeform 108"/>
              <p:cNvSpPr>
                <a:spLocks/>
              </p:cNvSpPr>
              <p:nvPr/>
            </p:nvSpPr>
            <p:spPr bwMode="auto">
              <a:xfrm>
                <a:off x="3156347" y="3253979"/>
                <a:ext cx="65484" cy="51197"/>
              </a:xfrm>
              <a:custGeom>
                <a:avLst/>
                <a:gdLst>
                  <a:gd name="T0" fmla="*/ 1 w 14"/>
                  <a:gd name="T1" fmla="*/ 9 h 11"/>
                  <a:gd name="T2" fmla="*/ 2 w 14"/>
                  <a:gd name="T3" fmla="*/ 11 h 11"/>
                  <a:gd name="T4" fmla="*/ 3 w 14"/>
                  <a:gd name="T5" fmla="*/ 11 h 11"/>
                  <a:gd name="T6" fmla="*/ 3 w 14"/>
                  <a:gd name="T7" fmla="*/ 10 h 11"/>
                  <a:gd name="T8" fmla="*/ 5 w 14"/>
                  <a:gd name="T9" fmla="*/ 7 h 11"/>
                  <a:gd name="T10" fmla="*/ 9 w 14"/>
                  <a:gd name="T11" fmla="*/ 6 h 11"/>
                  <a:gd name="T12" fmla="*/ 12 w 14"/>
                  <a:gd name="T13" fmla="*/ 7 h 11"/>
                  <a:gd name="T14" fmla="*/ 12 w 14"/>
                  <a:gd name="T15" fmla="*/ 9 h 11"/>
                  <a:gd name="T16" fmla="*/ 13 w 14"/>
                  <a:gd name="T17" fmla="*/ 8 h 11"/>
                  <a:gd name="T18" fmla="*/ 13 w 14"/>
                  <a:gd name="T19" fmla="*/ 4 h 11"/>
                  <a:gd name="T20" fmla="*/ 8 w 14"/>
                  <a:gd name="T21" fmla="*/ 0 h 11"/>
                  <a:gd name="T22" fmla="*/ 7 w 14"/>
                  <a:gd name="T23" fmla="*/ 0 h 11"/>
                  <a:gd name="T24" fmla="*/ 5 w 14"/>
                  <a:gd name="T25" fmla="*/ 0 h 11"/>
                  <a:gd name="T26" fmla="*/ 0 w 14"/>
                  <a:gd name="T27" fmla="*/ 4 h 11"/>
                  <a:gd name="T28" fmla="*/ 0 w 14"/>
                  <a:gd name="T29" fmla="*/ 9 h 11"/>
                  <a:gd name="T30" fmla="*/ 1 w 14"/>
                  <a:gd name="T3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1">
                    <a:moveTo>
                      <a:pt x="1" y="9"/>
                    </a:moveTo>
                    <a:cubicBezTo>
                      <a:pt x="2" y="11"/>
                      <a:pt x="2" y="11"/>
                      <a:pt x="2" y="11"/>
                    </a:cubicBezTo>
                    <a:cubicBezTo>
                      <a:pt x="3" y="11"/>
                      <a:pt x="3" y="11"/>
                      <a:pt x="3" y="11"/>
                    </a:cubicBezTo>
                    <a:cubicBezTo>
                      <a:pt x="3" y="10"/>
                      <a:pt x="3" y="10"/>
                      <a:pt x="3" y="10"/>
                    </a:cubicBezTo>
                    <a:cubicBezTo>
                      <a:pt x="3" y="10"/>
                      <a:pt x="4" y="7"/>
                      <a:pt x="5" y="7"/>
                    </a:cubicBezTo>
                    <a:cubicBezTo>
                      <a:pt x="5" y="7"/>
                      <a:pt x="8" y="5"/>
                      <a:pt x="9" y="6"/>
                    </a:cubicBezTo>
                    <a:cubicBezTo>
                      <a:pt x="9" y="6"/>
                      <a:pt x="11" y="7"/>
                      <a:pt x="12" y="7"/>
                    </a:cubicBezTo>
                    <a:cubicBezTo>
                      <a:pt x="12" y="7"/>
                      <a:pt x="12" y="9"/>
                      <a:pt x="12" y="9"/>
                    </a:cubicBezTo>
                    <a:cubicBezTo>
                      <a:pt x="12" y="9"/>
                      <a:pt x="12" y="9"/>
                      <a:pt x="13" y="8"/>
                    </a:cubicBezTo>
                    <a:cubicBezTo>
                      <a:pt x="14" y="7"/>
                      <a:pt x="13" y="5"/>
                      <a:pt x="13" y="4"/>
                    </a:cubicBezTo>
                    <a:cubicBezTo>
                      <a:pt x="13" y="4"/>
                      <a:pt x="10" y="0"/>
                      <a:pt x="8" y="0"/>
                    </a:cubicBezTo>
                    <a:cubicBezTo>
                      <a:pt x="7" y="0"/>
                      <a:pt x="7" y="0"/>
                      <a:pt x="7" y="0"/>
                    </a:cubicBezTo>
                    <a:cubicBezTo>
                      <a:pt x="7" y="0"/>
                      <a:pt x="6" y="0"/>
                      <a:pt x="5" y="0"/>
                    </a:cubicBezTo>
                    <a:cubicBezTo>
                      <a:pt x="4" y="0"/>
                      <a:pt x="0" y="3"/>
                      <a:pt x="0" y="4"/>
                    </a:cubicBezTo>
                    <a:cubicBezTo>
                      <a:pt x="0" y="5"/>
                      <a:pt x="0" y="5"/>
                      <a:pt x="0" y="9"/>
                    </a:cubicBezTo>
                    <a:lnTo>
                      <a:pt x="1" y="9"/>
                    </a:lnTo>
                    <a:close/>
                  </a:path>
                </a:pathLst>
              </a:custGeom>
              <a:solidFill>
                <a:srgbClr val="26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2000">
                  <a:latin typeface="+mj-ea"/>
                  <a:ea typeface="+mj-ea"/>
                </a:endParaRPr>
              </a:p>
            </p:txBody>
          </p:sp>
        </p:grpSp>
      </p:grpSp>
      <p:sp>
        <p:nvSpPr>
          <p:cNvPr id="96" name="Text Box 15"/>
          <p:cNvSpPr txBox="1">
            <a:spLocks noChangeArrowheads="1"/>
          </p:cNvSpPr>
          <p:nvPr/>
        </p:nvSpPr>
        <p:spPr bwMode="auto">
          <a:xfrm>
            <a:off x="7931150" y="5696684"/>
            <a:ext cx="28162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zh-CN" altLang="en-US" sz="2000" dirty="0">
                <a:latin typeface="微软雅黑" panose="020B0503020204020204" pitchFamily="34" charset="-122"/>
                <a:ea typeface="微软雅黑" panose="020B0503020204020204" pitchFamily="34" charset="-122"/>
              </a:rPr>
              <a:t>管理节点的几个层次</a:t>
            </a:r>
          </a:p>
        </p:txBody>
      </p:sp>
      <p:sp>
        <p:nvSpPr>
          <p:cNvPr id="97" name="文本框 96"/>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98" name="组合 97"/>
          <p:cNvGrpSpPr/>
          <p:nvPr/>
        </p:nvGrpSpPr>
        <p:grpSpPr>
          <a:xfrm>
            <a:off x="131974" y="28247"/>
            <a:ext cx="11520000" cy="1016152"/>
            <a:chOff x="131974" y="-1"/>
            <a:chExt cx="11520000" cy="1016152"/>
          </a:xfrm>
        </p:grpSpPr>
        <p:pic>
          <p:nvPicPr>
            <p:cNvPr id="99" name="图片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00" name="矩形 99"/>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02" name="文本框 101"/>
          <p:cNvSpPr txBox="1"/>
          <p:nvPr/>
        </p:nvSpPr>
        <p:spPr>
          <a:xfrm>
            <a:off x="631223" y="1594275"/>
            <a:ext cx="207140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CloudStack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68776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2"/>
          <p:cNvSpPr txBox="1">
            <a:spLocks/>
          </p:cNvSpPr>
          <p:nvPr/>
        </p:nvSpPr>
        <p:spPr>
          <a:xfrm>
            <a:off x="536575" y="1981994"/>
            <a:ext cx="5723778" cy="46482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just">
              <a:buNone/>
            </a:pPr>
            <a:r>
              <a:rPr lang="zh-CN" altLang="en-US" sz="1800" dirty="0">
                <a:solidFill>
                  <a:schemeClr val="tx1"/>
                </a:solidFill>
                <a:latin typeface="Times New Roman" panose="02020603050405020304" pitchFamily="18" charset="0"/>
                <a:cs typeface="Times New Roman" panose="02020603050405020304" pitchFamily="18" charset="0"/>
              </a:rPr>
              <a:t>最上层的</a:t>
            </a:r>
            <a:r>
              <a:rPr lang="en-US" altLang="zh-CN" sz="1800" dirty="0">
                <a:solidFill>
                  <a:schemeClr val="tx1"/>
                </a:solidFill>
                <a:latin typeface="Times New Roman" panose="02020603050405020304" pitchFamily="18" charset="0"/>
                <a:cs typeface="Times New Roman" panose="02020603050405020304" pitchFamily="18" charset="0"/>
              </a:rPr>
              <a:t>API</a:t>
            </a:r>
            <a:r>
              <a:rPr lang="zh-CN" altLang="en-US" sz="1800" dirty="0">
                <a:solidFill>
                  <a:schemeClr val="tx1"/>
                </a:solidFill>
                <a:latin typeface="Times New Roman" panose="02020603050405020304" pitchFamily="18" charset="0"/>
                <a:cs typeface="Times New Roman" panose="02020603050405020304" pitchFamily="18" charset="0"/>
              </a:rPr>
              <a:t>层提供了多种</a:t>
            </a:r>
            <a:r>
              <a:rPr lang="en-US" altLang="zh-CN" sz="1800" dirty="0">
                <a:solidFill>
                  <a:schemeClr val="tx1"/>
                </a:solidFill>
                <a:latin typeface="Times New Roman" panose="02020603050405020304" pitchFamily="18" charset="0"/>
                <a:cs typeface="Times New Roman" panose="02020603050405020304" pitchFamily="18" charset="0"/>
              </a:rPr>
              <a:t>API</a:t>
            </a:r>
            <a:r>
              <a:rPr lang="zh-CN" altLang="en-US" sz="1800" dirty="0">
                <a:solidFill>
                  <a:schemeClr val="tx1"/>
                </a:solidFill>
                <a:latin typeface="Times New Roman" panose="02020603050405020304" pitchFamily="18" charset="0"/>
                <a:cs typeface="Times New Roman" panose="02020603050405020304" pitchFamily="18" charset="0"/>
              </a:rPr>
              <a:t>界面，包括</a:t>
            </a:r>
            <a:r>
              <a:rPr lang="en-US" altLang="zh-CN" sz="1800" dirty="0">
                <a:solidFill>
                  <a:schemeClr val="tx1"/>
                </a:solidFill>
                <a:latin typeface="Times New Roman" panose="02020603050405020304" pitchFamily="18" charset="0"/>
                <a:cs typeface="Times New Roman" panose="02020603050405020304" pitchFamily="18" charset="0"/>
              </a:rPr>
              <a:t>OAM&amp;P API</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EC2 API</a:t>
            </a:r>
            <a:r>
              <a:rPr lang="zh-CN" altLang="en-US" sz="1800" dirty="0">
                <a:solidFill>
                  <a:schemeClr val="tx1"/>
                </a:solidFill>
                <a:latin typeface="Times New Roman" panose="02020603050405020304" pitchFamily="18" charset="0"/>
                <a:cs typeface="Times New Roman" panose="02020603050405020304" pitchFamily="18" charset="0"/>
              </a:rPr>
              <a:t>和</a:t>
            </a:r>
            <a:r>
              <a:rPr lang="en-US" altLang="zh-CN" sz="1800" dirty="0">
                <a:solidFill>
                  <a:schemeClr val="tx1"/>
                </a:solidFill>
                <a:latin typeface="Times New Roman" panose="02020603050405020304" pitchFamily="18" charset="0"/>
                <a:cs typeface="Times New Roman" panose="02020603050405020304" pitchFamily="18" charset="0"/>
              </a:rPr>
              <a:t>END User API</a:t>
            </a:r>
            <a:r>
              <a:rPr lang="zh-CN" altLang="en-US" sz="1800" dirty="0">
                <a:solidFill>
                  <a:schemeClr val="tx1"/>
                </a:solidFill>
                <a:latin typeface="Times New Roman" panose="02020603050405020304" pitchFamily="18" charset="0"/>
                <a:cs typeface="Times New Roman" panose="02020603050405020304" pitchFamily="18" charset="0"/>
              </a:rPr>
              <a:t>。通过插拔式</a:t>
            </a:r>
            <a:r>
              <a:rPr lang="en-US" altLang="zh-CN" sz="1800" dirty="0">
                <a:solidFill>
                  <a:schemeClr val="tx1"/>
                </a:solidFill>
                <a:latin typeface="Times New Roman" panose="02020603050405020304" pitchFamily="18" charset="0"/>
                <a:cs typeface="Times New Roman" panose="02020603050405020304" pitchFamily="18" charset="0"/>
              </a:rPr>
              <a:t>API</a:t>
            </a:r>
            <a:r>
              <a:rPr lang="zh-CN" altLang="en-US" sz="1800" dirty="0">
                <a:solidFill>
                  <a:schemeClr val="tx1"/>
                </a:solidFill>
                <a:latin typeface="Times New Roman" panose="02020603050405020304" pitchFamily="18" charset="0"/>
                <a:cs typeface="Times New Roman" panose="02020603050405020304" pitchFamily="18" charset="0"/>
              </a:rPr>
              <a:t>引擎，管理节点可以支持任何</a:t>
            </a:r>
            <a:r>
              <a:rPr lang="en-US" altLang="zh-CN" sz="1800" dirty="0">
                <a:solidFill>
                  <a:schemeClr val="tx1"/>
                </a:solidFill>
                <a:latin typeface="Times New Roman" panose="02020603050405020304" pitchFamily="18" charset="0"/>
                <a:cs typeface="Times New Roman" panose="02020603050405020304" pitchFamily="18" charset="0"/>
              </a:rPr>
              <a:t>API</a:t>
            </a:r>
            <a:r>
              <a:rPr lang="zh-CN" altLang="en-US" sz="1800" dirty="0">
                <a:solidFill>
                  <a:schemeClr val="tx1"/>
                </a:solidFill>
                <a:latin typeface="Times New Roman" panose="02020603050405020304" pitchFamily="18" charset="0"/>
                <a:cs typeface="Times New Roman" panose="02020603050405020304" pitchFamily="18" charset="0"/>
              </a:rPr>
              <a:t>。访问控制（</a:t>
            </a:r>
            <a:r>
              <a:rPr lang="en-US" altLang="zh-CN" sz="1800" dirty="0">
                <a:solidFill>
                  <a:schemeClr val="tx1"/>
                </a:solidFill>
                <a:latin typeface="Times New Roman" panose="02020603050405020304" pitchFamily="18" charset="0"/>
                <a:cs typeface="Times New Roman" panose="02020603050405020304" pitchFamily="18" charset="0"/>
              </a:rPr>
              <a:t>Access Control</a:t>
            </a:r>
            <a:r>
              <a:rPr lang="zh-CN" altLang="en-US" sz="1800" dirty="0">
                <a:solidFill>
                  <a:schemeClr val="tx1"/>
                </a:solidFill>
                <a:latin typeface="Times New Roman" panose="02020603050405020304" pitchFamily="18" charset="0"/>
                <a:cs typeface="Times New Roman" panose="02020603050405020304" pitchFamily="18" charset="0"/>
              </a:rPr>
              <a:t>）层负责对用户的请求进行身份认证和访问控制。所有的用户请求必须拥有授权该用户访问资源的认证令牌。</a:t>
            </a:r>
          </a:p>
          <a:p>
            <a:pPr algn="just"/>
            <a:r>
              <a:rPr lang="zh-CN" altLang="en-US" sz="1800" dirty="0">
                <a:solidFill>
                  <a:schemeClr val="tx1"/>
                </a:solidFill>
                <a:latin typeface="Times New Roman" panose="02020603050405020304" pitchFamily="18" charset="0"/>
                <a:cs typeface="Times New Roman" panose="02020603050405020304" pitchFamily="18" charset="0"/>
              </a:rPr>
              <a:t>管理节点的核心组件负责分发、整合、处理各种任务和请求。</a:t>
            </a:r>
          </a:p>
          <a:p>
            <a:pPr algn="just"/>
            <a:r>
              <a:rPr lang="zh-CN" altLang="en-US" sz="1800" dirty="0">
                <a:solidFill>
                  <a:schemeClr val="tx1"/>
                </a:solidFill>
                <a:latin typeface="Times New Roman" panose="02020603050405020304" pitchFamily="18" charset="0"/>
                <a:cs typeface="Times New Roman" panose="02020603050405020304" pitchFamily="18" charset="0"/>
              </a:rPr>
              <a:t>虚拟机管理器负责管理</a:t>
            </a:r>
            <a:r>
              <a:rPr lang="en-US" altLang="zh-CN" sz="1800" dirty="0">
                <a:solidFill>
                  <a:schemeClr val="tx1"/>
                </a:solidFill>
                <a:latin typeface="Times New Roman" panose="02020603050405020304" pitchFamily="18" charset="0"/>
                <a:cs typeface="Times New Roman" panose="02020603050405020304" pitchFamily="18" charset="0"/>
              </a:rPr>
              <a:t>CloudStack</a:t>
            </a:r>
            <a:r>
              <a:rPr lang="zh-CN" altLang="en-US" sz="1800" dirty="0">
                <a:solidFill>
                  <a:schemeClr val="tx1"/>
                </a:solidFill>
                <a:latin typeface="Times New Roman" panose="02020603050405020304" pitchFamily="18" charset="0"/>
                <a:cs typeface="Times New Roman" panose="02020603050405020304" pitchFamily="18" charset="0"/>
              </a:rPr>
              <a:t>环境中的虚拟机，处理虚拟机的所有请求、需求和状态维护。</a:t>
            </a:r>
          </a:p>
          <a:p>
            <a:pPr algn="just"/>
            <a:r>
              <a:rPr lang="zh-CN" altLang="en-US" sz="1800" dirty="0">
                <a:solidFill>
                  <a:schemeClr val="tx1"/>
                </a:solidFill>
                <a:latin typeface="Times New Roman" panose="02020603050405020304" pitchFamily="18" charset="0"/>
                <a:cs typeface="Times New Roman" panose="02020603050405020304" pitchFamily="18" charset="0"/>
              </a:rPr>
              <a:t>存储管理器负责管理存储空间资源。</a:t>
            </a:r>
          </a:p>
          <a:p>
            <a:pPr algn="just"/>
            <a:r>
              <a:rPr lang="zh-CN" altLang="en-US" sz="1800" dirty="0">
                <a:solidFill>
                  <a:schemeClr val="tx1"/>
                </a:solidFill>
                <a:latin typeface="Times New Roman" panose="02020603050405020304" pitchFamily="18" charset="0"/>
                <a:cs typeface="Times New Roman" panose="02020603050405020304" pitchFamily="18" charset="0"/>
              </a:rPr>
              <a:t>网络管理器处理虚拟机与网络有关的请求。</a:t>
            </a:r>
          </a:p>
          <a:p>
            <a:pPr algn="just"/>
            <a:r>
              <a:rPr lang="zh-CN" altLang="en-US" sz="1800" dirty="0">
                <a:solidFill>
                  <a:schemeClr val="tx1"/>
                </a:solidFill>
                <a:latin typeface="Times New Roman" panose="02020603050405020304" pitchFamily="18" charset="0"/>
                <a:cs typeface="Times New Roman" panose="02020603050405020304" pitchFamily="18" charset="0"/>
              </a:rPr>
              <a:t>快照管理器负责管理虚拟机或者其他资源的快照。</a:t>
            </a:r>
          </a:p>
        </p:txBody>
      </p:sp>
      <p:sp>
        <p:nvSpPr>
          <p:cNvPr id="96" name="Text Box 15"/>
          <p:cNvSpPr txBox="1">
            <a:spLocks noChangeArrowheads="1"/>
          </p:cNvSpPr>
          <p:nvPr/>
        </p:nvSpPr>
        <p:spPr bwMode="auto">
          <a:xfrm>
            <a:off x="7219540" y="5715794"/>
            <a:ext cx="37234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管理节点的内部结构</a:t>
            </a:r>
          </a:p>
        </p:txBody>
      </p:sp>
      <p:pic>
        <p:nvPicPr>
          <p:cNvPr id="38915" name="Picture 3" descr="8"/>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80175" y="1448594"/>
            <a:ext cx="5202220" cy="398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7" name="组合 6"/>
          <p:cNvGrpSpPr/>
          <p:nvPr/>
        </p:nvGrpSpPr>
        <p:grpSpPr>
          <a:xfrm>
            <a:off x="131974" y="28247"/>
            <a:ext cx="11520000" cy="1016152"/>
            <a:chOff x="131974" y="-1"/>
            <a:chExt cx="11520000" cy="1016152"/>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9" name="矩形 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1" name="文本框 10"/>
          <p:cNvSpPr txBox="1"/>
          <p:nvPr/>
        </p:nvSpPr>
        <p:spPr>
          <a:xfrm>
            <a:off x="631223" y="1594275"/>
            <a:ext cx="207140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CloudStack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41642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6708775" y="1044398"/>
            <a:ext cx="5495925" cy="5815189"/>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5"/>
          <p:cNvSpPr txBox="1"/>
          <p:nvPr/>
        </p:nvSpPr>
        <p:spPr>
          <a:xfrm>
            <a:off x="534987" y="1975600"/>
            <a:ext cx="5257800" cy="1606594"/>
          </a:xfrm>
          <a:prstGeom prst="rect">
            <a:avLst/>
          </a:prstGeom>
          <a:noFill/>
        </p:spPr>
        <p:txBody>
          <a:bodyPr wrap="square" rtlCol="0">
            <a:spAutoFit/>
          </a:bodyPr>
          <a:lstStyle/>
          <a:p>
            <a:pPr marL="285750" indent="-285750">
              <a:lnSpc>
                <a:spcPct val="120000"/>
              </a:lnSpc>
              <a:buClr>
                <a:srgbClr val="0070C0"/>
              </a:buClr>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．部署架构</a:t>
            </a:r>
          </a:p>
          <a:p>
            <a:pPr indent="457200" algn="just">
              <a:lnSpc>
                <a:spcPct val="120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采用了一种层次结构实现对资源的管理。从图中可以看出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按资源域（</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Zone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）、提供点（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Pod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）和集群（</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Cluster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）三个层次管理资源。下面我们对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层次结构中的这些概念做详细介绍。</a:t>
            </a:r>
          </a:p>
        </p:txBody>
      </p:sp>
      <p:sp>
        <p:nvSpPr>
          <p:cNvPr id="28" name="Text Box 15"/>
          <p:cNvSpPr txBox="1">
            <a:spLocks noChangeArrowheads="1"/>
          </p:cNvSpPr>
          <p:nvPr/>
        </p:nvSpPr>
        <p:spPr bwMode="auto">
          <a:xfrm>
            <a:off x="8308975" y="5585346"/>
            <a:ext cx="2514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部署架构</a:t>
            </a:r>
          </a:p>
        </p:txBody>
      </p:sp>
      <p:pic>
        <p:nvPicPr>
          <p:cNvPr id="39938" name="图片 164"/>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18337" y="2263256"/>
            <a:ext cx="4876800" cy="284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3"/>
          <p:cNvSpPr txBox="1">
            <a:spLocks/>
          </p:cNvSpPr>
          <p:nvPr/>
        </p:nvSpPr>
        <p:spPr>
          <a:xfrm>
            <a:off x="612775" y="3727337"/>
            <a:ext cx="52609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）管理节点（</a:t>
            </a:r>
            <a:r>
              <a:rPr lang="en-US" altLang="zh-CN" dirty="0">
                <a:latin typeface="Times New Roman" panose="02020603050405020304" pitchFamily="18" charset="0"/>
                <a:cs typeface="Times New Roman" panose="02020603050405020304" pitchFamily="18" charset="0"/>
              </a:rPr>
              <a:t>Management Server</a:t>
            </a:r>
            <a:r>
              <a:rPr lang="zh-CN" altLang="en-US" dirty="0">
                <a:latin typeface="Times New Roman" panose="02020603050405020304" pitchFamily="18" charset="0"/>
                <a:cs typeface="Times New Roman" panose="02020603050405020304" pitchFamily="18" charset="0"/>
              </a:rPr>
              <a:t>）</a:t>
            </a:r>
          </a:p>
        </p:txBody>
      </p:sp>
      <p:sp>
        <p:nvSpPr>
          <p:cNvPr id="4" name="矩形 3"/>
          <p:cNvSpPr/>
          <p:nvPr/>
        </p:nvSpPr>
        <p:spPr>
          <a:xfrm>
            <a:off x="457200" y="4291706"/>
            <a:ext cx="5413375" cy="2160591"/>
          </a:xfrm>
          <a:prstGeom prst="rect">
            <a:avLst/>
          </a:prstGeom>
        </p:spPr>
        <p:txBody>
          <a:bodyPr wrap="square">
            <a:spAutoFit/>
          </a:bodyPr>
          <a:lstStyle/>
          <a:p>
            <a:pPr indent="457200" algn="just">
              <a:lnSpc>
                <a:spcPct val="12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管理节点是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CloudStack</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云平台的核心，整个</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平台的工作统一汇总在这个核心来处理。管理节点接受用户和管理员的操作请求，包括对硬件、虚拟机和网络的各种管理操作，然后对发过来的操作请求进行处理，并发送给对应的计算节点或系统虚拟机去执行。在安装管理节点时，分别需要安装管理服务程序、</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MySQL</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数据库和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Usage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服务程序（可选）</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个大的组件。</a:t>
            </a:r>
          </a:p>
        </p:txBody>
      </p:sp>
      <p:sp>
        <p:nvSpPr>
          <p:cNvPr id="11" name="文本框 10"/>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2" name="组合 11"/>
          <p:cNvGrpSpPr/>
          <p:nvPr/>
        </p:nvGrpSpPr>
        <p:grpSpPr>
          <a:xfrm>
            <a:off x="131974" y="28247"/>
            <a:ext cx="11520000" cy="1016152"/>
            <a:chOff x="131974" y="-1"/>
            <a:chExt cx="11520000" cy="1016152"/>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4" name="矩形 1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6" name="文本框 15"/>
          <p:cNvSpPr txBox="1"/>
          <p:nvPr/>
        </p:nvSpPr>
        <p:spPr>
          <a:xfrm>
            <a:off x="631223" y="1594275"/>
            <a:ext cx="207140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CloudStack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9309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3"/>
          <p:cNvSpPr txBox="1">
            <a:spLocks/>
          </p:cNvSpPr>
          <p:nvPr/>
        </p:nvSpPr>
        <p:spPr>
          <a:xfrm>
            <a:off x="687546" y="2084440"/>
            <a:ext cx="11051858" cy="838200"/>
          </a:xfrm>
          <a:prstGeom prst="rect">
            <a:avLst/>
          </a:prstGeom>
        </p:spPr>
        <p:txBody>
          <a:bodyPr vert="horz" lIns="121917" tIns="60958" rIns="121917" bIns="60958" rtlCol="0">
            <a:no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indent="457200"/>
            <a:r>
              <a:rPr lang="zh-CN" altLang="en-US" sz="1800" dirty="0"/>
              <a:t>在简单环境下可以将以上所有管理节点的组件都集中安装在一台物理服务器或虚拟机上。但在一个计划上线的生产环境下，根据设计需求，可以部署多台管理服务器分担不同的功能，如下图所示。</a:t>
            </a:r>
            <a:endParaRPr lang="en-US" altLang="zh-CN" sz="1800" dirty="0"/>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45848292"/>
              </p:ext>
            </p:extLst>
          </p:nvPr>
        </p:nvGraphicFramePr>
        <p:xfrm>
          <a:off x="2822575" y="2996922"/>
          <a:ext cx="7343404" cy="2820194"/>
        </p:xfrm>
        <a:graphic>
          <a:graphicData uri="http://schemas.openxmlformats.org/presentationml/2006/ole">
            <mc:AlternateContent xmlns:mc="http://schemas.openxmlformats.org/markup-compatibility/2006">
              <mc:Choice xmlns:v="urn:schemas-microsoft-com:vml" Requires="v">
                <p:oleObj spid="_x0000_s42096" r:id="rId3" imgW="6180642" imgH="2368440" progId="Visio.Drawing.11">
                  <p:embed/>
                </p:oleObj>
              </mc:Choice>
              <mc:Fallback>
                <p:oleObj r:id="rId3" imgW="6180642" imgH="236844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575" y="2996922"/>
                        <a:ext cx="7343404" cy="2820194"/>
                      </a:xfrm>
                      <a:prstGeom prst="rect">
                        <a:avLst/>
                      </a:prstGeom>
                      <a:noFill/>
                      <a:ln>
                        <a:solidFill>
                          <a:srgbClr val="00B0F0"/>
                        </a:solidFill>
                      </a:ln>
                    </p:spPr>
                  </p:pic>
                </p:oleObj>
              </mc:Fallback>
            </mc:AlternateContent>
          </a:graphicData>
        </a:graphic>
      </p:graphicFrame>
      <p:sp>
        <p:nvSpPr>
          <p:cNvPr id="8" name="内容占位符 2"/>
          <p:cNvSpPr txBox="1">
            <a:spLocks/>
          </p:cNvSpPr>
          <p:nvPr/>
        </p:nvSpPr>
        <p:spPr>
          <a:xfrm>
            <a:off x="1069975" y="5817116"/>
            <a:ext cx="10287000" cy="965478"/>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zh-CN" altLang="en-US" sz="1700" dirty="0">
                <a:solidFill>
                  <a:srgbClr val="E46C0A"/>
                </a:solidFill>
                <a:latin typeface="微软雅黑" pitchFamily="34" charset="-122"/>
                <a:ea typeface="微软雅黑" pitchFamily="34" charset="-122"/>
                <a:cs typeface="Microsoft YaHei UI" pitchFamily="18" charset="0"/>
              </a:rPr>
              <a:t>管理节点本身并不记录</a:t>
            </a:r>
            <a:r>
              <a:rPr lang="en-US" altLang="zh-CN" sz="1700" dirty="0">
                <a:solidFill>
                  <a:srgbClr val="E46C0A"/>
                </a:solidFill>
                <a:latin typeface="微软雅黑" pitchFamily="34" charset="-122"/>
                <a:ea typeface="微软雅黑" pitchFamily="34" charset="-122"/>
                <a:cs typeface="Microsoft YaHei UI" pitchFamily="18" charset="0"/>
              </a:rPr>
              <a:t>CloudStack</a:t>
            </a:r>
            <a:r>
              <a:rPr lang="zh-CN" altLang="en-US" sz="1700" dirty="0">
                <a:solidFill>
                  <a:srgbClr val="E46C0A"/>
                </a:solidFill>
                <a:latin typeface="微软雅黑" pitchFamily="34" charset="-122"/>
                <a:ea typeface="微软雅黑" pitchFamily="34" charset="-122"/>
                <a:cs typeface="Microsoft YaHei UI" pitchFamily="18" charset="0"/>
              </a:rPr>
              <a:t>的系统信息，而是全部都存储在数据库中。所以当管理服务程序被删除或所在节点宕机，并不会影响</a:t>
            </a:r>
            <a:r>
              <a:rPr lang="en-US" altLang="zh-CN" sz="1700" dirty="0">
                <a:solidFill>
                  <a:srgbClr val="E46C0A"/>
                </a:solidFill>
                <a:latin typeface="微软雅黑" pitchFamily="34" charset="-122"/>
                <a:ea typeface="微软雅黑" pitchFamily="34" charset="-122"/>
                <a:cs typeface="Microsoft YaHei UI" pitchFamily="18" charset="0"/>
              </a:rPr>
              <a:t>CloudStack</a:t>
            </a:r>
            <a:r>
              <a:rPr lang="zh-CN" altLang="en-US" sz="1700" dirty="0">
                <a:solidFill>
                  <a:srgbClr val="E46C0A"/>
                </a:solidFill>
                <a:latin typeface="微软雅黑" pitchFamily="34" charset="-122"/>
                <a:ea typeface="微软雅黑" pitchFamily="34" charset="-122"/>
                <a:cs typeface="Microsoft YaHei UI" pitchFamily="18" charset="0"/>
              </a:rPr>
              <a:t>系统正常运行，只是可能无法接受新的请求，用户所使用的虚拟机仍可以在计算服务器上保持正常通信和运行。</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31775" y="5919531"/>
            <a:ext cx="813122" cy="55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文本框 9"/>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2" name="组合 11"/>
          <p:cNvGrpSpPr/>
          <p:nvPr/>
        </p:nvGrpSpPr>
        <p:grpSpPr>
          <a:xfrm>
            <a:off x="131974" y="28247"/>
            <a:ext cx="11520000" cy="1016152"/>
            <a:chOff x="131974" y="-1"/>
            <a:chExt cx="11520000" cy="1016152"/>
          </a:xfrm>
        </p:grpSpPr>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4" name="矩形 1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6" name="文本框 15"/>
          <p:cNvSpPr txBox="1"/>
          <p:nvPr/>
        </p:nvSpPr>
        <p:spPr>
          <a:xfrm>
            <a:off x="631223" y="1594275"/>
            <a:ext cx="207140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CloudStack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90730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a:spLocks/>
          </p:cNvSpPr>
          <p:nvPr/>
        </p:nvSpPr>
        <p:spPr>
          <a:xfrm>
            <a:off x="554990" y="2092665"/>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a:r>
              <a:rPr lang="zh-CN" altLang="en-US" dirty="0"/>
              <a:t>（</a:t>
            </a:r>
            <a:r>
              <a:rPr lang="en-US" altLang="zh-CN" dirty="0"/>
              <a:t>2</a:t>
            </a:r>
            <a:r>
              <a:rPr lang="zh-CN" altLang="en-US" dirty="0"/>
              <a:t>）资源域（</a:t>
            </a:r>
            <a:r>
              <a:rPr lang="en-US" altLang="zh-CN" dirty="0"/>
              <a:t>Zone</a:t>
            </a:r>
            <a:r>
              <a:rPr lang="zh-CN" altLang="en-US" dirty="0"/>
              <a:t>）</a:t>
            </a:r>
          </a:p>
        </p:txBody>
      </p:sp>
      <p:sp>
        <p:nvSpPr>
          <p:cNvPr id="18" name="内容占位符 2"/>
          <p:cNvSpPr txBox="1">
            <a:spLocks/>
          </p:cNvSpPr>
          <p:nvPr/>
        </p:nvSpPr>
        <p:spPr>
          <a:xfrm>
            <a:off x="536575" y="2591594"/>
            <a:ext cx="5489574" cy="41910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just">
              <a:buNone/>
            </a:pPr>
            <a:r>
              <a:rPr lang="zh-CN" altLang="en-US" sz="1800" dirty="0">
                <a:solidFill>
                  <a:schemeClr val="tx1"/>
                </a:solidFill>
              </a:rPr>
              <a:t>资源域可以理解为一个数据中心或机房，是</a:t>
            </a:r>
            <a:r>
              <a:rPr lang="en-US" altLang="zh-CN" sz="1800" dirty="0">
                <a:solidFill>
                  <a:schemeClr val="tx1"/>
                </a:solidFill>
              </a:rPr>
              <a:t>CloudStack</a:t>
            </a:r>
            <a:r>
              <a:rPr lang="zh-CN" altLang="en-US" sz="1800" dirty="0">
                <a:solidFill>
                  <a:schemeClr val="tx1"/>
                </a:solidFill>
              </a:rPr>
              <a:t>系统中逻辑上最大范围的组织单元。资源域由一组提供点（</a:t>
            </a:r>
            <a:r>
              <a:rPr lang="en-US" altLang="zh-CN" sz="1800" dirty="0">
                <a:solidFill>
                  <a:schemeClr val="tx1"/>
                </a:solidFill>
              </a:rPr>
              <a:t>Pod</a:t>
            </a:r>
            <a:r>
              <a:rPr lang="zh-CN" altLang="en-US" sz="1800" dirty="0">
                <a:solidFill>
                  <a:schemeClr val="tx1"/>
                </a:solidFill>
              </a:rPr>
              <a:t>），二级存储（</a:t>
            </a:r>
            <a:r>
              <a:rPr lang="en-US" altLang="zh-CN" sz="1800" dirty="0">
                <a:solidFill>
                  <a:schemeClr val="tx1"/>
                </a:solidFill>
              </a:rPr>
              <a:t>Secondary Storage</a:t>
            </a:r>
            <a:r>
              <a:rPr lang="zh-CN" altLang="en-US" sz="1800" dirty="0">
                <a:solidFill>
                  <a:schemeClr val="tx1"/>
                </a:solidFill>
              </a:rPr>
              <a:t>）以及网络架构配置构成。在完成管理服务器的安装后，登录</a:t>
            </a:r>
            <a:r>
              <a:rPr lang="en-US" altLang="zh-CN" sz="1800" dirty="0">
                <a:solidFill>
                  <a:schemeClr val="tx1"/>
                </a:solidFill>
              </a:rPr>
              <a:t>CloudStack</a:t>
            </a:r>
            <a:r>
              <a:rPr lang="zh-CN" altLang="en-US" sz="1800" dirty="0">
                <a:solidFill>
                  <a:schemeClr val="tx1"/>
                </a:solidFill>
              </a:rPr>
              <a:t>的管理界面，第一步就是创建资源域，完成整套</a:t>
            </a:r>
            <a:r>
              <a:rPr lang="en-US" altLang="zh-CN" sz="1800" dirty="0">
                <a:solidFill>
                  <a:schemeClr val="tx1"/>
                </a:solidFill>
              </a:rPr>
              <a:t>IaaS</a:t>
            </a:r>
            <a:r>
              <a:rPr lang="zh-CN" altLang="en-US" sz="1800" dirty="0">
                <a:solidFill>
                  <a:schemeClr val="tx1"/>
                </a:solidFill>
              </a:rPr>
              <a:t>平台的初步整合。 </a:t>
            </a:r>
          </a:p>
          <a:p>
            <a:pPr marL="0" indent="457200" algn="just">
              <a:buNone/>
            </a:pPr>
            <a:r>
              <a:rPr lang="zh-CN" altLang="en-US" sz="1800" dirty="0">
                <a:solidFill>
                  <a:schemeClr val="tx1"/>
                </a:solidFill>
              </a:rPr>
              <a:t>一套</a:t>
            </a:r>
            <a:r>
              <a:rPr lang="en-US" altLang="zh-CN" sz="1800" dirty="0">
                <a:solidFill>
                  <a:schemeClr val="tx1"/>
                </a:solidFill>
              </a:rPr>
              <a:t>CloudStack</a:t>
            </a:r>
            <a:r>
              <a:rPr lang="zh-CN" altLang="en-US" sz="1800" dirty="0">
                <a:solidFill>
                  <a:schemeClr val="tx1"/>
                </a:solidFill>
              </a:rPr>
              <a:t>系统中可以添加多个资源域，资源域之间可以实现完全物理隔离的，硬件资源、网络配置、虚拟机也都是独立的。另外，资源域对用户是可见的，在管理员创建资源域的时候可以选择该资源域是对所有用户可见的公共属性，还是只对某组用户可见的私有属性。</a:t>
            </a:r>
          </a:p>
        </p:txBody>
      </p:sp>
      <p:sp>
        <p:nvSpPr>
          <p:cNvPr id="97" name="内容占位符 3"/>
          <p:cNvSpPr txBox="1">
            <a:spLocks/>
          </p:cNvSpPr>
          <p:nvPr/>
        </p:nvSpPr>
        <p:spPr>
          <a:xfrm>
            <a:off x="6251575" y="1143794"/>
            <a:ext cx="5489574" cy="464457"/>
          </a:xfrm>
          <a:prstGeom prst="rect">
            <a:avLst/>
          </a:prstGeom>
          <a:solidFill>
            <a:srgbClr val="8C9EE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a:r>
              <a:rPr lang="zh-CN" altLang="en-US" dirty="0"/>
              <a:t>（</a:t>
            </a:r>
            <a:r>
              <a:rPr lang="en-US" altLang="zh-CN" dirty="0"/>
              <a:t>3</a:t>
            </a:r>
            <a:r>
              <a:rPr lang="zh-CN" altLang="en-US" dirty="0"/>
              <a:t>）提供点（</a:t>
            </a:r>
            <a:r>
              <a:rPr lang="en-US" altLang="zh-CN" dirty="0"/>
              <a:t>Pod</a:t>
            </a:r>
            <a:r>
              <a:rPr lang="zh-CN" altLang="en-US" dirty="0"/>
              <a:t>）</a:t>
            </a:r>
          </a:p>
        </p:txBody>
      </p:sp>
      <p:sp>
        <p:nvSpPr>
          <p:cNvPr id="98" name="内容占位符 2"/>
          <p:cNvSpPr txBox="1">
            <a:spLocks/>
          </p:cNvSpPr>
          <p:nvPr/>
        </p:nvSpPr>
        <p:spPr>
          <a:xfrm>
            <a:off x="6251575" y="1677194"/>
            <a:ext cx="5723778" cy="21336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just">
              <a:buNone/>
            </a:pPr>
            <a:r>
              <a:rPr lang="zh-CN" altLang="en-US" sz="1800" dirty="0">
                <a:solidFill>
                  <a:schemeClr val="tx1"/>
                </a:solidFill>
              </a:rPr>
              <a:t>提供点（</a:t>
            </a:r>
            <a:r>
              <a:rPr lang="en-US" altLang="zh-CN" sz="1800" dirty="0">
                <a:solidFill>
                  <a:schemeClr val="tx1"/>
                </a:solidFill>
              </a:rPr>
              <a:t>Pod</a:t>
            </a:r>
            <a:r>
              <a:rPr lang="zh-CN" altLang="en-US" sz="1800" dirty="0">
                <a:solidFill>
                  <a:schemeClr val="tx1"/>
                </a:solidFill>
              </a:rPr>
              <a:t>）是</a:t>
            </a:r>
            <a:r>
              <a:rPr lang="en-US" altLang="zh-CN" sz="1800" dirty="0">
                <a:solidFill>
                  <a:schemeClr val="tx1"/>
                </a:solidFill>
              </a:rPr>
              <a:t>CloudStack</a:t>
            </a:r>
            <a:r>
              <a:rPr lang="zh-CN" altLang="en-US" sz="1800" dirty="0">
                <a:solidFill>
                  <a:schemeClr val="tx1"/>
                </a:solidFill>
              </a:rPr>
              <a:t>的资源域内第二级的逻辑组织单元，可以理解为一个物理的机架，包含交换机、服务器、存储的整合。所以参照物理机架的概念，在</a:t>
            </a:r>
            <a:r>
              <a:rPr lang="en-US" altLang="zh-CN" sz="1800" dirty="0">
                <a:solidFill>
                  <a:schemeClr val="tx1"/>
                </a:solidFill>
              </a:rPr>
              <a:t>CloudStack</a:t>
            </a:r>
            <a:r>
              <a:rPr lang="zh-CN" altLang="en-US" sz="1800" dirty="0">
                <a:solidFill>
                  <a:schemeClr val="tx1"/>
                </a:solidFill>
              </a:rPr>
              <a:t>的提供点中，也有网络的概念，即所有提供点内的计算服务器、系统虚拟机、客户虚拟机都在同一个子网中。</a:t>
            </a:r>
          </a:p>
        </p:txBody>
      </p:sp>
      <p:sp>
        <p:nvSpPr>
          <p:cNvPr id="99" name="内容占位符 3"/>
          <p:cNvSpPr txBox="1">
            <a:spLocks/>
          </p:cNvSpPr>
          <p:nvPr/>
        </p:nvSpPr>
        <p:spPr>
          <a:xfrm>
            <a:off x="6251575" y="3886994"/>
            <a:ext cx="5489574" cy="464457"/>
          </a:xfrm>
          <a:prstGeom prst="rect">
            <a:avLst/>
          </a:prstGeom>
          <a:solidFill>
            <a:srgbClr val="FFC00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a:r>
              <a:rPr lang="zh-CN" altLang="en-US" dirty="0"/>
              <a:t>（</a:t>
            </a:r>
            <a:r>
              <a:rPr lang="en-US" altLang="zh-CN" dirty="0"/>
              <a:t>4</a:t>
            </a:r>
            <a:r>
              <a:rPr lang="zh-CN" altLang="en-US" dirty="0"/>
              <a:t>）集群（</a:t>
            </a:r>
            <a:r>
              <a:rPr lang="en-US" altLang="zh-CN" dirty="0"/>
              <a:t>Cluster</a:t>
            </a:r>
            <a:r>
              <a:rPr lang="zh-CN" altLang="en-US" dirty="0"/>
              <a:t>）</a:t>
            </a:r>
          </a:p>
        </p:txBody>
      </p:sp>
      <p:sp>
        <p:nvSpPr>
          <p:cNvPr id="100" name="内容占位符 2"/>
          <p:cNvSpPr txBox="1">
            <a:spLocks/>
          </p:cNvSpPr>
          <p:nvPr/>
        </p:nvSpPr>
        <p:spPr>
          <a:xfrm>
            <a:off x="6251575" y="4420394"/>
            <a:ext cx="5723778" cy="21336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buNone/>
            </a:pPr>
            <a:r>
              <a:rPr lang="zh-CN" altLang="en-US" sz="1800" dirty="0">
                <a:solidFill>
                  <a:schemeClr val="tx1"/>
                </a:solidFill>
              </a:rPr>
              <a:t>集群是</a:t>
            </a:r>
            <a:r>
              <a:rPr lang="en-US" altLang="zh-CN" sz="1800" dirty="0">
                <a:solidFill>
                  <a:schemeClr val="tx1"/>
                </a:solidFill>
              </a:rPr>
              <a:t>CloudStack</a:t>
            </a:r>
            <a:r>
              <a:rPr lang="zh-CN" altLang="en-US" sz="1800" dirty="0">
                <a:solidFill>
                  <a:schemeClr val="tx1"/>
                </a:solidFill>
              </a:rPr>
              <a:t>的系统中最小的逻辑组织单元，由一组计算服务器和一个或多个主存储所组成。同一个集群的计算服务器必须使用相同的</a:t>
            </a:r>
            <a:r>
              <a:rPr lang="en-US" altLang="zh-CN" sz="1800" dirty="0">
                <a:solidFill>
                  <a:schemeClr val="tx1"/>
                </a:solidFill>
              </a:rPr>
              <a:t>Hypervisor</a:t>
            </a:r>
            <a:r>
              <a:rPr lang="zh-CN" altLang="en-US" sz="1800" dirty="0">
                <a:solidFill>
                  <a:schemeClr val="tx1"/>
                </a:solidFill>
              </a:rPr>
              <a:t>类型，硬件型号也必须相同（带有高级功能的</a:t>
            </a:r>
            <a:r>
              <a:rPr lang="en-US" altLang="zh-CN" sz="1800" dirty="0" err="1">
                <a:solidFill>
                  <a:schemeClr val="tx1"/>
                </a:solidFill>
              </a:rPr>
              <a:t>XenServer</a:t>
            </a:r>
            <a:r>
              <a:rPr lang="zh-CN" altLang="en-US" sz="1800" dirty="0">
                <a:solidFill>
                  <a:schemeClr val="tx1"/>
                </a:solidFill>
              </a:rPr>
              <a:t>和</a:t>
            </a:r>
            <a:r>
              <a:rPr lang="en-US" altLang="zh-CN" sz="1800" dirty="0">
                <a:solidFill>
                  <a:schemeClr val="tx1"/>
                </a:solidFill>
              </a:rPr>
              <a:t>vSphere</a:t>
            </a:r>
            <a:r>
              <a:rPr lang="zh-CN" altLang="en-US" sz="1800" dirty="0">
                <a:solidFill>
                  <a:schemeClr val="tx1"/>
                </a:solidFill>
              </a:rPr>
              <a:t>可以兼容异构的</a:t>
            </a:r>
            <a:r>
              <a:rPr lang="en-US" altLang="zh-CN" sz="1800" dirty="0">
                <a:solidFill>
                  <a:schemeClr val="tx1"/>
                </a:solidFill>
              </a:rPr>
              <a:t>CPU</a:t>
            </a:r>
            <a:r>
              <a:rPr lang="zh-CN" altLang="en-US" sz="1800" dirty="0">
                <a:solidFill>
                  <a:schemeClr val="tx1"/>
                </a:solidFill>
              </a:rPr>
              <a:t>）。</a:t>
            </a:r>
          </a:p>
        </p:txBody>
      </p:sp>
      <p:sp>
        <p:nvSpPr>
          <p:cNvPr id="9" name="文本框 8"/>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0" name="组合 9"/>
          <p:cNvGrpSpPr/>
          <p:nvPr/>
        </p:nvGrpSpPr>
        <p:grpSpPr>
          <a:xfrm>
            <a:off x="131974" y="28247"/>
            <a:ext cx="11520000" cy="1016152"/>
            <a:chOff x="131974" y="-1"/>
            <a:chExt cx="11520000" cy="1016152"/>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2" name="矩形 11"/>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4" name="文本框 13"/>
          <p:cNvSpPr txBox="1"/>
          <p:nvPr/>
        </p:nvSpPr>
        <p:spPr>
          <a:xfrm>
            <a:off x="631223" y="1594275"/>
            <a:ext cx="207140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CloudStack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82590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6478190"/>
            <a:ext cx="12198350" cy="381397"/>
          </a:xfrm>
          <a:prstGeom prst="rect">
            <a:avLst/>
          </a:prstGeom>
          <a:solidFill>
            <a:srgbClr val="F2F2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64968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3"/>
          <p:cNvSpPr txBox="1">
            <a:spLocks/>
          </p:cNvSpPr>
          <p:nvPr/>
        </p:nvSpPr>
        <p:spPr>
          <a:xfrm>
            <a:off x="548926" y="2054777"/>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1</a:t>
            </a:r>
            <a:r>
              <a:rPr lang="zh-CN" altLang="en-US" dirty="0"/>
              <a:t>．计算服务</a:t>
            </a:r>
          </a:p>
        </p:txBody>
      </p:sp>
      <p:sp>
        <p:nvSpPr>
          <p:cNvPr id="17" name="内容占位符 2"/>
          <p:cNvSpPr txBox="1">
            <a:spLocks/>
          </p:cNvSpPr>
          <p:nvPr/>
        </p:nvSpPr>
        <p:spPr>
          <a:xfrm>
            <a:off x="6480175" y="1913050"/>
            <a:ext cx="5295901" cy="4412343"/>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dirty="0">
                <a:latin typeface="Times New Roman" panose="02020603050405020304" pitchFamily="18" charset="0"/>
                <a:cs typeface="Times New Roman" panose="02020603050405020304" pitchFamily="18" charset="0"/>
              </a:rPr>
              <a:t>      Amazon </a:t>
            </a:r>
            <a:r>
              <a:rPr lang="en-US" altLang="zh-CN" dirty="0" err="1">
                <a:latin typeface="Times New Roman" panose="02020603050405020304" pitchFamily="18" charset="0"/>
                <a:cs typeface="Times New Roman" panose="02020603050405020304" pitchFamily="18" charset="0"/>
              </a:rPr>
              <a:t>CloudFront</a:t>
            </a:r>
            <a:r>
              <a:rPr lang="zh-CN" altLang="en-US" dirty="0">
                <a:latin typeface="Times New Roman" panose="02020603050405020304" pitchFamily="18" charset="0"/>
                <a:cs typeface="Times New Roman" panose="02020603050405020304" pitchFamily="18" charset="0"/>
              </a:rPr>
              <a:t>是用于内容分发的</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，与其他</a:t>
            </a:r>
            <a:r>
              <a:rPr lang="en-US" altLang="zh-CN" dirty="0">
                <a:latin typeface="Times New Roman" panose="02020603050405020304" pitchFamily="18" charset="0"/>
                <a:cs typeface="Times New Roman" panose="02020603050405020304" pitchFamily="18" charset="0"/>
              </a:rPr>
              <a:t>AWS</a:t>
            </a:r>
            <a:r>
              <a:rPr lang="zh-CN" altLang="en-US" dirty="0">
                <a:latin typeface="Times New Roman" panose="02020603050405020304" pitchFamily="18" charset="0"/>
                <a:cs typeface="Times New Roman" panose="02020603050405020304" pitchFamily="18" charset="0"/>
              </a:rPr>
              <a:t>一起提供了一种简便的方式，使开发者和商业应用能够低延迟、高数据传输率地将内容分发给最终用户。</a:t>
            </a:r>
            <a:r>
              <a:rPr lang="en-US" altLang="zh-CN" dirty="0">
                <a:latin typeface="Times New Roman" panose="02020603050405020304" pitchFamily="18" charset="0"/>
                <a:cs typeface="Times New Roman" panose="02020603050405020304" pitchFamily="18" charset="0"/>
              </a:rPr>
              <a:t>Amazon </a:t>
            </a:r>
            <a:r>
              <a:rPr lang="en-US" altLang="zh-CN" dirty="0" err="1">
                <a:latin typeface="Times New Roman" panose="02020603050405020304" pitchFamily="18" charset="0"/>
                <a:cs typeface="Times New Roman" panose="02020603050405020304" pitchFamily="18" charset="0"/>
              </a:rPr>
              <a:t>CloudFront</a:t>
            </a:r>
            <a:r>
              <a:rPr lang="zh-CN" altLang="en-US" dirty="0">
                <a:latin typeface="Times New Roman" panose="02020603050405020304" pitchFamily="18" charset="0"/>
                <a:cs typeface="Times New Roman" panose="02020603050405020304" pitchFamily="18" charset="0"/>
              </a:rPr>
              <a:t>可使用遍布全球的节点服务器来分发整个网站，包括动态、静态和流内容。经过优化，</a:t>
            </a:r>
            <a:r>
              <a:rPr lang="en-US" altLang="zh-CN" dirty="0">
                <a:latin typeface="Times New Roman" panose="02020603050405020304" pitchFamily="18" charset="0"/>
                <a:cs typeface="Times New Roman" panose="02020603050405020304" pitchFamily="18" charset="0"/>
              </a:rPr>
              <a:t>Amazon </a:t>
            </a:r>
            <a:r>
              <a:rPr lang="en-US" altLang="zh-CN" dirty="0" err="1">
                <a:latin typeface="Times New Roman" panose="02020603050405020304" pitchFamily="18" charset="0"/>
                <a:cs typeface="Times New Roman" panose="02020603050405020304" pitchFamily="18" charset="0"/>
              </a:rPr>
              <a:t>CloudFront</a:t>
            </a:r>
            <a:r>
              <a:rPr lang="zh-CN" altLang="en-US" dirty="0">
                <a:latin typeface="Times New Roman" panose="02020603050405020304" pitchFamily="18" charset="0"/>
                <a:cs typeface="Times New Roman" panose="02020603050405020304" pitchFamily="18" charset="0"/>
              </a:rPr>
              <a:t>可与</a:t>
            </a:r>
            <a:r>
              <a:rPr lang="en-US" altLang="zh-CN" dirty="0">
                <a:latin typeface="Times New Roman" panose="02020603050405020304" pitchFamily="18" charset="0"/>
                <a:cs typeface="Times New Roman" panose="02020603050405020304" pitchFamily="18" charset="0"/>
              </a:rPr>
              <a:t>Amazon S3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EC2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ELB</a:t>
            </a:r>
            <a:r>
              <a:rPr lang="zh-CN" altLang="en-US" dirty="0">
                <a:latin typeface="Times New Roman" panose="02020603050405020304" pitchFamily="18" charset="0"/>
                <a:cs typeface="Times New Roman" panose="02020603050405020304" pitchFamily="18" charset="0"/>
              </a:rPr>
              <a:t>及</a:t>
            </a:r>
            <a:r>
              <a:rPr lang="en-US" altLang="zh-CN" dirty="0">
                <a:latin typeface="Times New Roman" panose="02020603050405020304" pitchFamily="18" charset="0"/>
                <a:cs typeface="Times New Roman" panose="02020603050405020304" pitchFamily="18" charset="0"/>
              </a:rPr>
              <a:t>Amazon Route 53</a:t>
            </a:r>
            <a:r>
              <a:rPr lang="zh-CN" altLang="en-US" dirty="0">
                <a:latin typeface="Times New Roman" panose="02020603050405020304" pitchFamily="18" charset="0"/>
                <a:cs typeface="Times New Roman" panose="02020603050405020304" pitchFamily="18" charset="0"/>
              </a:rPr>
              <a:t>协同工作，</a:t>
            </a:r>
            <a:r>
              <a:rPr lang="en-US" altLang="zh-CN" dirty="0">
                <a:latin typeface="Times New Roman" panose="02020603050405020304" pitchFamily="18" charset="0"/>
                <a:cs typeface="Times New Roman" panose="02020603050405020304" pitchFamily="18" charset="0"/>
              </a:rPr>
              <a:t>Amazon </a:t>
            </a:r>
            <a:r>
              <a:rPr lang="en-US" altLang="zh-CN" dirty="0" err="1">
                <a:latin typeface="Times New Roman" panose="02020603050405020304" pitchFamily="18" charset="0"/>
                <a:cs typeface="Times New Roman" panose="02020603050405020304" pitchFamily="18" charset="0"/>
              </a:rPr>
              <a:t>CloudFront</a:t>
            </a:r>
            <a:r>
              <a:rPr lang="zh-CN" altLang="en-US" dirty="0">
                <a:latin typeface="Times New Roman" panose="02020603050405020304" pitchFamily="18" charset="0"/>
                <a:cs typeface="Times New Roman" panose="02020603050405020304" pitchFamily="18" charset="0"/>
              </a:rPr>
              <a:t>也可和任何存储有用户原始文件的非</a:t>
            </a:r>
            <a:r>
              <a:rPr lang="en-US" altLang="zh-CN" dirty="0">
                <a:latin typeface="Times New Roman" panose="02020603050405020304" pitchFamily="18" charset="0"/>
                <a:cs typeface="Times New Roman" panose="02020603050405020304" pitchFamily="18" charset="0"/>
              </a:rPr>
              <a:t>AWS</a:t>
            </a:r>
            <a:r>
              <a:rPr lang="zh-CN" altLang="en-US" dirty="0">
                <a:latin typeface="Times New Roman" panose="02020603050405020304" pitchFamily="18" charset="0"/>
                <a:cs typeface="Times New Roman" panose="02020603050405020304" pitchFamily="18" charset="0"/>
              </a:rPr>
              <a:t>的源服务器无缝集成。</a:t>
            </a:r>
          </a:p>
        </p:txBody>
      </p:sp>
      <p:sp>
        <p:nvSpPr>
          <p:cNvPr id="18" name="内容占位符 3"/>
          <p:cNvSpPr txBox="1">
            <a:spLocks/>
          </p:cNvSpPr>
          <p:nvPr/>
        </p:nvSpPr>
        <p:spPr>
          <a:xfrm>
            <a:off x="6386404" y="1448593"/>
            <a:ext cx="52959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2</a:t>
            </a:r>
            <a:r>
              <a:rPr lang="zh-CN" altLang="en-US" dirty="0"/>
              <a:t>．内容交付</a:t>
            </a:r>
          </a:p>
        </p:txBody>
      </p:sp>
      <p:grpSp>
        <p:nvGrpSpPr>
          <p:cNvPr id="4" name="组合 3"/>
          <p:cNvGrpSpPr/>
          <p:nvPr/>
        </p:nvGrpSpPr>
        <p:grpSpPr>
          <a:xfrm>
            <a:off x="428545" y="3166928"/>
            <a:ext cx="5192799" cy="3263283"/>
            <a:chOff x="476192" y="2439194"/>
            <a:chExt cx="5192799" cy="3263283"/>
          </a:xfrm>
        </p:grpSpPr>
        <p:sp>
          <p:nvSpPr>
            <p:cNvPr id="19" name="Freeform 705"/>
            <p:cNvSpPr>
              <a:spLocks/>
            </p:cNvSpPr>
            <p:nvPr/>
          </p:nvSpPr>
          <p:spPr bwMode="auto">
            <a:xfrm>
              <a:off x="476192" y="2543813"/>
              <a:ext cx="555295" cy="3158664"/>
            </a:xfrm>
            <a:custGeom>
              <a:avLst/>
              <a:gdLst>
                <a:gd name="T0" fmla="*/ 134 w 153"/>
                <a:gd name="T1" fmla="*/ 437 h 714"/>
                <a:gd name="T2" fmla="*/ 135 w 153"/>
                <a:gd name="T3" fmla="*/ 435 h 714"/>
                <a:gd name="T4" fmla="*/ 135 w 153"/>
                <a:gd name="T5" fmla="*/ 433 h 714"/>
                <a:gd name="T6" fmla="*/ 120 w 153"/>
                <a:gd name="T7" fmla="*/ 360 h 714"/>
                <a:gd name="T8" fmla="*/ 116 w 153"/>
                <a:gd name="T9" fmla="*/ 356 h 714"/>
                <a:gd name="T10" fmla="*/ 118 w 153"/>
                <a:gd name="T11" fmla="*/ 354 h 714"/>
                <a:gd name="T12" fmla="*/ 134 w 153"/>
                <a:gd name="T13" fmla="*/ 281 h 714"/>
                <a:gd name="T14" fmla="*/ 133 w 153"/>
                <a:gd name="T15" fmla="*/ 279 h 714"/>
                <a:gd name="T16" fmla="*/ 132 w 153"/>
                <a:gd name="T17" fmla="*/ 276 h 714"/>
                <a:gd name="T18" fmla="*/ 151 w 153"/>
                <a:gd name="T19" fmla="*/ 31 h 714"/>
                <a:gd name="T20" fmla="*/ 143 w 153"/>
                <a:gd name="T21" fmla="*/ 16 h 714"/>
                <a:gd name="T22" fmla="*/ 135 w 153"/>
                <a:gd name="T23" fmla="*/ 0 h 714"/>
                <a:gd name="T24" fmla="*/ 100 w 153"/>
                <a:gd name="T25" fmla="*/ 289 h 714"/>
                <a:gd name="T26" fmla="*/ 91 w 153"/>
                <a:gd name="T27" fmla="*/ 331 h 714"/>
                <a:gd name="T28" fmla="*/ 76 w 153"/>
                <a:gd name="T29" fmla="*/ 339 h 714"/>
                <a:gd name="T30" fmla="*/ 68 w 153"/>
                <a:gd name="T31" fmla="*/ 339 h 714"/>
                <a:gd name="T32" fmla="*/ 68 w 153"/>
                <a:gd name="T33" fmla="*/ 340 h 714"/>
                <a:gd name="T34" fmla="*/ 67 w 153"/>
                <a:gd name="T35" fmla="*/ 340 h 714"/>
                <a:gd name="T36" fmla="*/ 66 w 153"/>
                <a:gd name="T37" fmla="*/ 375 h 714"/>
                <a:gd name="T38" fmla="*/ 68 w 153"/>
                <a:gd name="T39" fmla="*/ 375 h 714"/>
                <a:gd name="T40" fmla="*/ 77 w 153"/>
                <a:gd name="T41" fmla="*/ 374 h 714"/>
                <a:gd name="T42" fmla="*/ 93 w 153"/>
                <a:gd name="T43" fmla="*/ 383 h 714"/>
                <a:gd name="T44" fmla="*/ 101 w 153"/>
                <a:gd name="T45" fmla="*/ 425 h 714"/>
                <a:gd name="T46" fmla="*/ 137 w 153"/>
                <a:gd name="T47" fmla="*/ 714 h 714"/>
                <a:gd name="T48" fmla="*/ 153 w 153"/>
                <a:gd name="T49" fmla="*/ 682 h 714"/>
                <a:gd name="T50" fmla="*/ 134 w 153"/>
                <a:gd name="T51" fmla="*/ 437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714">
                  <a:moveTo>
                    <a:pt x="134" y="437"/>
                  </a:moveTo>
                  <a:cubicBezTo>
                    <a:pt x="135" y="435"/>
                    <a:pt x="135" y="435"/>
                    <a:pt x="135" y="435"/>
                  </a:cubicBezTo>
                  <a:cubicBezTo>
                    <a:pt x="135" y="433"/>
                    <a:pt x="135" y="433"/>
                    <a:pt x="135" y="433"/>
                  </a:cubicBezTo>
                  <a:cubicBezTo>
                    <a:pt x="136" y="428"/>
                    <a:pt x="143" y="387"/>
                    <a:pt x="120" y="360"/>
                  </a:cubicBezTo>
                  <a:cubicBezTo>
                    <a:pt x="118" y="359"/>
                    <a:pt x="117" y="358"/>
                    <a:pt x="116" y="356"/>
                  </a:cubicBezTo>
                  <a:cubicBezTo>
                    <a:pt x="117" y="355"/>
                    <a:pt x="117" y="355"/>
                    <a:pt x="118" y="354"/>
                  </a:cubicBezTo>
                  <a:cubicBezTo>
                    <a:pt x="141" y="327"/>
                    <a:pt x="135" y="285"/>
                    <a:pt x="134" y="281"/>
                  </a:cubicBezTo>
                  <a:cubicBezTo>
                    <a:pt x="133" y="279"/>
                    <a:pt x="133" y="279"/>
                    <a:pt x="133" y="279"/>
                  </a:cubicBezTo>
                  <a:cubicBezTo>
                    <a:pt x="132" y="276"/>
                    <a:pt x="132" y="276"/>
                    <a:pt x="132" y="276"/>
                  </a:cubicBezTo>
                  <a:cubicBezTo>
                    <a:pt x="46" y="90"/>
                    <a:pt x="147" y="34"/>
                    <a:pt x="151" y="31"/>
                  </a:cubicBezTo>
                  <a:cubicBezTo>
                    <a:pt x="143" y="16"/>
                    <a:pt x="143" y="16"/>
                    <a:pt x="143" y="16"/>
                  </a:cubicBezTo>
                  <a:cubicBezTo>
                    <a:pt x="135" y="0"/>
                    <a:pt x="135" y="0"/>
                    <a:pt x="135" y="0"/>
                  </a:cubicBezTo>
                  <a:cubicBezTo>
                    <a:pt x="134" y="1"/>
                    <a:pt x="0" y="72"/>
                    <a:pt x="100" y="289"/>
                  </a:cubicBezTo>
                  <a:cubicBezTo>
                    <a:pt x="101" y="298"/>
                    <a:pt x="101" y="320"/>
                    <a:pt x="91" y="331"/>
                  </a:cubicBezTo>
                  <a:cubicBezTo>
                    <a:pt x="88" y="336"/>
                    <a:pt x="82" y="338"/>
                    <a:pt x="76" y="339"/>
                  </a:cubicBezTo>
                  <a:cubicBezTo>
                    <a:pt x="73" y="339"/>
                    <a:pt x="70" y="339"/>
                    <a:pt x="68" y="339"/>
                  </a:cubicBezTo>
                  <a:cubicBezTo>
                    <a:pt x="68" y="340"/>
                    <a:pt x="68" y="340"/>
                    <a:pt x="68" y="340"/>
                  </a:cubicBezTo>
                  <a:cubicBezTo>
                    <a:pt x="67" y="340"/>
                    <a:pt x="67" y="340"/>
                    <a:pt x="67" y="340"/>
                  </a:cubicBezTo>
                  <a:cubicBezTo>
                    <a:pt x="66" y="375"/>
                    <a:pt x="66" y="375"/>
                    <a:pt x="66" y="375"/>
                  </a:cubicBezTo>
                  <a:cubicBezTo>
                    <a:pt x="67" y="375"/>
                    <a:pt x="67" y="375"/>
                    <a:pt x="68" y="375"/>
                  </a:cubicBezTo>
                  <a:cubicBezTo>
                    <a:pt x="71" y="375"/>
                    <a:pt x="74" y="375"/>
                    <a:pt x="77" y="374"/>
                  </a:cubicBezTo>
                  <a:cubicBezTo>
                    <a:pt x="84" y="375"/>
                    <a:pt x="89" y="378"/>
                    <a:pt x="93" y="383"/>
                  </a:cubicBezTo>
                  <a:cubicBezTo>
                    <a:pt x="103" y="394"/>
                    <a:pt x="102" y="415"/>
                    <a:pt x="101" y="425"/>
                  </a:cubicBezTo>
                  <a:cubicBezTo>
                    <a:pt x="2" y="642"/>
                    <a:pt x="135" y="713"/>
                    <a:pt x="137" y="714"/>
                  </a:cubicBezTo>
                  <a:cubicBezTo>
                    <a:pt x="153" y="682"/>
                    <a:pt x="153" y="682"/>
                    <a:pt x="153" y="682"/>
                  </a:cubicBezTo>
                  <a:cubicBezTo>
                    <a:pt x="151" y="682"/>
                    <a:pt x="46" y="626"/>
                    <a:pt x="134" y="437"/>
                  </a:cubicBezTo>
                  <a:close/>
                </a:path>
              </a:pathLst>
            </a:custGeom>
            <a:solidFill>
              <a:schemeClr val="accent5">
                <a:lumMod val="75000"/>
              </a:schemeClr>
            </a:solidFill>
            <a:ln>
              <a:noFill/>
            </a:ln>
          </p:spPr>
          <p:txBody>
            <a:bodyPr vert="horz" wrap="square" lIns="91486" tIns="45743" rIns="91486" bIns="45743" numCol="1" anchor="t" anchorCtr="0" compatLnSpc="1">
              <a:prstTxWarp prst="textNoShape">
                <a:avLst/>
              </a:prstTxWarp>
            </a:bodyPr>
            <a:lstStyle/>
            <a:p>
              <a:endParaRPr lang="zh-CN" altLang="en-US" sz="1900"/>
            </a:p>
          </p:txBody>
        </p:sp>
        <p:sp>
          <p:nvSpPr>
            <p:cNvPr id="23" name="同侧圆角矩形 22"/>
            <p:cNvSpPr/>
            <p:nvPr/>
          </p:nvSpPr>
          <p:spPr>
            <a:xfrm rot="5400000">
              <a:off x="3125873" y="644807"/>
              <a:ext cx="687194" cy="4399042"/>
            </a:xfrm>
            <a:prstGeom prst="round2SameRect">
              <a:avLst>
                <a:gd name="adj1" fmla="val 37130"/>
                <a:gd name="adj2" fmla="val 0"/>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24" name="同侧圆角矩形 23"/>
            <p:cNvSpPr/>
            <p:nvPr/>
          </p:nvSpPr>
          <p:spPr>
            <a:xfrm rot="5400000">
              <a:off x="3092551" y="1513719"/>
              <a:ext cx="729319" cy="4374527"/>
            </a:xfrm>
            <a:prstGeom prst="round2SameRect">
              <a:avLst>
                <a:gd name="adj1" fmla="val 37130"/>
                <a:gd name="adj2" fmla="val 0"/>
              </a:avLst>
            </a:prstGeom>
            <a:solidFill>
              <a:srgbClr val="CC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25" name="同侧圆角矩形 24"/>
            <p:cNvSpPr/>
            <p:nvPr/>
          </p:nvSpPr>
          <p:spPr>
            <a:xfrm rot="5400000">
              <a:off x="3121818" y="2307766"/>
              <a:ext cx="670785" cy="4374527"/>
            </a:xfrm>
            <a:prstGeom prst="round2SameRect">
              <a:avLst>
                <a:gd name="adj1" fmla="val 37130"/>
                <a:gd name="adj2" fmla="val 0"/>
              </a:avLst>
            </a:prstGeom>
            <a:solidFill>
              <a:srgbClr val="FFFF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26" name="同侧圆角矩形 25"/>
            <p:cNvSpPr/>
            <p:nvPr/>
          </p:nvSpPr>
          <p:spPr>
            <a:xfrm rot="5400000">
              <a:off x="3069242" y="3064364"/>
              <a:ext cx="733593" cy="4416867"/>
            </a:xfrm>
            <a:prstGeom prst="round2SameRect">
              <a:avLst>
                <a:gd name="adj1" fmla="val 37130"/>
                <a:gd name="adj2" fmla="val 0"/>
              </a:avLst>
            </a:prstGeom>
            <a:solidFill>
              <a:srgbClr val="99FF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27" name="矩形 26"/>
            <p:cNvSpPr/>
            <p:nvPr/>
          </p:nvSpPr>
          <p:spPr>
            <a:xfrm>
              <a:off x="1477991" y="2515394"/>
              <a:ext cx="4166481" cy="677155"/>
            </a:xfrm>
            <a:prstGeom prst="rect">
              <a:avLst/>
            </a:prstGeom>
          </p:spPr>
          <p:txBody>
            <a:bodyPr wrap="square" lIns="91486" tIns="45743" rIns="91486" bIns="45743">
              <a:spAutoFit/>
            </a:bodyPr>
            <a:lstStyle/>
            <a:p>
              <a:pPr defTabSz="1286472">
                <a:defRPr/>
              </a:pPr>
              <a:r>
                <a:rPr lang="zh-CN" altLang="en-US" sz="1900" dirty="0">
                  <a:latin typeface="Times New Roman" panose="02020603050405020304" pitchFamily="18" charset="0"/>
                  <a:ea typeface="微软雅黑" pitchFamily="34" charset="-122"/>
                  <a:cs typeface="Times New Roman" panose="02020603050405020304" pitchFamily="18" charset="0"/>
                </a:rPr>
                <a:t>①</a:t>
              </a:r>
              <a:r>
                <a:rPr lang="en-US" altLang="zh-CN" sz="1900" dirty="0">
                  <a:latin typeface="Times New Roman" panose="02020603050405020304" pitchFamily="18" charset="0"/>
                  <a:ea typeface="微软雅黑" pitchFamily="34" charset="-122"/>
                  <a:cs typeface="Times New Roman" panose="02020603050405020304" pitchFamily="18" charset="0"/>
                </a:rPr>
                <a:t>Amazon Elastic Compute Cloud</a:t>
              </a:r>
              <a:r>
                <a:rPr lang="zh-CN" altLang="en-US" sz="1900" dirty="0">
                  <a:latin typeface="Times New Roman" panose="02020603050405020304" pitchFamily="18" charset="0"/>
                  <a:ea typeface="微软雅黑" pitchFamily="34" charset="-122"/>
                  <a:cs typeface="Times New Roman" panose="02020603050405020304" pitchFamily="18" charset="0"/>
                </a:rPr>
                <a:t>（</a:t>
              </a:r>
              <a:r>
                <a:rPr lang="en-US" altLang="zh-CN" sz="1900" dirty="0">
                  <a:latin typeface="Times New Roman" panose="02020603050405020304" pitchFamily="18" charset="0"/>
                  <a:ea typeface="微软雅黑" pitchFamily="34" charset="-122"/>
                  <a:cs typeface="Times New Roman" panose="02020603050405020304" pitchFamily="18" charset="0"/>
                </a:rPr>
                <a:t>EC2</a:t>
              </a:r>
              <a:r>
                <a:rPr lang="zh-CN" altLang="en-US" sz="1900" dirty="0">
                  <a:latin typeface="Times New Roman" panose="02020603050405020304" pitchFamily="18" charset="0"/>
                  <a:ea typeface="微软雅黑" pitchFamily="34" charset="-122"/>
                  <a:cs typeface="Times New Roman" panose="02020603050405020304" pitchFamily="18" charset="0"/>
                </a:rPr>
                <a:t>）：弹性计算云</a:t>
              </a:r>
            </a:p>
          </p:txBody>
        </p:sp>
        <p:sp>
          <p:nvSpPr>
            <p:cNvPr id="28" name="矩形 27"/>
            <p:cNvSpPr/>
            <p:nvPr/>
          </p:nvSpPr>
          <p:spPr>
            <a:xfrm>
              <a:off x="1573775" y="3357629"/>
              <a:ext cx="4070700" cy="677155"/>
            </a:xfrm>
            <a:prstGeom prst="rect">
              <a:avLst/>
            </a:prstGeom>
          </p:spPr>
          <p:txBody>
            <a:bodyPr wrap="square" lIns="91486" tIns="45743" rIns="91486" bIns="45743">
              <a:spAutoFit/>
            </a:bodyPr>
            <a:lstStyle/>
            <a:p>
              <a:pPr defTabSz="1286472">
                <a:defRPr/>
              </a:pPr>
              <a:r>
                <a:rPr lang="zh-CN" altLang="en-US" sz="1900" dirty="0">
                  <a:latin typeface="Times New Roman" panose="02020603050405020304" pitchFamily="18" charset="0"/>
                  <a:ea typeface="微软雅黑" pitchFamily="34" charset="-122"/>
                  <a:cs typeface="Times New Roman" panose="02020603050405020304" pitchFamily="18" charset="0"/>
                </a:rPr>
                <a:t>②</a:t>
              </a:r>
              <a:r>
                <a:rPr lang="en-US" altLang="zh-CN" sz="1900" dirty="0">
                  <a:latin typeface="Times New Roman" panose="02020603050405020304" pitchFamily="18" charset="0"/>
                  <a:ea typeface="微软雅黑" pitchFamily="34" charset="-122"/>
                  <a:cs typeface="Times New Roman" panose="02020603050405020304" pitchFamily="18" charset="0"/>
                </a:rPr>
                <a:t>Amazon Elastic MapReduce</a:t>
              </a:r>
              <a:r>
                <a:rPr lang="zh-CN" altLang="en-US" sz="1900" dirty="0">
                  <a:latin typeface="Times New Roman" panose="02020603050405020304" pitchFamily="18" charset="0"/>
                  <a:ea typeface="微软雅黑" pitchFamily="34" charset="-122"/>
                  <a:cs typeface="Times New Roman" panose="02020603050405020304" pitchFamily="18" charset="0"/>
                </a:rPr>
                <a:t>（</a:t>
              </a:r>
              <a:r>
                <a:rPr lang="en-US" altLang="zh-CN" sz="1900" dirty="0">
                  <a:latin typeface="Times New Roman" panose="02020603050405020304" pitchFamily="18" charset="0"/>
                  <a:ea typeface="微软雅黑" pitchFamily="34" charset="-122"/>
                  <a:cs typeface="Times New Roman" panose="02020603050405020304" pitchFamily="18" charset="0"/>
                </a:rPr>
                <a:t>EMR</a:t>
              </a:r>
              <a:r>
                <a:rPr lang="zh-CN" altLang="en-US" sz="1900" dirty="0">
                  <a:latin typeface="Times New Roman" panose="02020603050405020304" pitchFamily="18" charset="0"/>
                  <a:ea typeface="微软雅黑" pitchFamily="34" charset="-122"/>
                  <a:cs typeface="Times New Roman" panose="02020603050405020304" pitchFamily="18" charset="0"/>
                </a:rPr>
                <a:t>）：弹性</a:t>
              </a:r>
              <a:r>
                <a:rPr lang="en-US" altLang="zh-CN" sz="1900" dirty="0">
                  <a:latin typeface="Times New Roman" panose="02020603050405020304" pitchFamily="18" charset="0"/>
                  <a:ea typeface="微软雅黑" pitchFamily="34" charset="-122"/>
                  <a:cs typeface="Times New Roman" panose="02020603050405020304" pitchFamily="18" charset="0"/>
                </a:rPr>
                <a:t>MapReduce</a:t>
              </a:r>
              <a:endParaRPr lang="zh-CN" altLang="en-US" sz="1900" dirty="0">
                <a:latin typeface="Times New Roman" panose="02020603050405020304" pitchFamily="18" charset="0"/>
                <a:ea typeface="微软雅黑" pitchFamily="34" charset="-122"/>
                <a:cs typeface="Times New Roman" panose="02020603050405020304" pitchFamily="18" charset="0"/>
              </a:endParaRPr>
            </a:p>
          </p:txBody>
        </p:sp>
        <p:sp>
          <p:nvSpPr>
            <p:cNvPr id="29" name="矩形 28"/>
            <p:cNvSpPr/>
            <p:nvPr/>
          </p:nvSpPr>
          <p:spPr>
            <a:xfrm>
              <a:off x="1573774" y="4185487"/>
              <a:ext cx="3790417" cy="369378"/>
            </a:xfrm>
            <a:prstGeom prst="rect">
              <a:avLst/>
            </a:prstGeom>
          </p:spPr>
          <p:txBody>
            <a:bodyPr wrap="square" lIns="91486" tIns="45743" rIns="91486" bIns="45743">
              <a:spAutoFit/>
            </a:bodyPr>
            <a:lstStyle/>
            <a:p>
              <a:pPr defTabSz="1286472">
                <a:defRPr/>
              </a:pPr>
              <a:r>
                <a:rPr lang="zh-CN" altLang="en-US" sz="1800" dirty="0">
                  <a:latin typeface="Times New Roman" panose="02020603050405020304" pitchFamily="18" charset="0"/>
                  <a:ea typeface="微软雅黑" pitchFamily="34" charset="-122"/>
                  <a:cs typeface="Times New Roman" panose="02020603050405020304" pitchFamily="18" charset="0"/>
                </a:rPr>
                <a:t>③</a:t>
              </a:r>
              <a:r>
                <a:rPr lang="en-US" altLang="zh-CN" sz="1800" dirty="0">
                  <a:latin typeface="Times New Roman" panose="02020603050405020304" pitchFamily="18" charset="0"/>
                  <a:ea typeface="微软雅黑" pitchFamily="34" charset="-122"/>
                  <a:cs typeface="Times New Roman" panose="02020603050405020304" pitchFamily="18" charset="0"/>
                </a:rPr>
                <a:t>Amazon Auto Scaling</a:t>
              </a:r>
              <a:r>
                <a:rPr lang="zh-CN" altLang="en-US" sz="1800" dirty="0">
                  <a:latin typeface="Times New Roman" panose="02020603050405020304" pitchFamily="18" charset="0"/>
                  <a:ea typeface="微软雅黑" pitchFamily="34" charset="-122"/>
                  <a:cs typeface="Times New Roman" panose="02020603050405020304" pitchFamily="18" charset="0"/>
                </a:rPr>
                <a:t>：自动扩缩</a:t>
              </a:r>
            </a:p>
          </p:txBody>
        </p:sp>
        <p:grpSp>
          <p:nvGrpSpPr>
            <p:cNvPr id="30" name="Group 171"/>
            <p:cNvGrpSpPr>
              <a:grpSpLocks/>
            </p:cNvGrpSpPr>
            <p:nvPr/>
          </p:nvGrpSpPr>
          <p:grpSpPr bwMode="auto">
            <a:xfrm>
              <a:off x="1208365" y="3231260"/>
              <a:ext cx="312944" cy="598652"/>
              <a:chOff x="2357" y="773"/>
              <a:chExt cx="1512" cy="2894"/>
            </a:xfrm>
          </p:grpSpPr>
          <p:sp>
            <p:nvSpPr>
              <p:cNvPr id="31" name="Oval 172"/>
              <p:cNvSpPr>
                <a:spLocks noChangeArrowheads="1"/>
              </p:cNvSpPr>
              <p:nvPr/>
            </p:nvSpPr>
            <p:spPr bwMode="auto">
              <a:xfrm>
                <a:off x="2614" y="774"/>
                <a:ext cx="1255" cy="2720"/>
              </a:xfrm>
              <a:prstGeom prst="ellipse">
                <a:avLst/>
              </a:prstGeom>
              <a:noFill/>
              <a:ln w="9525" algn="ctr">
                <a:noFill/>
                <a:round/>
                <a:headEnd/>
                <a:tailEnd/>
              </a:ln>
            </p:spPr>
            <p:txBody>
              <a:bodyPr wrap="none" anchor="ctr">
                <a:spAutoFit/>
              </a:bodyPr>
              <a:lstStyle/>
              <a:p>
                <a:endParaRPr lang="zh-CN" altLang="en-US" sz="1900">
                  <a:latin typeface="Calibri" pitchFamily="34" charset="0"/>
                </a:endParaRPr>
              </a:p>
            </p:txBody>
          </p:sp>
          <p:grpSp>
            <p:nvGrpSpPr>
              <p:cNvPr id="32" name="Group 173"/>
              <p:cNvGrpSpPr>
                <a:grpSpLocks/>
              </p:cNvGrpSpPr>
              <p:nvPr/>
            </p:nvGrpSpPr>
            <p:grpSpPr bwMode="auto">
              <a:xfrm>
                <a:off x="2357" y="773"/>
                <a:ext cx="1312" cy="2894"/>
                <a:chOff x="2041" y="276"/>
                <a:chExt cx="1828" cy="4033"/>
              </a:xfrm>
            </p:grpSpPr>
            <p:sp>
              <p:nvSpPr>
                <p:cNvPr id="33" name="Oval 174"/>
                <p:cNvSpPr>
                  <a:spLocks noChangeArrowheads="1"/>
                </p:cNvSpPr>
                <p:nvPr/>
              </p:nvSpPr>
              <p:spPr bwMode="auto">
                <a:xfrm>
                  <a:off x="2041" y="276"/>
                  <a:ext cx="1519" cy="3791"/>
                </a:xfrm>
                <a:prstGeom prst="ellipse">
                  <a:avLst/>
                </a:prstGeom>
                <a:gradFill rotWithShape="1">
                  <a:gsLst>
                    <a:gs pos="0">
                      <a:srgbClr val="002F47"/>
                    </a:gs>
                    <a:gs pos="100000">
                      <a:srgbClr val="006699">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34" name="Oval 175"/>
                <p:cNvSpPr>
                  <a:spLocks noChangeArrowheads="1"/>
                </p:cNvSpPr>
                <p:nvPr/>
              </p:nvSpPr>
              <p:spPr bwMode="auto">
                <a:xfrm>
                  <a:off x="2120" y="276"/>
                  <a:ext cx="1749" cy="3791"/>
                </a:xfrm>
                <a:prstGeom prst="ellipse">
                  <a:avLst/>
                </a:prstGeom>
                <a:solidFill>
                  <a:srgbClr val="006699"/>
                </a:solidFill>
                <a:ln w="9525" algn="ctr">
                  <a:noFill/>
                  <a:round/>
                  <a:headEnd/>
                  <a:tailEnd/>
                </a:ln>
              </p:spPr>
              <p:txBody>
                <a:bodyPr wrap="none" anchor="ctr">
                  <a:spAutoFit/>
                </a:bodyPr>
                <a:lstStyle/>
                <a:p>
                  <a:endParaRPr lang="zh-CN" altLang="en-US" sz="1900">
                    <a:latin typeface="Calibri" pitchFamily="34" charset="0"/>
                  </a:endParaRPr>
                </a:p>
              </p:txBody>
            </p:sp>
            <p:sp>
              <p:nvSpPr>
                <p:cNvPr id="35" name="Oval 176"/>
                <p:cNvSpPr>
                  <a:spLocks noChangeArrowheads="1"/>
                </p:cNvSpPr>
                <p:nvPr/>
              </p:nvSpPr>
              <p:spPr bwMode="auto">
                <a:xfrm>
                  <a:off x="2171" y="276"/>
                  <a:ext cx="1259" cy="3791"/>
                </a:xfrm>
                <a:prstGeom prst="ellipse">
                  <a:avLst/>
                </a:prstGeom>
                <a:gradFill rotWithShape="1">
                  <a:gsLst>
                    <a:gs pos="0">
                      <a:schemeClr val="bg1">
                        <a:alpha val="60001"/>
                      </a:schemeClr>
                    </a:gs>
                    <a:gs pos="100000">
                      <a:srgbClr val="00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36" name="Oval 177"/>
                <p:cNvSpPr>
                  <a:spLocks noChangeArrowheads="1"/>
                </p:cNvSpPr>
                <p:nvPr/>
              </p:nvSpPr>
              <p:spPr bwMode="auto">
                <a:xfrm>
                  <a:off x="2278" y="519"/>
                  <a:ext cx="1043" cy="3790"/>
                </a:xfrm>
                <a:prstGeom prst="ellipse">
                  <a:avLst/>
                </a:prstGeom>
                <a:gradFill rotWithShape="1">
                  <a:gsLst>
                    <a:gs pos="0">
                      <a:srgbClr val="006699">
                        <a:alpha val="60001"/>
                      </a:srgbClr>
                    </a:gs>
                    <a:gs pos="100000">
                      <a:srgbClr val="00CCFF">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grpSp>
        </p:grpSp>
        <p:grpSp>
          <p:nvGrpSpPr>
            <p:cNvPr id="37" name="Group 178"/>
            <p:cNvGrpSpPr>
              <a:grpSpLocks/>
            </p:cNvGrpSpPr>
            <p:nvPr/>
          </p:nvGrpSpPr>
          <p:grpSpPr bwMode="auto">
            <a:xfrm>
              <a:off x="1208365" y="2439194"/>
              <a:ext cx="271549" cy="598652"/>
              <a:chOff x="930" y="773"/>
              <a:chExt cx="1312" cy="2894"/>
            </a:xfrm>
          </p:grpSpPr>
          <p:sp>
            <p:nvSpPr>
              <p:cNvPr id="38" name="Oval 179"/>
              <p:cNvSpPr>
                <a:spLocks noChangeArrowheads="1"/>
              </p:cNvSpPr>
              <p:nvPr/>
            </p:nvSpPr>
            <p:spPr bwMode="auto">
              <a:xfrm>
                <a:off x="930" y="773"/>
                <a:ext cx="1090" cy="2720"/>
              </a:xfrm>
              <a:prstGeom prst="ellipse">
                <a:avLst/>
              </a:prstGeom>
              <a:gradFill rotWithShape="1">
                <a:gsLst>
                  <a:gs pos="0">
                    <a:srgbClr val="185E18"/>
                  </a:gs>
                  <a:gs pos="100000">
                    <a:srgbClr val="33CC33">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39" name="Oval 180"/>
              <p:cNvSpPr>
                <a:spLocks noChangeArrowheads="1"/>
              </p:cNvSpPr>
              <p:nvPr/>
            </p:nvSpPr>
            <p:spPr bwMode="auto">
              <a:xfrm>
                <a:off x="987" y="773"/>
                <a:ext cx="1255" cy="2720"/>
              </a:xfrm>
              <a:prstGeom prst="ellipse">
                <a:avLst/>
              </a:prstGeom>
              <a:solidFill>
                <a:srgbClr val="33CC33"/>
              </a:solidFill>
              <a:ln w="9525" algn="ctr">
                <a:noFill/>
                <a:round/>
                <a:headEnd/>
                <a:tailEnd/>
              </a:ln>
            </p:spPr>
            <p:txBody>
              <a:bodyPr wrap="none" anchor="ctr">
                <a:spAutoFit/>
              </a:bodyPr>
              <a:lstStyle/>
              <a:p>
                <a:endParaRPr lang="zh-CN" altLang="en-US" sz="1900">
                  <a:latin typeface="Calibri" pitchFamily="34" charset="0"/>
                </a:endParaRPr>
              </a:p>
            </p:txBody>
          </p:sp>
          <p:sp>
            <p:nvSpPr>
              <p:cNvPr id="40" name="Oval 181"/>
              <p:cNvSpPr>
                <a:spLocks noChangeArrowheads="1"/>
              </p:cNvSpPr>
              <p:nvPr/>
            </p:nvSpPr>
            <p:spPr bwMode="auto">
              <a:xfrm>
                <a:off x="1023" y="773"/>
                <a:ext cx="904" cy="2720"/>
              </a:xfrm>
              <a:prstGeom prst="ellipse">
                <a:avLst/>
              </a:prstGeom>
              <a:gradFill rotWithShape="1">
                <a:gsLst>
                  <a:gs pos="0">
                    <a:schemeClr val="bg1">
                      <a:alpha val="60001"/>
                    </a:schemeClr>
                  </a:gs>
                  <a:gs pos="100000">
                    <a:srgbClr val="00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41" name="Oval 182"/>
              <p:cNvSpPr>
                <a:spLocks noChangeArrowheads="1"/>
              </p:cNvSpPr>
              <p:nvPr/>
            </p:nvSpPr>
            <p:spPr bwMode="auto">
              <a:xfrm>
                <a:off x="1100" y="947"/>
                <a:ext cx="748" cy="2720"/>
              </a:xfrm>
              <a:prstGeom prst="ellipse">
                <a:avLst/>
              </a:prstGeom>
              <a:solidFill>
                <a:srgbClr val="33CC33">
                  <a:alpha val="59999"/>
                </a:srgbClr>
              </a:solidFill>
              <a:ln w="9525" algn="ctr">
                <a:noFill/>
                <a:round/>
                <a:headEnd/>
                <a:tailEnd/>
              </a:ln>
            </p:spPr>
            <p:txBody>
              <a:bodyPr anchor="ctr">
                <a:spAutoFit/>
              </a:bodyPr>
              <a:lstStyle/>
              <a:p>
                <a:endParaRPr lang="zh-CN" altLang="en-US" sz="1900">
                  <a:latin typeface="Calibri" pitchFamily="34" charset="0"/>
                </a:endParaRPr>
              </a:p>
            </p:txBody>
          </p:sp>
        </p:grpSp>
        <p:grpSp>
          <p:nvGrpSpPr>
            <p:cNvPr id="42" name="Group 183"/>
            <p:cNvGrpSpPr>
              <a:grpSpLocks/>
            </p:cNvGrpSpPr>
            <p:nvPr/>
          </p:nvGrpSpPr>
          <p:grpSpPr bwMode="auto">
            <a:xfrm>
              <a:off x="1208365" y="4812656"/>
              <a:ext cx="271549" cy="598338"/>
              <a:chOff x="3742" y="746"/>
              <a:chExt cx="1312" cy="2913"/>
            </a:xfrm>
          </p:grpSpPr>
          <p:sp>
            <p:nvSpPr>
              <p:cNvPr id="43" name="Oval 184"/>
              <p:cNvSpPr>
                <a:spLocks noChangeArrowheads="1"/>
              </p:cNvSpPr>
              <p:nvPr/>
            </p:nvSpPr>
            <p:spPr bwMode="auto">
              <a:xfrm>
                <a:off x="3742" y="746"/>
                <a:ext cx="1090" cy="2739"/>
              </a:xfrm>
              <a:prstGeom prst="ellipse">
                <a:avLst/>
              </a:prstGeom>
              <a:gradFill rotWithShape="1">
                <a:gsLst>
                  <a:gs pos="0">
                    <a:srgbClr val="762F47"/>
                  </a:gs>
                  <a:gs pos="100000">
                    <a:srgbClr val="FF6699">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44" name="Oval 185"/>
              <p:cNvSpPr>
                <a:spLocks noChangeArrowheads="1"/>
              </p:cNvSpPr>
              <p:nvPr/>
            </p:nvSpPr>
            <p:spPr bwMode="auto">
              <a:xfrm>
                <a:off x="3799" y="746"/>
                <a:ext cx="1255" cy="2739"/>
              </a:xfrm>
              <a:prstGeom prst="ellipse">
                <a:avLst/>
              </a:prstGeom>
              <a:solidFill>
                <a:srgbClr val="FF4B87"/>
              </a:solidFill>
              <a:ln w="9525" algn="ctr">
                <a:noFill/>
                <a:round/>
                <a:headEnd/>
                <a:tailEnd/>
              </a:ln>
            </p:spPr>
            <p:txBody>
              <a:bodyPr wrap="none" anchor="ctr">
                <a:spAutoFit/>
              </a:bodyPr>
              <a:lstStyle/>
              <a:p>
                <a:endParaRPr lang="zh-CN" altLang="en-US" sz="1900">
                  <a:latin typeface="Calibri" pitchFamily="34" charset="0"/>
                </a:endParaRPr>
              </a:p>
            </p:txBody>
          </p:sp>
          <p:sp>
            <p:nvSpPr>
              <p:cNvPr id="45" name="Oval 186"/>
              <p:cNvSpPr>
                <a:spLocks noChangeArrowheads="1"/>
              </p:cNvSpPr>
              <p:nvPr/>
            </p:nvSpPr>
            <p:spPr bwMode="auto">
              <a:xfrm>
                <a:off x="3835" y="746"/>
                <a:ext cx="904" cy="2739"/>
              </a:xfrm>
              <a:prstGeom prst="ellipse">
                <a:avLst/>
              </a:prstGeom>
              <a:gradFill rotWithShape="1">
                <a:gsLst>
                  <a:gs pos="0">
                    <a:schemeClr val="bg1">
                      <a:alpha val="60001"/>
                    </a:schemeClr>
                  </a:gs>
                  <a:gs pos="100000">
                    <a:srgbClr val="FF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46" name="Oval 187"/>
              <p:cNvSpPr>
                <a:spLocks noChangeArrowheads="1"/>
              </p:cNvSpPr>
              <p:nvPr/>
            </p:nvSpPr>
            <p:spPr bwMode="auto">
              <a:xfrm>
                <a:off x="3912" y="920"/>
                <a:ext cx="748" cy="2739"/>
              </a:xfrm>
              <a:prstGeom prst="ellipse">
                <a:avLst/>
              </a:prstGeom>
              <a:solidFill>
                <a:srgbClr val="FF4B87">
                  <a:alpha val="59999"/>
                </a:srgbClr>
              </a:solidFill>
              <a:ln w="9525" algn="ctr">
                <a:noFill/>
                <a:round/>
                <a:headEnd/>
                <a:tailEnd/>
              </a:ln>
            </p:spPr>
            <p:txBody>
              <a:bodyPr anchor="ctr">
                <a:spAutoFit/>
              </a:bodyPr>
              <a:lstStyle/>
              <a:p>
                <a:endParaRPr lang="zh-CN" altLang="en-US" sz="1900">
                  <a:latin typeface="Calibri" pitchFamily="34" charset="0"/>
                </a:endParaRPr>
              </a:p>
            </p:txBody>
          </p:sp>
        </p:grpSp>
        <p:grpSp>
          <p:nvGrpSpPr>
            <p:cNvPr id="47" name="Group 231"/>
            <p:cNvGrpSpPr>
              <a:grpSpLocks/>
            </p:cNvGrpSpPr>
            <p:nvPr/>
          </p:nvGrpSpPr>
          <p:grpSpPr bwMode="auto">
            <a:xfrm>
              <a:off x="1208365" y="4039394"/>
              <a:ext cx="271716" cy="594296"/>
              <a:chOff x="385" y="2553"/>
              <a:chExt cx="819" cy="1805"/>
            </a:xfrm>
          </p:grpSpPr>
          <p:sp>
            <p:nvSpPr>
              <p:cNvPr id="48" name="Oval 196"/>
              <p:cNvSpPr>
                <a:spLocks noChangeArrowheads="1"/>
              </p:cNvSpPr>
              <p:nvPr/>
            </p:nvSpPr>
            <p:spPr bwMode="auto">
              <a:xfrm>
                <a:off x="385" y="2553"/>
                <a:ext cx="680" cy="1709"/>
              </a:xfrm>
              <a:prstGeom prst="ellipse">
                <a:avLst/>
              </a:prstGeom>
              <a:gradFill rotWithShape="1">
                <a:gsLst>
                  <a:gs pos="0">
                    <a:srgbClr val="185E18"/>
                  </a:gs>
                  <a:gs pos="100000">
                    <a:srgbClr val="33CC33">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49" name="Oval 197"/>
              <p:cNvSpPr>
                <a:spLocks noChangeArrowheads="1"/>
              </p:cNvSpPr>
              <p:nvPr/>
            </p:nvSpPr>
            <p:spPr bwMode="auto">
              <a:xfrm>
                <a:off x="421" y="2553"/>
                <a:ext cx="783" cy="1709"/>
              </a:xfrm>
              <a:prstGeom prst="ellipse">
                <a:avLst/>
              </a:prstGeom>
              <a:solidFill>
                <a:srgbClr val="FF9900"/>
              </a:solidFill>
              <a:ln w="9525" algn="ctr">
                <a:noFill/>
                <a:round/>
                <a:headEnd/>
                <a:tailEnd/>
              </a:ln>
            </p:spPr>
            <p:txBody>
              <a:bodyPr wrap="none" anchor="ctr">
                <a:spAutoFit/>
              </a:bodyPr>
              <a:lstStyle/>
              <a:p>
                <a:endParaRPr lang="zh-CN" altLang="en-US" sz="1900">
                  <a:latin typeface="Calibri" pitchFamily="34" charset="0"/>
                </a:endParaRPr>
              </a:p>
            </p:txBody>
          </p:sp>
          <p:sp>
            <p:nvSpPr>
              <p:cNvPr id="50" name="Oval 198"/>
              <p:cNvSpPr>
                <a:spLocks noChangeArrowheads="1"/>
              </p:cNvSpPr>
              <p:nvPr/>
            </p:nvSpPr>
            <p:spPr bwMode="auto">
              <a:xfrm>
                <a:off x="443" y="2553"/>
                <a:ext cx="564" cy="1709"/>
              </a:xfrm>
              <a:prstGeom prst="ellipse">
                <a:avLst/>
              </a:prstGeom>
              <a:gradFill rotWithShape="1">
                <a:gsLst>
                  <a:gs pos="0">
                    <a:schemeClr val="bg1">
                      <a:alpha val="60001"/>
                    </a:schemeClr>
                  </a:gs>
                  <a:gs pos="100000">
                    <a:srgbClr val="00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51" name="Oval 199"/>
              <p:cNvSpPr>
                <a:spLocks noChangeArrowheads="1"/>
              </p:cNvSpPr>
              <p:nvPr/>
            </p:nvSpPr>
            <p:spPr bwMode="auto">
              <a:xfrm>
                <a:off x="491" y="2649"/>
                <a:ext cx="467" cy="1709"/>
              </a:xfrm>
              <a:prstGeom prst="ellipse">
                <a:avLst/>
              </a:prstGeom>
              <a:solidFill>
                <a:srgbClr val="FF9900">
                  <a:alpha val="59999"/>
                </a:srgbClr>
              </a:solidFill>
              <a:ln w="9525" algn="ctr">
                <a:noFill/>
                <a:round/>
                <a:headEnd/>
                <a:tailEnd/>
              </a:ln>
            </p:spPr>
            <p:txBody>
              <a:bodyPr anchor="ctr">
                <a:spAutoFit/>
              </a:bodyPr>
              <a:lstStyle/>
              <a:p>
                <a:endParaRPr lang="zh-CN" altLang="en-US" sz="1900">
                  <a:latin typeface="Calibri" pitchFamily="34" charset="0"/>
                </a:endParaRPr>
              </a:p>
            </p:txBody>
          </p:sp>
        </p:grpSp>
        <p:sp>
          <p:nvSpPr>
            <p:cNvPr id="52" name="矩形 51"/>
            <p:cNvSpPr/>
            <p:nvPr/>
          </p:nvSpPr>
          <p:spPr>
            <a:xfrm>
              <a:off x="1573774" y="4953794"/>
              <a:ext cx="4070701" cy="646377"/>
            </a:xfrm>
            <a:prstGeom prst="rect">
              <a:avLst/>
            </a:prstGeom>
          </p:spPr>
          <p:txBody>
            <a:bodyPr wrap="square" lIns="91486" tIns="45743" rIns="91486" bIns="45743">
              <a:spAutoFit/>
            </a:bodyPr>
            <a:lstStyle/>
            <a:p>
              <a:pPr defTabSz="1286472">
                <a:defRPr/>
              </a:pPr>
              <a:r>
                <a:rPr lang="zh-CN" altLang="en-US" sz="1800" dirty="0">
                  <a:latin typeface="Times New Roman" panose="02020603050405020304" pitchFamily="18" charset="0"/>
                  <a:ea typeface="微软雅黑" pitchFamily="34" charset="-122"/>
                  <a:cs typeface="Times New Roman" panose="02020603050405020304" pitchFamily="18" charset="0"/>
                </a:rPr>
                <a:t>④</a:t>
              </a:r>
              <a:r>
                <a:rPr lang="en-US" altLang="zh-CN" sz="1800" dirty="0">
                  <a:latin typeface="Times New Roman" panose="02020603050405020304" pitchFamily="18" charset="0"/>
                  <a:ea typeface="微软雅黑" pitchFamily="34" charset="-122"/>
                  <a:cs typeface="Times New Roman" panose="02020603050405020304" pitchFamily="18" charset="0"/>
                </a:rPr>
                <a:t>Amazon Elastic Load Balancing</a:t>
              </a:r>
              <a:r>
                <a:rPr lang="zh-CN" altLang="en-US" sz="1800" dirty="0">
                  <a:latin typeface="Times New Roman" panose="02020603050405020304" pitchFamily="18" charset="0"/>
                  <a:ea typeface="微软雅黑" pitchFamily="34" charset="-122"/>
                  <a:cs typeface="Times New Roman" panose="02020603050405020304" pitchFamily="18" charset="0"/>
                </a:rPr>
                <a:t>：弹性负载均衡</a:t>
              </a:r>
            </a:p>
          </p:txBody>
        </p:sp>
      </p:grpSp>
      <p:sp>
        <p:nvSpPr>
          <p:cNvPr id="53" name="内容占位符 2"/>
          <p:cNvSpPr txBox="1">
            <a:spLocks/>
          </p:cNvSpPr>
          <p:nvPr/>
        </p:nvSpPr>
        <p:spPr>
          <a:xfrm>
            <a:off x="548926" y="2664377"/>
            <a:ext cx="5295901" cy="449943"/>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en-US" altLang="zh-CN" dirty="0">
                <a:latin typeface="Times New Roman" panose="02020603050405020304" pitchFamily="18" charset="0"/>
                <a:cs typeface="Times New Roman" panose="02020603050405020304" pitchFamily="18" charset="0"/>
              </a:rPr>
              <a:t>AWS</a:t>
            </a:r>
            <a:r>
              <a:rPr lang="zh-CN" altLang="en-US" dirty="0">
                <a:latin typeface="Times New Roman" panose="02020603050405020304" pitchFamily="18" charset="0"/>
                <a:cs typeface="Times New Roman" panose="02020603050405020304" pitchFamily="18" charset="0"/>
              </a:rPr>
              <a:t>共提供了以下</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类计算类服务。</a:t>
            </a:r>
          </a:p>
        </p:txBody>
      </p:sp>
      <p:sp>
        <p:nvSpPr>
          <p:cNvPr id="54" name="文本框 53"/>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55" name="文本框 54"/>
          <p:cNvSpPr txBox="1"/>
          <p:nvPr/>
        </p:nvSpPr>
        <p:spPr>
          <a:xfrm>
            <a:off x="631223" y="1594275"/>
            <a:ext cx="1817677"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产品</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56" name="组合 55"/>
          <p:cNvGrpSpPr/>
          <p:nvPr/>
        </p:nvGrpSpPr>
        <p:grpSpPr>
          <a:xfrm>
            <a:off x="131974" y="-1"/>
            <a:ext cx="11520000" cy="1016152"/>
            <a:chOff x="131974" y="-1"/>
            <a:chExt cx="11520000" cy="1016152"/>
          </a:xfrm>
        </p:grpSpPr>
        <p:pic>
          <p:nvPicPr>
            <p:cNvPr id="57" name="图片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58" name="矩形 57"/>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9"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1808136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a:spLocks/>
          </p:cNvSpPr>
          <p:nvPr/>
        </p:nvSpPr>
        <p:spPr>
          <a:xfrm>
            <a:off x="536575" y="2058194"/>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）主机（</a:t>
            </a:r>
            <a:r>
              <a:rPr lang="en-US" altLang="zh-CN" dirty="0">
                <a:latin typeface="Times New Roman" panose="02020603050405020304" pitchFamily="18" charset="0"/>
                <a:cs typeface="Times New Roman" panose="02020603050405020304" pitchFamily="18" charset="0"/>
              </a:rPr>
              <a:t>Host</a:t>
            </a:r>
            <a:r>
              <a:rPr lang="zh-CN" altLang="en-US" dirty="0">
                <a:latin typeface="Times New Roman" panose="02020603050405020304" pitchFamily="18" charset="0"/>
                <a:cs typeface="Times New Roman" panose="02020603050405020304" pitchFamily="18" charset="0"/>
              </a:rPr>
              <a:t>）</a:t>
            </a:r>
          </a:p>
        </p:txBody>
      </p:sp>
      <p:sp>
        <p:nvSpPr>
          <p:cNvPr id="18" name="内容占位符 2"/>
          <p:cNvSpPr txBox="1">
            <a:spLocks/>
          </p:cNvSpPr>
          <p:nvPr/>
        </p:nvSpPr>
        <p:spPr>
          <a:xfrm>
            <a:off x="536575" y="2591594"/>
            <a:ext cx="5489574" cy="21336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just">
              <a:buNone/>
            </a:pPr>
            <a:r>
              <a:rPr lang="zh-CN" altLang="en-US" sz="1800" dirty="0">
                <a:solidFill>
                  <a:schemeClr val="tx1"/>
                </a:solidFill>
                <a:latin typeface="Times New Roman" panose="02020603050405020304" pitchFamily="18" charset="0"/>
                <a:cs typeface="Times New Roman" panose="02020603050405020304" pitchFamily="18" charset="0"/>
              </a:rPr>
              <a:t>主机是</a:t>
            </a:r>
            <a:r>
              <a:rPr lang="en-US" altLang="zh-CN" sz="1800" dirty="0">
                <a:solidFill>
                  <a:schemeClr val="tx1"/>
                </a:solidFill>
                <a:latin typeface="Times New Roman" panose="02020603050405020304" pitchFamily="18" charset="0"/>
                <a:cs typeface="Times New Roman" panose="02020603050405020304" pitchFamily="18" charset="0"/>
              </a:rPr>
              <a:t>CloudStack</a:t>
            </a:r>
            <a:r>
              <a:rPr lang="zh-CN" altLang="en-US" sz="1800" dirty="0">
                <a:solidFill>
                  <a:schemeClr val="tx1"/>
                </a:solidFill>
                <a:latin typeface="Times New Roman" panose="02020603050405020304" pitchFamily="18" charset="0"/>
                <a:cs typeface="Times New Roman" panose="02020603050405020304" pitchFamily="18" charset="0"/>
              </a:rPr>
              <a:t>中最基本的硬件模块之一，用于提供虚拟化能力和计算资源，并运行客户创建的虚拟机，根据系统压力可以进行弹性增减。主机上需要安装</a:t>
            </a:r>
            <a:r>
              <a:rPr lang="en-US" altLang="zh-CN" sz="1800" dirty="0">
                <a:solidFill>
                  <a:schemeClr val="tx1"/>
                </a:solidFill>
                <a:latin typeface="Times New Roman" panose="02020603050405020304" pitchFamily="18" charset="0"/>
                <a:cs typeface="Times New Roman" panose="02020603050405020304" pitchFamily="18" charset="0"/>
              </a:rPr>
              <a:t>Hypervisor</a:t>
            </a:r>
            <a:r>
              <a:rPr lang="zh-CN" altLang="en-US" sz="1800" dirty="0">
                <a:solidFill>
                  <a:schemeClr val="tx1"/>
                </a:solidFill>
                <a:latin typeface="Times New Roman" panose="02020603050405020304" pitchFamily="18" charset="0"/>
                <a:cs typeface="Times New Roman" panose="02020603050405020304" pitchFamily="18" charset="0"/>
              </a:rPr>
              <a:t>程序，目前</a:t>
            </a:r>
            <a:r>
              <a:rPr lang="en-US" altLang="zh-CN" sz="1800" dirty="0">
                <a:solidFill>
                  <a:schemeClr val="tx1"/>
                </a:solidFill>
                <a:latin typeface="Times New Roman" panose="02020603050405020304" pitchFamily="18" charset="0"/>
                <a:cs typeface="Times New Roman" panose="02020603050405020304" pitchFamily="18" charset="0"/>
              </a:rPr>
              <a:t>CloudStack</a:t>
            </a:r>
            <a:r>
              <a:rPr lang="zh-CN" altLang="en-US" sz="1800" dirty="0">
                <a:solidFill>
                  <a:schemeClr val="tx1"/>
                </a:solidFill>
                <a:latin typeface="Times New Roman" panose="02020603050405020304" pitchFamily="18" charset="0"/>
                <a:cs typeface="Times New Roman" panose="02020603050405020304" pitchFamily="18" charset="0"/>
              </a:rPr>
              <a:t>支持</a:t>
            </a:r>
            <a:r>
              <a:rPr lang="en-US" altLang="zh-CN" sz="1800" dirty="0">
                <a:solidFill>
                  <a:schemeClr val="tx1"/>
                </a:solidFill>
                <a:latin typeface="Times New Roman" panose="02020603050405020304" pitchFamily="18" charset="0"/>
                <a:cs typeface="Times New Roman" panose="02020603050405020304" pitchFamily="18" charset="0"/>
              </a:rPr>
              <a:t>Citrix </a:t>
            </a:r>
            <a:r>
              <a:rPr lang="en-US" altLang="zh-CN" sz="1800" dirty="0" err="1">
                <a:solidFill>
                  <a:schemeClr val="tx1"/>
                </a:solidFill>
                <a:latin typeface="Times New Roman" panose="02020603050405020304" pitchFamily="18" charset="0"/>
                <a:cs typeface="Times New Roman" panose="02020603050405020304" pitchFamily="18" charset="0"/>
              </a:rPr>
              <a:t>XenServer</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VMware </a:t>
            </a:r>
            <a:r>
              <a:rPr lang="en-US" altLang="zh-CN" sz="1800" dirty="0" err="1">
                <a:solidFill>
                  <a:schemeClr val="tx1"/>
                </a:solidFill>
                <a:latin typeface="Times New Roman" panose="02020603050405020304" pitchFamily="18" charset="0"/>
                <a:cs typeface="Times New Roman" panose="02020603050405020304" pitchFamily="18" charset="0"/>
              </a:rPr>
              <a:t>ESXi</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KVM</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Oracle VM</a:t>
            </a:r>
            <a:r>
              <a:rPr lang="zh-CN" altLang="en-US" sz="1800" dirty="0">
                <a:solidFill>
                  <a:schemeClr val="tx1"/>
                </a:solidFill>
                <a:latin typeface="Times New Roman" panose="02020603050405020304" pitchFamily="18" charset="0"/>
                <a:cs typeface="Times New Roman" panose="02020603050405020304" pitchFamily="18" charset="0"/>
              </a:rPr>
              <a:t>的</a:t>
            </a:r>
            <a:r>
              <a:rPr lang="en-US" altLang="zh-CN" sz="1800" dirty="0">
                <a:solidFill>
                  <a:schemeClr val="tx1"/>
                </a:solidFill>
                <a:latin typeface="Times New Roman" panose="02020603050405020304" pitchFamily="18" charset="0"/>
                <a:cs typeface="Times New Roman" panose="02020603050405020304" pitchFamily="18" charset="0"/>
              </a:rPr>
              <a:t>Hypervisor</a:t>
            </a:r>
            <a:r>
              <a:rPr lang="zh-CN" altLang="en-US" sz="1800" dirty="0">
                <a:solidFill>
                  <a:schemeClr val="tx1"/>
                </a:solidFill>
                <a:latin typeface="Times New Roman" panose="02020603050405020304" pitchFamily="18" charset="0"/>
                <a:cs typeface="Times New Roman" panose="02020603050405020304" pitchFamily="18" charset="0"/>
              </a:rPr>
              <a:t>。</a:t>
            </a:r>
          </a:p>
        </p:txBody>
      </p:sp>
      <p:sp>
        <p:nvSpPr>
          <p:cNvPr id="97" name="内容占位符 3"/>
          <p:cNvSpPr txBox="1">
            <a:spLocks/>
          </p:cNvSpPr>
          <p:nvPr/>
        </p:nvSpPr>
        <p:spPr>
          <a:xfrm>
            <a:off x="536575" y="4801394"/>
            <a:ext cx="5489574" cy="464457"/>
          </a:xfrm>
          <a:prstGeom prst="rect">
            <a:avLst/>
          </a:prstGeom>
          <a:solidFill>
            <a:srgbClr val="8C9EE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a:t>
            </a:r>
            <a:r>
              <a:rPr lang="zh-CN" altLang="en-US" dirty="0">
                <a:latin typeface="Times New Roman" panose="02020603050405020304" pitchFamily="18" charset="0"/>
                <a:cs typeface="Times New Roman" panose="02020603050405020304" pitchFamily="18" charset="0"/>
              </a:rPr>
              <a:t>）主存储（</a:t>
            </a:r>
            <a:r>
              <a:rPr lang="en-US" altLang="zh-CN" dirty="0">
                <a:latin typeface="Times New Roman" panose="02020603050405020304" pitchFamily="18" charset="0"/>
                <a:cs typeface="Times New Roman" panose="02020603050405020304" pitchFamily="18" charset="0"/>
              </a:rPr>
              <a:t>Primary Storage</a:t>
            </a:r>
            <a:r>
              <a:rPr lang="zh-CN" altLang="en-US" dirty="0">
                <a:latin typeface="Times New Roman" panose="02020603050405020304" pitchFamily="18" charset="0"/>
                <a:cs typeface="Times New Roman" panose="02020603050405020304" pitchFamily="18" charset="0"/>
              </a:rPr>
              <a:t>）</a:t>
            </a:r>
          </a:p>
        </p:txBody>
      </p:sp>
      <p:sp>
        <p:nvSpPr>
          <p:cNvPr id="98" name="内容占位符 2"/>
          <p:cNvSpPr txBox="1">
            <a:spLocks/>
          </p:cNvSpPr>
          <p:nvPr/>
        </p:nvSpPr>
        <p:spPr>
          <a:xfrm>
            <a:off x="536575" y="5334794"/>
            <a:ext cx="5489574" cy="15240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buNone/>
            </a:pPr>
            <a:r>
              <a:rPr lang="zh-CN" altLang="en-US" sz="1800" dirty="0">
                <a:solidFill>
                  <a:schemeClr val="tx1"/>
                </a:solidFill>
              </a:rPr>
              <a:t>主存储一般作为每个集群中多台计算服务器共同使用的共享存储存在，一个集群中可以有一个或者多个不同类型的存储。也可以通过参数配置，使用计算节点的本地磁盘作为本地存储使用。</a:t>
            </a:r>
          </a:p>
        </p:txBody>
      </p:sp>
      <p:sp>
        <p:nvSpPr>
          <p:cNvPr id="99" name="内容占位符 3"/>
          <p:cNvSpPr txBox="1">
            <a:spLocks/>
          </p:cNvSpPr>
          <p:nvPr/>
        </p:nvSpPr>
        <p:spPr>
          <a:xfrm>
            <a:off x="6251575" y="2058194"/>
            <a:ext cx="5489574" cy="464457"/>
          </a:xfrm>
          <a:prstGeom prst="rect">
            <a:avLst/>
          </a:prstGeom>
          <a:solidFill>
            <a:srgbClr val="FFC00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7</a:t>
            </a:r>
            <a:r>
              <a:rPr lang="zh-CN" altLang="en-US" dirty="0">
                <a:latin typeface="Times New Roman" panose="02020603050405020304" pitchFamily="18" charset="0"/>
                <a:cs typeface="Times New Roman" panose="02020603050405020304" pitchFamily="18" charset="0"/>
              </a:rPr>
              <a:t>）二级存储（</a:t>
            </a:r>
            <a:r>
              <a:rPr lang="en-US" altLang="zh-CN" dirty="0">
                <a:latin typeface="Times New Roman" panose="02020603050405020304" pitchFamily="18" charset="0"/>
                <a:cs typeface="Times New Roman" panose="02020603050405020304" pitchFamily="18" charset="0"/>
              </a:rPr>
              <a:t>Secondary Storage</a:t>
            </a:r>
            <a:r>
              <a:rPr lang="zh-CN" altLang="en-US" dirty="0">
                <a:latin typeface="Times New Roman" panose="02020603050405020304" pitchFamily="18" charset="0"/>
                <a:cs typeface="Times New Roman" panose="02020603050405020304" pitchFamily="18" charset="0"/>
              </a:rPr>
              <a:t>）</a:t>
            </a:r>
          </a:p>
        </p:txBody>
      </p:sp>
      <p:sp>
        <p:nvSpPr>
          <p:cNvPr id="100" name="内容占位符 2"/>
          <p:cNvSpPr txBox="1">
            <a:spLocks/>
          </p:cNvSpPr>
          <p:nvPr/>
        </p:nvSpPr>
        <p:spPr>
          <a:xfrm>
            <a:off x="6251575" y="2591594"/>
            <a:ext cx="5489574" cy="21336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just">
              <a:buNone/>
            </a:pPr>
            <a:r>
              <a:rPr lang="zh-CN" altLang="en-US" sz="1800" dirty="0">
                <a:solidFill>
                  <a:schemeClr val="tx1"/>
                </a:solidFill>
                <a:latin typeface="Times New Roman" panose="02020603050405020304" pitchFamily="18" charset="0"/>
                <a:cs typeface="Times New Roman" panose="02020603050405020304" pitchFamily="18" charset="0"/>
              </a:rPr>
              <a:t>二级存储是</a:t>
            </a:r>
            <a:r>
              <a:rPr lang="en-US" altLang="zh-CN" sz="1800" dirty="0">
                <a:solidFill>
                  <a:schemeClr val="tx1"/>
                </a:solidFill>
                <a:latin typeface="Times New Roman" panose="02020603050405020304" pitchFamily="18" charset="0"/>
                <a:cs typeface="Times New Roman" panose="02020603050405020304" pitchFamily="18" charset="0"/>
              </a:rPr>
              <a:t>CloudStack</a:t>
            </a:r>
            <a:r>
              <a:rPr lang="zh-CN" altLang="en-US" sz="1800" dirty="0">
                <a:solidFill>
                  <a:schemeClr val="tx1"/>
                </a:solidFill>
                <a:latin typeface="Times New Roman" panose="02020603050405020304" pitchFamily="18" charset="0"/>
                <a:cs typeface="Times New Roman" panose="02020603050405020304" pitchFamily="18" charset="0"/>
              </a:rPr>
              <a:t>根据</a:t>
            </a:r>
            <a:r>
              <a:rPr lang="en-US" altLang="zh-CN" sz="1800" dirty="0">
                <a:solidFill>
                  <a:schemeClr val="tx1"/>
                </a:solidFill>
                <a:latin typeface="Times New Roman" panose="02020603050405020304" pitchFamily="18" charset="0"/>
                <a:cs typeface="Times New Roman" panose="02020603050405020304" pitchFamily="18" charset="0"/>
              </a:rPr>
              <a:t>IaaS</a:t>
            </a:r>
            <a:r>
              <a:rPr lang="zh-CN" altLang="en-US" sz="1800" dirty="0">
                <a:solidFill>
                  <a:schemeClr val="tx1"/>
                </a:solidFill>
                <a:latin typeface="Times New Roman" panose="02020603050405020304" pitchFamily="18" charset="0"/>
                <a:cs typeface="Times New Roman" panose="02020603050405020304" pitchFamily="18" charset="0"/>
              </a:rPr>
              <a:t>平台的特点，专门设计出来的存储。每个资源域只需一个二级存储，用于存放创建虚拟机用的</a:t>
            </a:r>
            <a:r>
              <a:rPr lang="en-US" altLang="zh-CN" sz="1800" dirty="0">
                <a:solidFill>
                  <a:schemeClr val="tx1"/>
                </a:solidFill>
                <a:latin typeface="Times New Roman" panose="02020603050405020304" pitchFamily="18" charset="0"/>
                <a:cs typeface="Times New Roman" panose="02020603050405020304" pitchFamily="18" charset="0"/>
              </a:rPr>
              <a:t>ISO</a:t>
            </a:r>
            <a:r>
              <a:rPr lang="zh-CN" altLang="en-US" sz="1800" dirty="0">
                <a:solidFill>
                  <a:schemeClr val="tx1"/>
                </a:solidFill>
                <a:latin typeface="Times New Roman" panose="02020603050405020304" pitchFamily="18" charset="0"/>
                <a:cs typeface="Times New Roman" panose="02020603050405020304" pitchFamily="18" charset="0"/>
              </a:rPr>
              <a:t>镜像文件、模版文件以及对虚拟机做的快照文件。二级存储可以支持</a:t>
            </a:r>
            <a:r>
              <a:rPr lang="en-US" altLang="zh-CN" sz="1800" dirty="0">
                <a:solidFill>
                  <a:schemeClr val="tx1"/>
                </a:solidFill>
                <a:latin typeface="Times New Roman" panose="02020603050405020304" pitchFamily="18" charset="0"/>
                <a:cs typeface="Times New Roman" panose="02020603050405020304" pitchFamily="18" charset="0"/>
              </a:rPr>
              <a:t>NFS</a:t>
            </a:r>
            <a:r>
              <a:rPr lang="zh-CN" altLang="en-US" sz="1800" dirty="0">
                <a:solidFill>
                  <a:schemeClr val="tx1"/>
                </a:solidFill>
                <a:latin typeface="Times New Roman" panose="02020603050405020304" pitchFamily="18" charset="0"/>
                <a:cs typeface="Times New Roman" panose="02020603050405020304" pitchFamily="18" charset="0"/>
              </a:rPr>
              <a:t>存储和</a:t>
            </a:r>
            <a:r>
              <a:rPr lang="en-US" altLang="zh-CN" sz="1800" dirty="0">
                <a:solidFill>
                  <a:schemeClr val="tx1"/>
                </a:solidFill>
                <a:latin typeface="Times New Roman" panose="02020603050405020304" pitchFamily="18" charset="0"/>
                <a:cs typeface="Times New Roman" panose="02020603050405020304" pitchFamily="18" charset="0"/>
              </a:rPr>
              <a:t>OpenStack</a:t>
            </a:r>
            <a:r>
              <a:rPr lang="zh-CN" altLang="en-US" sz="1800" dirty="0">
                <a:solidFill>
                  <a:schemeClr val="tx1"/>
                </a:solidFill>
                <a:latin typeface="Times New Roman" panose="02020603050405020304" pitchFamily="18" charset="0"/>
                <a:cs typeface="Times New Roman" panose="02020603050405020304" pitchFamily="18" charset="0"/>
              </a:rPr>
              <a:t>的组件</a:t>
            </a:r>
            <a:r>
              <a:rPr lang="en-US" altLang="zh-CN" sz="1800" dirty="0">
                <a:solidFill>
                  <a:schemeClr val="tx1"/>
                </a:solidFill>
                <a:latin typeface="Times New Roman" panose="02020603050405020304" pitchFamily="18" charset="0"/>
                <a:cs typeface="Times New Roman" panose="02020603050405020304" pitchFamily="18" charset="0"/>
              </a:rPr>
              <a:t>Swift</a:t>
            </a:r>
            <a:r>
              <a:rPr lang="zh-CN" altLang="en-US" sz="1800" dirty="0">
                <a:solidFill>
                  <a:schemeClr val="tx1"/>
                </a:solidFill>
                <a:latin typeface="Times New Roman" panose="02020603050405020304" pitchFamily="18" charset="0"/>
                <a:cs typeface="Times New Roman" panose="02020603050405020304" pitchFamily="18" charset="0"/>
              </a:rPr>
              <a:t>存储。设计二级存储的原因是因为这些种类的文件会占用很大的空间，并且基本在一次性写入后只有读取操作，使用也不会非常频繁，属于冷数据。</a:t>
            </a:r>
          </a:p>
        </p:txBody>
      </p:sp>
      <p:sp>
        <p:nvSpPr>
          <p:cNvPr id="9" name="文本框 8"/>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0" name="组合 9"/>
          <p:cNvGrpSpPr/>
          <p:nvPr/>
        </p:nvGrpSpPr>
        <p:grpSpPr>
          <a:xfrm>
            <a:off x="131974" y="28247"/>
            <a:ext cx="11520000" cy="1016152"/>
            <a:chOff x="131974" y="-1"/>
            <a:chExt cx="11520000" cy="1016152"/>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2" name="矩形 11"/>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4" name="文本框 13"/>
          <p:cNvSpPr txBox="1"/>
          <p:nvPr/>
        </p:nvSpPr>
        <p:spPr>
          <a:xfrm>
            <a:off x="631223" y="1594275"/>
            <a:ext cx="207140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CloudStack</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40388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2776" y="1981994"/>
            <a:ext cx="11048999" cy="4154984"/>
          </a:xfrm>
          <a:prstGeom prst="rect">
            <a:avLst/>
          </a:prstGeom>
        </p:spPr>
        <p:txBody>
          <a:bodyPr wrap="square">
            <a:spAutoFit/>
          </a:bodyPr>
          <a:lstStyle/>
          <a:p>
            <a:pPr indent="457200">
              <a:lnSpc>
                <a:spcPct val="150000"/>
              </a:lnSpc>
              <a:spcBef>
                <a:spcPct val="50000"/>
              </a:spcBef>
            </a:pPr>
            <a:r>
              <a:rPr lang="en-US" altLang="zh-CN" sz="1600" b="1" dirty="0">
                <a:solidFill>
                  <a:srgbClr val="FF0000"/>
                </a:solidFill>
                <a:latin typeface="Times New Roman" panose="02020603050405020304" pitchFamily="18" charset="0"/>
                <a:cs typeface="Times New Roman" panose="02020603050405020304" pitchFamily="18" charset="0"/>
              </a:rPr>
              <a:t>Elastic Utility Computing Architecture for Linking Your Programs To Useful Systems </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Eucalyptus</a:t>
            </a:r>
            <a:r>
              <a:rPr lang="zh-CN" altLang="en-US" sz="1600" dirty="0">
                <a:latin typeface="Times New Roman" panose="02020603050405020304" pitchFamily="18" charset="0"/>
                <a:cs typeface="Times New Roman" panose="02020603050405020304" pitchFamily="18" charset="0"/>
              </a:rPr>
              <a:t>）是一种开源的软件基础结构，用来通过计算集群或工作站群实现弹性的、实用的云计算。它最初是美国加利福尼亚大学圣巴巴拉分校计算机科学学院的一个研究项目，现在已经商业化，发展成为了 </a:t>
            </a:r>
            <a:r>
              <a:rPr lang="en-US" altLang="zh-CN" sz="1600" dirty="0">
                <a:latin typeface="Times New Roman" panose="02020603050405020304" pitchFamily="18" charset="0"/>
                <a:cs typeface="Times New Roman" panose="02020603050405020304" pitchFamily="18" charset="0"/>
              </a:rPr>
              <a:t>Eucalyptus Systems Inc.</a:t>
            </a:r>
            <a:r>
              <a:rPr lang="zh-CN" altLang="en-US" sz="1600" dirty="0">
                <a:latin typeface="Times New Roman" panose="02020603050405020304" pitchFamily="18" charset="0"/>
                <a:cs typeface="Times New Roman" panose="02020603050405020304" pitchFamily="18" charset="0"/>
              </a:rPr>
              <a:t>。不过，</a:t>
            </a:r>
            <a:r>
              <a:rPr lang="en-US" altLang="zh-CN" sz="1600" dirty="0">
                <a:latin typeface="Times New Roman" panose="02020603050405020304" pitchFamily="18" charset="0"/>
                <a:cs typeface="Times New Roman" panose="02020603050405020304" pitchFamily="18" charset="0"/>
              </a:rPr>
              <a:t>Eucalyptus </a:t>
            </a:r>
            <a:r>
              <a:rPr lang="zh-CN" altLang="en-US" sz="1600" dirty="0">
                <a:latin typeface="Times New Roman" panose="02020603050405020304" pitchFamily="18" charset="0"/>
                <a:cs typeface="Times New Roman" panose="02020603050405020304" pitchFamily="18" charset="0"/>
              </a:rPr>
              <a:t>仍然按开源项目那样维护和开发。</a:t>
            </a:r>
            <a:r>
              <a:rPr lang="en-US" altLang="zh-CN" sz="1600" dirty="0">
                <a:latin typeface="Times New Roman" panose="02020603050405020304" pitchFamily="18" charset="0"/>
                <a:cs typeface="Times New Roman" panose="02020603050405020304" pitchFamily="18" charset="0"/>
              </a:rPr>
              <a:t>Eucalyptus Systems </a:t>
            </a:r>
            <a:r>
              <a:rPr lang="zh-CN" altLang="en-US" sz="1600" dirty="0">
                <a:latin typeface="Times New Roman" panose="02020603050405020304" pitchFamily="18" charset="0"/>
                <a:cs typeface="Times New Roman" panose="02020603050405020304" pitchFamily="18" charset="0"/>
              </a:rPr>
              <a:t>还在基于开源的 </a:t>
            </a:r>
            <a:r>
              <a:rPr lang="en-US" altLang="zh-CN" sz="1600" dirty="0">
                <a:latin typeface="Times New Roman" panose="02020603050405020304" pitchFamily="18" charset="0"/>
                <a:cs typeface="Times New Roman" panose="02020603050405020304" pitchFamily="18" charset="0"/>
              </a:rPr>
              <a:t>Eucalyptus </a:t>
            </a:r>
            <a:r>
              <a:rPr lang="zh-CN" altLang="en-US" sz="1600" dirty="0">
                <a:latin typeface="Times New Roman" panose="02020603050405020304" pitchFamily="18" charset="0"/>
                <a:cs typeface="Times New Roman" panose="02020603050405020304" pitchFamily="18" charset="0"/>
              </a:rPr>
              <a:t>构建额外的产品，并提供支持服务。</a:t>
            </a:r>
            <a:r>
              <a:rPr lang="en-US" altLang="zh-CN" sz="1600" dirty="0">
                <a:latin typeface="Times New Roman" panose="02020603050405020304" pitchFamily="18" charset="0"/>
                <a:cs typeface="Times New Roman" panose="02020603050405020304" pitchFamily="18" charset="0"/>
              </a:rPr>
              <a:t>Eucalyptus</a:t>
            </a:r>
            <a:r>
              <a:rPr lang="zh-CN" altLang="en-US" sz="1600" dirty="0">
                <a:latin typeface="Times New Roman" panose="02020603050405020304" pitchFamily="18" charset="0"/>
                <a:cs typeface="Times New Roman" panose="02020603050405020304" pitchFamily="18" charset="0"/>
              </a:rPr>
              <a:t>提供了如下高级特性。</a:t>
            </a:r>
          </a:p>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与 </a:t>
            </a:r>
            <a:r>
              <a:rPr lang="en-US" altLang="zh-CN" sz="1600" dirty="0">
                <a:latin typeface="Times New Roman" panose="02020603050405020304" pitchFamily="18" charset="0"/>
                <a:cs typeface="Times New Roman" panose="02020603050405020304" pitchFamily="18" charset="0"/>
              </a:rPr>
              <a:t>AWS</a:t>
            </a:r>
            <a:r>
              <a:rPr lang="zh-CN" altLang="en-US" sz="1600" dirty="0">
                <a:latin typeface="Times New Roman" panose="02020603050405020304" pitchFamily="18" charset="0"/>
                <a:cs typeface="Times New Roman" panose="02020603050405020304" pitchFamily="18" charset="0"/>
              </a:rPr>
              <a:t>的</a:t>
            </a:r>
            <a:r>
              <a:rPr lang="en-US" altLang="zh-CN" sz="1600" dirty="0">
                <a:latin typeface="Times New Roman" panose="02020603050405020304" pitchFamily="18" charset="0"/>
                <a:cs typeface="Times New Roman" panose="02020603050405020304" pitchFamily="18" charset="0"/>
              </a:rPr>
              <a:t>EC2</a:t>
            </a:r>
            <a:r>
              <a:rPr lang="zh-CN" altLang="en-US" sz="1600" dirty="0">
                <a:latin typeface="Times New Roman" panose="02020603050405020304" pitchFamily="18" charset="0"/>
                <a:cs typeface="Times New Roman" panose="02020603050405020304" pitchFamily="18" charset="0"/>
              </a:rPr>
              <a:t>和</a:t>
            </a:r>
            <a:r>
              <a:rPr lang="en-US" altLang="zh-CN" sz="1600" dirty="0">
                <a:latin typeface="Times New Roman" panose="02020603050405020304" pitchFamily="18" charset="0"/>
                <a:cs typeface="Times New Roman" panose="02020603050405020304" pitchFamily="18" charset="0"/>
              </a:rPr>
              <a:t>S3</a:t>
            </a:r>
            <a:r>
              <a:rPr lang="zh-CN" altLang="en-US" sz="1600" dirty="0">
                <a:latin typeface="Times New Roman" panose="02020603050405020304" pitchFamily="18" charset="0"/>
                <a:cs typeface="Times New Roman" panose="02020603050405020304" pitchFamily="18" charset="0"/>
              </a:rPr>
              <a:t>接口的兼容性（</a:t>
            </a:r>
            <a:r>
              <a:rPr lang="en-US" altLang="zh-CN" sz="1600" dirty="0">
                <a:latin typeface="Times New Roman" panose="02020603050405020304" pitchFamily="18" charset="0"/>
                <a:cs typeface="Times New Roman" panose="02020603050405020304" pitchFamily="18" charset="0"/>
              </a:rPr>
              <a:t>SOAP API</a:t>
            </a:r>
            <a:r>
              <a:rPr lang="zh-CN" altLang="en-US" sz="1600" dirty="0">
                <a:latin typeface="Times New Roman" panose="02020603050405020304" pitchFamily="18" charset="0"/>
                <a:cs typeface="Times New Roman" panose="02020603050405020304" pitchFamily="18" charset="0"/>
              </a:rPr>
              <a:t>和 </a:t>
            </a:r>
            <a:r>
              <a:rPr lang="en-US" altLang="zh-CN" sz="1600" dirty="0">
                <a:latin typeface="Times New Roman" panose="02020603050405020304" pitchFamily="18" charset="0"/>
                <a:cs typeface="Times New Roman" panose="02020603050405020304" pitchFamily="18" charset="0"/>
              </a:rPr>
              <a:t>REST API</a:t>
            </a:r>
            <a:r>
              <a:rPr lang="zh-CN" altLang="en-US" sz="1600" dirty="0">
                <a:latin typeface="Times New Roman" panose="02020603050405020304" pitchFamily="18" charset="0"/>
                <a:cs typeface="Times New Roman" panose="02020603050405020304" pitchFamily="18" charset="0"/>
              </a:rPr>
              <a:t>）。几乎所有使用这些接口的现有工具都将可以用于基于</a:t>
            </a:r>
            <a:r>
              <a:rPr lang="en-US" altLang="zh-CN" sz="1600" dirty="0">
                <a:latin typeface="Times New Roman" panose="02020603050405020304" pitchFamily="18" charset="0"/>
                <a:cs typeface="Times New Roman" panose="02020603050405020304" pitchFamily="18" charset="0"/>
              </a:rPr>
              <a:t>Eucalyptus</a:t>
            </a:r>
            <a:r>
              <a:rPr lang="zh-CN" altLang="en-US" sz="1600" dirty="0">
                <a:latin typeface="Times New Roman" panose="02020603050405020304" pitchFamily="18" charset="0"/>
                <a:cs typeface="Times New Roman" panose="02020603050405020304" pitchFamily="18" charset="0"/>
              </a:rPr>
              <a:t>的云平台。</a:t>
            </a:r>
          </a:p>
          <a:p>
            <a:pPr marL="342900" indent="-342900">
              <a:lnSpc>
                <a:spcPct val="150000"/>
              </a:lnSpc>
              <a:spcBef>
                <a:spcPct val="50000"/>
              </a:spcBef>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支持运行在</a:t>
            </a:r>
            <a:r>
              <a:rPr lang="en-US" altLang="zh-CN" sz="1600" dirty="0">
                <a:latin typeface="Times New Roman" panose="02020603050405020304" pitchFamily="18" charset="0"/>
                <a:cs typeface="Times New Roman" panose="02020603050405020304" pitchFamily="18" charset="0"/>
              </a:rPr>
              <a:t>Xen Hypervisor</a:t>
            </a:r>
            <a:r>
              <a:rPr lang="zh-CN" altLang="en-US" sz="1600" dirty="0">
                <a:latin typeface="Times New Roman" panose="02020603050405020304" pitchFamily="18" charset="0"/>
                <a:cs typeface="Times New Roman" panose="02020603050405020304" pitchFamily="18" charset="0"/>
              </a:rPr>
              <a:t>或 </a:t>
            </a:r>
            <a:r>
              <a:rPr lang="en-US" altLang="zh-CN" sz="1600" dirty="0">
                <a:latin typeface="Times New Roman" panose="02020603050405020304" pitchFamily="18" charset="0"/>
                <a:cs typeface="Times New Roman" panose="02020603050405020304" pitchFamily="18" charset="0"/>
              </a:rPr>
              <a:t>KVM</a:t>
            </a:r>
            <a:r>
              <a:rPr lang="zh-CN" altLang="en-US" sz="1600" dirty="0">
                <a:latin typeface="Times New Roman" panose="02020603050405020304" pitchFamily="18" charset="0"/>
                <a:cs typeface="Times New Roman" panose="02020603050405020304" pitchFamily="18" charset="0"/>
              </a:rPr>
              <a:t>之上的虚拟机的运行。    </a:t>
            </a:r>
          </a:p>
          <a:p>
            <a:pPr marL="342900" indent="-342900">
              <a:lnSpc>
                <a:spcPct val="150000"/>
              </a:lnSpc>
              <a:spcBef>
                <a:spcPct val="50000"/>
              </a:spcBef>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用提供进行系统管理和用户结算的云管理工具。</a:t>
            </a:r>
          </a:p>
          <a:p>
            <a:pPr marL="342900" indent="-342900">
              <a:lnSpc>
                <a:spcPct val="150000"/>
              </a:lnSpc>
              <a:spcBef>
                <a:spcPct val="50000"/>
              </a:spcBef>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能够将多个分别具有各自私有的内部网络地址的集群配置到一个云内。</a:t>
            </a:r>
          </a:p>
        </p:txBody>
      </p:sp>
      <p:sp>
        <p:nvSpPr>
          <p:cNvPr id="14" name="矩形 13"/>
          <p:cNvSpPr/>
          <p:nvPr/>
        </p:nvSpPr>
        <p:spPr>
          <a:xfrm>
            <a:off x="1" y="6229310"/>
            <a:ext cx="12198350" cy="62948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6136418"/>
            <a:ext cx="1219835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7" name="组合 6"/>
          <p:cNvGrpSpPr/>
          <p:nvPr/>
        </p:nvGrpSpPr>
        <p:grpSpPr>
          <a:xfrm>
            <a:off x="131974" y="28247"/>
            <a:ext cx="11520000" cy="1016152"/>
            <a:chOff x="131974" y="-1"/>
            <a:chExt cx="11520000" cy="1016152"/>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9" name="矩形 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1" name="文本框 10"/>
          <p:cNvSpPr txBox="1"/>
          <p:nvPr/>
        </p:nvSpPr>
        <p:spPr>
          <a:xfrm>
            <a:off x="631223" y="1594275"/>
            <a:ext cx="207140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Eucalyptus</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06979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981994"/>
            <a:ext cx="5334000" cy="3733800"/>
          </a:xfrm>
          <a:prstGeom prst="rect">
            <a:avLst/>
          </a:prstGeom>
        </p:spPr>
        <p:txBody>
          <a:bodyPr>
            <a:normAutofit/>
          </a:bodyPr>
          <a:lstStyle/>
          <a:p>
            <a:pPr marL="800260" indent="-342900">
              <a:buClr>
                <a:srgbClr val="0070C0"/>
              </a:buClr>
              <a:buFont typeface="Wingdings" panose="05000000000000000000" pitchFamily="2" charset="2"/>
              <a:buChar char="Ø"/>
            </a:pPr>
            <a:r>
              <a:rPr lang="en-US" altLang="zh-CN" sz="2100" dirty="0">
                <a:solidFill>
                  <a:schemeClr val="tx1"/>
                </a:solidFill>
              </a:rPr>
              <a:t>1</a:t>
            </a:r>
            <a:r>
              <a:rPr lang="zh-CN" altLang="en-US" sz="2100" dirty="0">
                <a:solidFill>
                  <a:schemeClr val="tx1"/>
                </a:solidFill>
              </a:rPr>
              <a:t>．架构</a:t>
            </a:r>
          </a:p>
          <a:p>
            <a:pPr indent="457200" algn="just">
              <a:spcBef>
                <a:spcPts val="0"/>
              </a:spcBef>
              <a:buNone/>
            </a:pPr>
            <a:r>
              <a:rPr lang="en-US" altLang="zh-CN" sz="1800" dirty="0">
                <a:solidFill>
                  <a:schemeClr val="tx1"/>
                </a:solidFill>
                <a:latin typeface="Times New Roman" panose="02020603050405020304" pitchFamily="18" charset="0"/>
                <a:cs typeface="Times New Roman" panose="02020603050405020304" pitchFamily="18" charset="0"/>
              </a:rPr>
              <a:t>Eucalyptus</a:t>
            </a:r>
            <a:r>
              <a:rPr lang="zh-CN" altLang="en-US" sz="1800" dirty="0">
                <a:solidFill>
                  <a:schemeClr val="tx1"/>
                </a:solidFill>
                <a:latin typeface="Times New Roman" panose="02020603050405020304" pitchFamily="18" charset="0"/>
                <a:cs typeface="Times New Roman" panose="02020603050405020304" pitchFamily="18" charset="0"/>
              </a:rPr>
              <a:t>主要由五个核心组件构成：节点控制器（</a:t>
            </a:r>
            <a:r>
              <a:rPr lang="en-US" altLang="zh-CN" sz="1800" dirty="0">
                <a:solidFill>
                  <a:schemeClr val="tx1"/>
                </a:solidFill>
                <a:latin typeface="Times New Roman" panose="02020603050405020304" pitchFamily="18" charset="0"/>
                <a:cs typeface="Times New Roman" panose="02020603050405020304" pitchFamily="18" charset="0"/>
              </a:rPr>
              <a:t>Node Controller</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NC</a:t>
            </a:r>
            <a:r>
              <a:rPr lang="zh-CN" altLang="en-US" sz="1800" dirty="0">
                <a:solidFill>
                  <a:schemeClr val="tx1"/>
                </a:solidFill>
                <a:latin typeface="Times New Roman" panose="02020603050405020304" pitchFamily="18" charset="0"/>
                <a:cs typeface="Times New Roman" panose="02020603050405020304" pitchFamily="18" charset="0"/>
              </a:rPr>
              <a:t>）、集群控制器（</a:t>
            </a:r>
            <a:r>
              <a:rPr lang="en-US" altLang="zh-CN" sz="1800" dirty="0">
                <a:solidFill>
                  <a:schemeClr val="tx1"/>
                </a:solidFill>
                <a:latin typeface="Times New Roman" panose="02020603050405020304" pitchFamily="18" charset="0"/>
                <a:cs typeface="Times New Roman" panose="02020603050405020304" pitchFamily="18" charset="0"/>
              </a:rPr>
              <a:t>Cluster Controller</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CC</a:t>
            </a:r>
            <a:r>
              <a:rPr lang="zh-CN" altLang="en-US" sz="1800" dirty="0">
                <a:solidFill>
                  <a:schemeClr val="tx1"/>
                </a:solidFill>
                <a:latin typeface="Times New Roman" panose="02020603050405020304" pitchFamily="18" charset="0"/>
                <a:cs typeface="Times New Roman" panose="02020603050405020304" pitchFamily="18" charset="0"/>
              </a:rPr>
              <a:t>）、云控制器（</a:t>
            </a:r>
            <a:r>
              <a:rPr lang="en-US" altLang="zh-CN" sz="1800" dirty="0">
                <a:solidFill>
                  <a:schemeClr val="tx1"/>
                </a:solidFill>
                <a:latin typeface="Times New Roman" panose="02020603050405020304" pitchFamily="18" charset="0"/>
                <a:cs typeface="Times New Roman" panose="02020603050405020304" pitchFamily="18" charset="0"/>
              </a:rPr>
              <a:t>Cloud Controller</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CLC</a:t>
            </a:r>
            <a:r>
              <a:rPr lang="zh-CN" altLang="en-US" sz="1800" dirty="0">
                <a:solidFill>
                  <a:schemeClr val="tx1"/>
                </a:solidFill>
                <a:latin typeface="Times New Roman" panose="02020603050405020304" pitchFamily="18" charset="0"/>
                <a:cs typeface="Times New Roman" panose="02020603050405020304" pitchFamily="18" charset="0"/>
              </a:rPr>
              <a:t>）、存储控制器（</a:t>
            </a:r>
            <a:r>
              <a:rPr lang="en-US" altLang="zh-CN" sz="1800" dirty="0">
                <a:solidFill>
                  <a:schemeClr val="tx1"/>
                </a:solidFill>
                <a:latin typeface="Times New Roman" panose="02020603050405020304" pitchFamily="18" charset="0"/>
                <a:cs typeface="Times New Roman" panose="02020603050405020304" pitchFamily="18" charset="0"/>
              </a:rPr>
              <a:t>EBS</a:t>
            </a:r>
            <a:r>
              <a:rPr lang="zh-CN" altLang="en-US" sz="1800" dirty="0">
                <a:solidFill>
                  <a:schemeClr val="tx1"/>
                </a:solidFill>
                <a:latin typeface="Times New Roman" panose="02020603050405020304" pitchFamily="18" charset="0"/>
                <a:cs typeface="Times New Roman" panose="02020603050405020304" pitchFamily="18" charset="0"/>
              </a:rPr>
              <a:t>）和存储服务（</a:t>
            </a:r>
            <a:r>
              <a:rPr lang="en-US" altLang="zh-CN" sz="1800" dirty="0">
                <a:solidFill>
                  <a:schemeClr val="tx1"/>
                </a:solidFill>
                <a:latin typeface="Times New Roman" panose="02020603050405020304" pitchFamily="18" charset="0"/>
                <a:cs typeface="Times New Roman" panose="02020603050405020304" pitchFamily="18" charset="0"/>
              </a:rPr>
              <a:t>Walrus</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W</a:t>
            </a:r>
            <a:r>
              <a:rPr lang="zh-CN" altLang="en-US" sz="1800" dirty="0">
                <a:solidFill>
                  <a:schemeClr val="tx1"/>
                </a:solidFill>
                <a:latin typeface="Times New Roman" panose="02020603050405020304" pitchFamily="18" charset="0"/>
                <a:cs typeface="Times New Roman" panose="02020603050405020304" pitchFamily="18" charset="0"/>
              </a:rPr>
              <a:t>）。它们能相互协作共同提供所需的云服务。这些组件使用具有 </a:t>
            </a:r>
            <a:r>
              <a:rPr lang="en-US" altLang="zh-CN" sz="1800" dirty="0">
                <a:solidFill>
                  <a:schemeClr val="tx1"/>
                </a:solidFill>
                <a:latin typeface="Times New Roman" panose="02020603050405020304" pitchFamily="18" charset="0"/>
                <a:cs typeface="Times New Roman" panose="02020603050405020304" pitchFamily="18" charset="0"/>
              </a:rPr>
              <a:t>WS-Security</a:t>
            </a:r>
            <a:r>
              <a:rPr lang="zh-CN" altLang="en-US" sz="1800" dirty="0">
                <a:solidFill>
                  <a:schemeClr val="tx1"/>
                </a:solidFill>
                <a:latin typeface="Times New Roman" panose="02020603050405020304" pitchFamily="18" charset="0"/>
                <a:cs typeface="Times New Roman" panose="02020603050405020304" pitchFamily="18" charset="0"/>
              </a:rPr>
              <a:t>的</a:t>
            </a:r>
            <a:r>
              <a:rPr lang="en-US" altLang="zh-CN" sz="1800" dirty="0">
                <a:solidFill>
                  <a:schemeClr val="tx1"/>
                </a:solidFill>
                <a:latin typeface="Times New Roman" panose="02020603050405020304" pitchFamily="18" charset="0"/>
                <a:cs typeface="Times New Roman" panose="02020603050405020304" pitchFamily="18" charset="0"/>
              </a:rPr>
              <a:t>SOAP</a:t>
            </a:r>
            <a:r>
              <a:rPr lang="zh-CN" altLang="en-US" sz="1800" dirty="0">
                <a:solidFill>
                  <a:schemeClr val="tx1"/>
                </a:solidFill>
                <a:latin typeface="Times New Roman" panose="02020603050405020304" pitchFamily="18" charset="0"/>
                <a:cs typeface="Times New Roman" panose="02020603050405020304" pitchFamily="18" charset="0"/>
              </a:rPr>
              <a:t>消息安全地相互通信。</a:t>
            </a:r>
          </a:p>
        </p:txBody>
      </p:sp>
      <p:cxnSp>
        <p:nvCxnSpPr>
          <p:cNvPr id="16" name="直接连接符 15"/>
          <p:cNvCxnSpPr/>
          <p:nvPr/>
        </p:nvCxnSpPr>
        <p:spPr>
          <a:xfrm>
            <a:off x="5641975" y="1143794"/>
            <a:ext cx="0" cy="5410200"/>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9" name="内容占位符 2"/>
          <p:cNvSpPr txBox="1">
            <a:spLocks/>
          </p:cNvSpPr>
          <p:nvPr/>
        </p:nvSpPr>
        <p:spPr>
          <a:xfrm>
            <a:off x="1069975" y="5185694"/>
            <a:ext cx="4267200" cy="1673894"/>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zh-CN" altLang="en-US" sz="1600" dirty="0">
                <a:solidFill>
                  <a:srgbClr val="E46C0A"/>
                </a:solidFill>
                <a:latin typeface="微软雅黑" pitchFamily="34" charset="-122"/>
                <a:ea typeface="微软雅黑" pitchFamily="34" charset="-122"/>
                <a:cs typeface="Microsoft YaHei UI" pitchFamily="18" charset="0"/>
              </a:rPr>
              <a:t>节点控制器安装在每个被管理的物理节点上，负责监控节点的资源使用情况和管理虚拟机的生命周期，如虚拟机实例的创建、配置和删除。一个集群由一组节点组成，每个集群拥有一个集群控制器和一个存储控制器。</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1553" y="5386131"/>
            <a:ext cx="813122" cy="55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738714394"/>
              </p:ext>
            </p:extLst>
          </p:nvPr>
        </p:nvGraphicFramePr>
        <p:xfrm>
          <a:off x="6327775" y="991394"/>
          <a:ext cx="5239240" cy="5538625"/>
        </p:xfrm>
        <a:graphic>
          <a:graphicData uri="http://schemas.openxmlformats.org/presentationml/2006/ole">
            <mc:AlternateContent xmlns:mc="http://schemas.openxmlformats.org/markup-compatibility/2006">
              <mc:Choice xmlns:v="urn:schemas-microsoft-com:vml" Requires="v">
                <p:oleObj spid="_x0000_s43119" r:id="rId4" imgW="6443550" imgH="6829425" progId="Visio.Drawing.11">
                  <p:embed/>
                </p:oleObj>
              </mc:Choice>
              <mc:Fallback>
                <p:oleObj r:id="rId4" imgW="6443550" imgH="6829425" progId="Visio.Drawing.11">
                  <p:embed/>
                  <p:pic>
                    <p:nvPicPr>
                      <p:cNvPr id="0" name="Object 1"/>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27775" y="991394"/>
                        <a:ext cx="5239240" cy="5538625"/>
                      </a:xfrm>
                      <a:prstGeom prst="rect">
                        <a:avLst/>
                      </a:prstGeom>
                      <a:noFill/>
                      <a:ln>
                        <a:solidFill>
                          <a:srgbClr val="00B0F0"/>
                        </a:solidFill>
                      </a:ln>
                    </p:spPr>
                  </p:pic>
                </p:oleObj>
              </mc:Fallback>
            </mc:AlternateContent>
          </a:graphicData>
        </a:graphic>
      </p:graphicFrame>
      <p:sp>
        <p:nvSpPr>
          <p:cNvPr id="11" name="文本框 10"/>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2" name="组合 11"/>
          <p:cNvGrpSpPr/>
          <p:nvPr/>
        </p:nvGrpSpPr>
        <p:grpSpPr>
          <a:xfrm>
            <a:off x="131974" y="28247"/>
            <a:ext cx="11520000" cy="1016152"/>
            <a:chOff x="131974" y="-1"/>
            <a:chExt cx="11520000" cy="1016152"/>
          </a:xfrm>
        </p:grpSpPr>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4" name="矩形 1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7" name="文本框 16"/>
          <p:cNvSpPr txBox="1"/>
          <p:nvPr/>
        </p:nvSpPr>
        <p:spPr>
          <a:xfrm>
            <a:off x="631223" y="1594275"/>
            <a:ext cx="207140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Eucalyptus</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8322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058" y="2362994"/>
            <a:ext cx="10975975" cy="1981200"/>
          </a:xfrm>
          <a:prstGeom prst="rect">
            <a:avLst/>
          </a:prstGeom>
        </p:spPr>
        <p:txBody>
          <a:bodyPr>
            <a:noAutofit/>
          </a:bodyPr>
          <a:lstStyle/>
          <a:p>
            <a:pPr marL="0" indent="457200">
              <a:buNone/>
            </a:pPr>
            <a:r>
              <a:rPr lang="zh-CN" altLang="en-US" sz="1600" dirty="0">
                <a:solidFill>
                  <a:schemeClr val="tx1"/>
                </a:solidFill>
                <a:latin typeface="Times New Roman" panose="02020603050405020304" pitchFamily="18" charset="0"/>
                <a:cs typeface="Times New Roman" panose="02020603050405020304" pitchFamily="18" charset="0"/>
              </a:rPr>
              <a:t>一个</a:t>
            </a:r>
            <a:r>
              <a:rPr lang="en-US" altLang="zh-CN" sz="1600" dirty="0">
                <a:solidFill>
                  <a:schemeClr val="tx1"/>
                </a:solidFill>
                <a:latin typeface="Times New Roman" panose="02020603050405020304" pitchFamily="18" charset="0"/>
                <a:cs typeface="Times New Roman" panose="02020603050405020304" pitchFamily="18" charset="0"/>
              </a:rPr>
              <a:t>Eucalyptus</a:t>
            </a:r>
            <a:r>
              <a:rPr lang="zh-CN" altLang="en-US" sz="1600" dirty="0">
                <a:solidFill>
                  <a:schemeClr val="tx1"/>
                </a:solidFill>
                <a:latin typeface="Times New Roman" panose="02020603050405020304" pitchFamily="18" charset="0"/>
                <a:cs typeface="Times New Roman" panose="02020603050405020304" pitchFamily="18" charset="0"/>
              </a:rPr>
              <a:t>云安装可以聚合和管理来自一个或多个集群的资源。一个集群是连接到相同</a:t>
            </a:r>
            <a:r>
              <a:rPr lang="en-US" altLang="zh-CN" sz="1600" dirty="0">
                <a:solidFill>
                  <a:schemeClr val="tx1"/>
                </a:solidFill>
                <a:latin typeface="Times New Roman" panose="02020603050405020304" pitchFamily="18" charset="0"/>
                <a:cs typeface="Times New Roman" panose="02020603050405020304" pitchFamily="18" charset="0"/>
              </a:rPr>
              <a:t>LAN</a:t>
            </a:r>
            <a:r>
              <a:rPr lang="zh-CN" altLang="en-US" sz="1600" dirty="0">
                <a:solidFill>
                  <a:schemeClr val="tx1"/>
                </a:solidFill>
                <a:latin typeface="Times New Roman" panose="02020603050405020304" pitchFamily="18" charset="0"/>
                <a:cs typeface="Times New Roman" panose="02020603050405020304" pitchFamily="18" charset="0"/>
              </a:rPr>
              <a:t>的一组机器。在一个集群中，可以有一个或多个 </a:t>
            </a:r>
            <a:r>
              <a:rPr lang="en-US" altLang="zh-CN" sz="1600" dirty="0">
                <a:solidFill>
                  <a:schemeClr val="tx1"/>
                </a:solidFill>
                <a:latin typeface="Times New Roman" panose="02020603050405020304" pitchFamily="18" charset="0"/>
                <a:cs typeface="Times New Roman" panose="02020603050405020304" pitchFamily="18" charset="0"/>
              </a:rPr>
              <a:t>NC</a:t>
            </a:r>
            <a:r>
              <a:rPr lang="zh-CN" altLang="en-US" sz="1600" dirty="0">
                <a:solidFill>
                  <a:schemeClr val="tx1"/>
                </a:solidFill>
                <a:latin typeface="Times New Roman" panose="02020603050405020304" pitchFamily="18" charset="0"/>
                <a:cs typeface="Times New Roman" panose="02020603050405020304" pitchFamily="18" charset="0"/>
              </a:rPr>
              <a:t>实例，每个实例管理虚拟实例的实例化和终止。</a:t>
            </a:r>
          </a:p>
          <a:p>
            <a:pPr marL="0" indent="457200">
              <a:buNone/>
            </a:pPr>
            <a:r>
              <a:rPr lang="zh-CN" altLang="en-US" sz="1600" dirty="0">
                <a:solidFill>
                  <a:schemeClr val="tx1"/>
                </a:solidFill>
                <a:latin typeface="Times New Roman" panose="02020603050405020304" pitchFamily="18" charset="0"/>
                <a:cs typeface="Times New Roman" panose="02020603050405020304" pitchFamily="18" charset="0"/>
              </a:rPr>
              <a:t>在一个单一集群的安装中，将至少包含两个机器：一个机器运行</a:t>
            </a:r>
            <a:r>
              <a:rPr lang="en-US" altLang="zh-CN" sz="1600" dirty="0">
                <a:solidFill>
                  <a:schemeClr val="tx1"/>
                </a:solidFill>
                <a:latin typeface="Times New Roman" panose="02020603050405020304" pitchFamily="18" charset="0"/>
                <a:cs typeface="Times New Roman" panose="02020603050405020304" pitchFamily="18" charset="0"/>
              </a:rPr>
              <a:t>CC</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a:solidFill>
                  <a:schemeClr val="tx1"/>
                </a:solidFill>
                <a:latin typeface="Times New Roman" panose="02020603050405020304" pitchFamily="18" charset="0"/>
                <a:cs typeface="Times New Roman" panose="02020603050405020304" pitchFamily="18" charset="0"/>
              </a:rPr>
              <a:t>SC</a:t>
            </a:r>
            <a:r>
              <a:rPr lang="zh-CN" altLang="en-US" sz="1600" dirty="0">
                <a:solidFill>
                  <a:schemeClr val="tx1"/>
                </a:solidFill>
                <a:latin typeface="Times New Roman" panose="02020603050405020304" pitchFamily="18" charset="0"/>
                <a:cs typeface="Times New Roman" panose="02020603050405020304" pitchFamily="18" charset="0"/>
              </a:rPr>
              <a:t>和</a:t>
            </a:r>
            <a:r>
              <a:rPr lang="en-US" altLang="zh-CN" sz="1600" dirty="0">
                <a:solidFill>
                  <a:schemeClr val="tx1"/>
                </a:solidFill>
                <a:latin typeface="Times New Roman" panose="02020603050405020304" pitchFamily="18" charset="0"/>
                <a:cs typeface="Times New Roman" panose="02020603050405020304" pitchFamily="18" charset="0"/>
              </a:rPr>
              <a:t>CLC</a:t>
            </a:r>
            <a:r>
              <a:rPr lang="zh-CN" altLang="en-US" sz="1600" dirty="0">
                <a:solidFill>
                  <a:schemeClr val="tx1"/>
                </a:solidFill>
                <a:latin typeface="Times New Roman" panose="02020603050405020304" pitchFamily="18" charset="0"/>
                <a:cs typeface="Times New Roman" panose="02020603050405020304" pitchFamily="18" charset="0"/>
              </a:rPr>
              <a:t>；另一个机器运行</a:t>
            </a:r>
            <a:r>
              <a:rPr lang="en-US" altLang="zh-CN" sz="1600" dirty="0">
                <a:solidFill>
                  <a:schemeClr val="tx1"/>
                </a:solidFill>
                <a:latin typeface="Times New Roman" panose="02020603050405020304" pitchFamily="18" charset="0"/>
                <a:cs typeface="Times New Roman" panose="02020603050405020304" pitchFamily="18" charset="0"/>
              </a:rPr>
              <a:t>NC</a:t>
            </a:r>
            <a:r>
              <a:rPr lang="zh-CN" altLang="en-US" sz="1600" dirty="0">
                <a:solidFill>
                  <a:schemeClr val="tx1"/>
                </a:solidFill>
                <a:latin typeface="Times New Roman" panose="02020603050405020304" pitchFamily="18" charset="0"/>
                <a:cs typeface="Times New Roman" panose="02020603050405020304" pitchFamily="18" charset="0"/>
              </a:rPr>
              <a:t>。在多集群安装中，可以将各个组件（</a:t>
            </a:r>
            <a:r>
              <a:rPr lang="en-US" altLang="zh-CN" sz="1600" dirty="0">
                <a:solidFill>
                  <a:schemeClr val="tx1"/>
                </a:solidFill>
                <a:latin typeface="Times New Roman" panose="02020603050405020304" pitchFamily="18" charset="0"/>
                <a:cs typeface="Times New Roman" panose="02020603050405020304" pitchFamily="18" charset="0"/>
              </a:rPr>
              <a:t>CC</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a:solidFill>
                  <a:schemeClr val="tx1"/>
                </a:solidFill>
                <a:latin typeface="Times New Roman" panose="02020603050405020304" pitchFamily="18" charset="0"/>
                <a:cs typeface="Times New Roman" panose="02020603050405020304" pitchFamily="18" charset="0"/>
              </a:rPr>
              <a:t>SC</a:t>
            </a:r>
            <a:r>
              <a:rPr lang="zh-CN" altLang="en-US" sz="1600" dirty="0">
                <a:solidFill>
                  <a:schemeClr val="tx1"/>
                </a:solidFill>
                <a:latin typeface="Times New Roman" panose="02020603050405020304" pitchFamily="18" charset="0"/>
                <a:cs typeface="Times New Roman" panose="02020603050405020304" pitchFamily="18" charset="0"/>
              </a:rPr>
              <a:t>、 </a:t>
            </a:r>
            <a:r>
              <a:rPr lang="en-US" altLang="zh-CN" sz="1600" dirty="0">
                <a:solidFill>
                  <a:schemeClr val="tx1"/>
                </a:solidFill>
                <a:latin typeface="Times New Roman" panose="02020603050405020304" pitchFamily="18" charset="0"/>
                <a:cs typeface="Times New Roman" panose="02020603050405020304" pitchFamily="18" charset="0"/>
              </a:rPr>
              <a:t>NC</a:t>
            </a:r>
            <a:r>
              <a:rPr lang="zh-CN" altLang="en-US" sz="1600" dirty="0">
                <a:solidFill>
                  <a:schemeClr val="tx1"/>
                </a:solidFill>
                <a:latin typeface="Times New Roman" panose="02020603050405020304" pitchFamily="18" charset="0"/>
                <a:cs typeface="Times New Roman" panose="02020603050405020304" pitchFamily="18" charset="0"/>
              </a:rPr>
              <a:t>和</a:t>
            </a:r>
            <a:r>
              <a:rPr lang="en-US" altLang="zh-CN" sz="1600" dirty="0">
                <a:solidFill>
                  <a:schemeClr val="tx1"/>
                </a:solidFill>
                <a:latin typeface="Times New Roman" panose="02020603050405020304" pitchFamily="18" charset="0"/>
                <a:cs typeface="Times New Roman" panose="02020603050405020304" pitchFamily="18" charset="0"/>
              </a:rPr>
              <a:t>CLC</a:t>
            </a:r>
            <a:r>
              <a:rPr lang="zh-CN" altLang="en-US" sz="1600" dirty="0">
                <a:solidFill>
                  <a:schemeClr val="tx1"/>
                </a:solidFill>
                <a:latin typeface="Times New Roman" panose="02020603050405020304" pitchFamily="18" charset="0"/>
                <a:cs typeface="Times New Roman" panose="02020603050405020304" pitchFamily="18" charset="0"/>
              </a:rPr>
              <a:t>）放置在单独的机器上。如果想要用它来执行重大的任务，那么这种配置就是</a:t>
            </a:r>
            <a:r>
              <a:rPr lang="en-US" altLang="zh-CN" sz="1600" dirty="0">
                <a:solidFill>
                  <a:schemeClr val="tx1"/>
                </a:solidFill>
                <a:latin typeface="Times New Roman" panose="02020603050405020304" pitchFamily="18" charset="0"/>
                <a:cs typeface="Times New Roman" panose="02020603050405020304" pitchFamily="18" charset="0"/>
              </a:rPr>
              <a:t>Eucalyptus</a:t>
            </a:r>
            <a:r>
              <a:rPr lang="zh-CN" altLang="en-US" sz="1600" dirty="0">
                <a:solidFill>
                  <a:schemeClr val="tx1"/>
                </a:solidFill>
                <a:latin typeface="Times New Roman" panose="02020603050405020304" pitchFamily="18" charset="0"/>
                <a:cs typeface="Times New Roman" panose="02020603050405020304" pitchFamily="18" charset="0"/>
              </a:rPr>
              <a:t>云的理想方式。</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30" name="内容占位符 3"/>
          <p:cNvSpPr txBox="1">
            <a:spLocks/>
          </p:cNvSpPr>
          <p:nvPr/>
        </p:nvSpPr>
        <p:spPr>
          <a:xfrm>
            <a:off x="411684" y="1981994"/>
            <a:ext cx="7699058" cy="457200"/>
          </a:xfrm>
          <a:prstGeom prst="rect">
            <a:avLst/>
          </a:prstGeom>
        </p:spPr>
        <p:txBody>
          <a:bodyPr vert="horz" lIns="121917" tIns="60958" rIns="121917" bIns="60958" rtlCol="0">
            <a:no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900" indent="-342900">
              <a:buClr>
                <a:srgbClr val="0070C0"/>
              </a:buClr>
              <a:buFont typeface="Wingdings" panose="05000000000000000000" pitchFamily="2" charset="2"/>
              <a:buChar char="Ø"/>
            </a:pPr>
            <a:r>
              <a:rPr lang="en-US" altLang="zh-CN" dirty="0"/>
              <a:t>2</a:t>
            </a:r>
            <a:r>
              <a:rPr lang="zh-CN" altLang="en-US" dirty="0"/>
              <a:t>．部署</a:t>
            </a:r>
            <a:endParaRPr lang="en-US" altLang="zh-CN" dirty="0"/>
          </a:p>
        </p:txBody>
      </p:sp>
      <p:sp>
        <p:nvSpPr>
          <p:cNvPr id="11" name="Text Box 15"/>
          <p:cNvSpPr txBox="1">
            <a:spLocks noChangeArrowheads="1"/>
          </p:cNvSpPr>
          <p:nvPr/>
        </p:nvSpPr>
        <p:spPr bwMode="auto">
          <a:xfrm>
            <a:off x="7778433" y="6489462"/>
            <a:ext cx="259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Eucalyptus</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多集群安装</a:t>
            </a:r>
          </a:p>
        </p:txBody>
      </p:sp>
      <p:sp>
        <p:nvSpPr>
          <p:cNvPr id="12" name="Text Box 15"/>
          <p:cNvSpPr txBox="1">
            <a:spLocks noChangeArrowheads="1"/>
          </p:cNvSpPr>
          <p:nvPr/>
        </p:nvSpPr>
        <p:spPr bwMode="auto">
          <a:xfrm>
            <a:off x="1963194" y="6486486"/>
            <a:ext cx="45960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Eucalyptus</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单集群安装</a:t>
            </a:r>
          </a:p>
        </p:txBody>
      </p:sp>
      <p:pic>
        <p:nvPicPr>
          <p:cNvPr id="46082" name="Picture 2" descr="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521" y="4127881"/>
            <a:ext cx="2892743" cy="242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p:nvSpPr>
        <p:spPr bwMode="auto">
          <a:xfrm>
            <a:off x="79058" y="15240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194409966"/>
              </p:ext>
            </p:extLst>
          </p:nvPr>
        </p:nvGraphicFramePr>
        <p:xfrm>
          <a:off x="6330633" y="4042067"/>
          <a:ext cx="5013073" cy="2511927"/>
        </p:xfrm>
        <a:graphic>
          <a:graphicData uri="http://schemas.openxmlformats.org/presentationml/2006/ole">
            <mc:AlternateContent xmlns:mc="http://schemas.openxmlformats.org/markup-compatibility/2006">
              <mc:Choice xmlns:v="urn:schemas-microsoft-com:vml" Requires="v">
                <p:oleObj spid="_x0000_s46192" r:id="rId4" imgW="7277922" imgH="3641220" progId="Visio.Drawing.11">
                  <p:embed/>
                </p:oleObj>
              </mc:Choice>
              <mc:Fallback>
                <p:oleObj r:id="rId4" imgW="7277922" imgH="364122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633" y="4042067"/>
                        <a:ext cx="5013073" cy="2511927"/>
                      </a:xfrm>
                      <a:prstGeom prst="rect">
                        <a:avLst/>
                      </a:prstGeom>
                      <a:noFill/>
                      <a:ln>
                        <a:noFill/>
                      </a:ln>
                    </p:spPr>
                  </p:pic>
                </p:oleObj>
              </mc:Fallback>
            </mc:AlternateContent>
          </a:graphicData>
        </a:graphic>
      </p:graphicFrame>
      <p:sp>
        <p:nvSpPr>
          <p:cNvPr id="20" name="文本框 19"/>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21" name="组合 20"/>
          <p:cNvGrpSpPr/>
          <p:nvPr/>
        </p:nvGrpSpPr>
        <p:grpSpPr>
          <a:xfrm>
            <a:off x="131974" y="28247"/>
            <a:ext cx="11520000" cy="1016152"/>
            <a:chOff x="131974" y="-1"/>
            <a:chExt cx="11520000" cy="1016152"/>
          </a:xfrm>
        </p:grpSpPr>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23" name="矩形 22"/>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25" name="文本框 24"/>
          <p:cNvSpPr txBox="1"/>
          <p:nvPr/>
        </p:nvSpPr>
        <p:spPr>
          <a:xfrm>
            <a:off x="631223" y="1594275"/>
            <a:ext cx="2071401"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Eucalyptus</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360778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内容占位符 3"/>
          <p:cNvSpPr>
            <a:spLocks noGrp="1"/>
          </p:cNvSpPr>
          <p:nvPr>
            <p:ph idx="4294967295"/>
          </p:nvPr>
        </p:nvSpPr>
        <p:spPr>
          <a:xfrm>
            <a:off x="10439400" y="5534025"/>
            <a:ext cx="1758950" cy="714375"/>
          </a:xfrm>
          <a:prstGeom prst="rect">
            <a:avLst/>
          </a:prstGeom>
        </p:spPr>
        <p:txBody>
          <a:bodyPr>
            <a:noAutofit/>
          </a:bodyPr>
          <a:lstStyle/>
          <a:p>
            <a:pPr marL="0" indent="0">
              <a:buNone/>
            </a:pPr>
            <a:r>
              <a:rPr lang="zh-CN" altLang="en-US" sz="1600" dirty="0">
                <a:solidFill>
                  <a:schemeClr val="bg1"/>
                </a:solidFill>
              </a:rPr>
              <a:t>（</a:t>
            </a:r>
            <a:r>
              <a:rPr lang="en-US" altLang="zh-CN" sz="1600" dirty="0">
                <a:solidFill>
                  <a:schemeClr val="bg1"/>
                </a:solidFill>
              </a:rPr>
              <a:t>1</a:t>
            </a:r>
            <a:r>
              <a:rPr lang="zh-CN" altLang="en-US" sz="1600" dirty="0">
                <a:solidFill>
                  <a:schemeClr val="bg1"/>
                </a:solidFill>
              </a:rPr>
              <a:t>）公有云平台的特点</a:t>
            </a:r>
            <a:endParaRPr lang="zh-CN" altLang="zh-CN" sz="1600" dirty="0">
              <a:solidFill>
                <a:schemeClr val="bg1"/>
              </a:solidFill>
            </a:endParaRPr>
          </a:p>
        </p:txBody>
      </p:sp>
      <p:sp>
        <p:nvSpPr>
          <p:cNvPr id="16" name="矩形 15"/>
          <p:cNvSpPr/>
          <p:nvPr/>
        </p:nvSpPr>
        <p:spPr>
          <a:xfrm>
            <a:off x="0" y="66492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内容占位符 2"/>
          <p:cNvSpPr txBox="1">
            <a:spLocks/>
          </p:cNvSpPr>
          <p:nvPr/>
        </p:nvSpPr>
        <p:spPr>
          <a:xfrm>
            <a:off x="376462" y="2154456"/>
            <a:ext cx="3908881" cy="3470213"/>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just">
              <a:buNone/>
            </a:pPr>
            <a:r>
              <a:rPr lang="zh-CN" altLang="en-US" sz="1800" dirty="0">
                <a:solidFill>
                  <a:schemeClr val="tx1"/>
                </a:solidFill>
                <a:latin typeface="Times New Roman" panose="02020603050405020304" pitchFamily="18" charset="0"/>
                <a:cs typeface="Times New Roman" panose="02020603050405020304" pitchFamily="18" charset="0"/>
              </a:rPr>
              <a:t>本节从使用开源</a:t>
            </a:r>
            <a:r>
              <a:rPr lang="en-US" altLang="zh-CN" sz="1800" dirty="0">
                <a:solidFill>
                  <a:schemeClr val="tx1"/>
                </a:solidFill>
                <a:latin typeface="Times New Roman" panose="02020603050405020304" pitchFamily="18" charset="0"/>
                <a:cs typeface="Times New Roman" panose="02020603050405020304" pitchFamily="18" charset="0"/>
              </a:rPr>
              <a:t>IaaS</a:t>
            </a:r>
            <a:r>
              <a:rPr lang="zh-CN" altLang="en-US" sz="1800" dirty="0">
                <a:solidFill>
                  <a:schemeClr val="tx1"/>
                </a:solidFill>
                <a:latin typeface="Times New Roman" panose="02020603050405020304" pitchFamily="18" charset="0"/>
                <a:cs typeface="Times New Roman" panose="02020603050405020304" pitchFamily="18" charset="0"/>
              </a:rPr>
              <a:t>云平台来开发公有云和私有云管理平台的角度，对</a:t>
            </a:r>
            <a:r>
              <a:rPr lang="en-US" altLang="zh-CN" sz="1800" dirty="0">
                <a:solidFill>
                  <a:schemeClr val="tx1"/>
                </a:solidFill>
                <a:latin typeface="Times New Roman" panose="02020603050405020304" pitchFamily="18" charset="0"/>
                <a:cs typeface="Times New Roman" panose="02020603050405020304" pitchFamily="18" charset="0"/>
              </a:rPr>
              <a:t>Eucalyptus</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CloudStack</a:t>
            </a:r>
            <a:r>
              <a:rPr lang="zh-CN" altLang="en-US" sz="1800" dirty="0">
                <a:solidFill>
                  <a:schemeClr val="tx1"/>
                </a:solidFill>
                <a:latin typeface="Times New Roman" panose="02020603050405020304" pitchFamily="18" charset="0"/>
                <a:cs typeface="Times New Roman" panose="02020603050405020304" pitchFamily="18" charset="0"/>
              </a:rPr>
              <a:t>和</a:t>
            </a:r>
            <a:r>
              <a:rPr lang="en-US" altLang="zh-CN" sz="1800" dirty="0">
                <a:solidFill>
                  <a:schemeClr val="tx1"/>
                </a:solidFill>
                <a:latin typeface="Times New Roman" panose="02020603050405020304" pitchFamily="18" charset="0"/>
                <a:cs typeface="Times New Roman" panose="02020603050405020304" pitchFamily="18" charset="0"/>
              </a:rPr>
              <a:t>OpenStack</a:t>
            </a:r>
            <a:r>
              <a:rPr lang="zh-CN" altLang="en-US" sz="1800" dirty="0">
                <a:solidFill>
                  <a:schemeClr val="tx1"/>
                </a:solidFill>
                <a:latin typeface="Times New Roman" panose="02020603050405020304" pitchFamily="18" charset="0"/>
                <a:cs typeface="Times New Roman" panose="02020603050405020304" pitchFamily="18" charset="0"/>
              </a:rPr>
              <a:t>三大开源</a:t>
            </a:r>
            <a:r>
              <a:rPr lang="en-US" altLang="zh-CN" sz="1800" dirty="0">
                <a:solidFill>
                  <a:schemeClr val="tx1"/>
                </a:solidFill>
                <a:latin typeface="Times New Roman" panose="02020603050405020304" pitchFamily="18" charset="0"/>
                <a:cs typeface="Times New Roman" panose="02020603050405020304" pitchFamily="18" charset="0"/>
              </a:rPr>
              <a:t>IaaS</a:t>
            </a:r>
            <a:r>
              <a:rPr lang="zh-CN" altLang="en-US" sz="1800" dirty="0">
                <a:solidFill>
                  <a:schemeClr val="tx1"/>
                </a:solidFill>
                <a:latin typeface="Times New Roman" panose="02020603050405020304" pitchFamily="18" charset="0"/>
                <a:cs typeface="Times New Roman" panose="02020603050405020304" pitchFamily="18" charset="0"/>
              </a:rPr>
              <a:t>云平台进行比较和分析。</a:t>
            </a:r>
            <a:endParaRPr lang="en-US" altLang="zh-CN" sz="1800" dirty="0">
              <a:solidFill>
                <a:schemeClr val="tx1"/>
              </a:solidFill>
              <a:latin typeface="Times New Roman" panose="02020603050405020304" pitchFamily="18" charset="0"/>
              <a:cs typeface="Times New Roman" panose="02020603050405020304" pitchFamily="18" charset="0"/>
            </a:endParaRPr>
          </a:p>
          <a:p>
            <a:pPr>
              <a:buClr>
                <a:srgbClr val="0070C0"/>
              </a:buClr>
              <a:buSzPct val="100000"/>
              <a:buFont typeface="Wingdings" panose="05000000000000000000" pitchFamily="2" charset="2"/>
              <a:buChar char="Ø"/>
            </a:pPr>
            <a:r>
              <a:rPr lang="en-US" altLang="zh-CN" sz="1800" dirty="0">
                <a:solidFill>
                  <a:schemeClr val="tx1"/>
                </a:solidFill>
              </a:rPr>
              <a:t>1</a:t>
            </a:r>
            <a:r>
              <a:rPr lang="zh-CN" altLang="en-US" sz="1800" dirty="0">
                <a:solidFill>
                  <a:schemeClr val="tx1"/>
                </a:solidFill>
              </a:rPr>
              <a:t>．云平台的特点</a:t>
            </a:r>
          </a:p>
          <a:p>
            <a:pPr marL="0" indent="457200">
              <a:buNone/>
            </a:pPr>
            <a:r>
              <a:rPr lang="zh-CN" altLang="en-US" sz="1800" dirty="0">
                <a:solidFill>
                  <a:schemeClr val="tx1"/>
                </a:solidFill>
              </a:rPr>
              <a:t>在对云平台进行比较和分析之前，我们首先从以下三个角度来分析一个成功的云平台应该具有哪些特点：公有云、私有云和开发团队。</a:t>
            </a:r>
          </a:p>
        </p:txBody>
      </p:sp>
      <p:sp>
        <p:nvSpPr>
          <p:cNvPr id="41" name="矩形 40"/>
          <p:cNvSpPr/>
          <p:nvPr/>
        </p:nvSpPr>
        <p:spPr>
          <a:xfrm>
            <a:off x="9916887" y="5530314"/>
            <a:ext cx="1683656" cy="718880"/>
          </a:xfrm>
          <a:prstGeom prst="rect">
            <a:avLst/>
          </a:prstGeom>
          <a:solidFill>
            <a:srgbClr val="A2B93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矩形 41"/>
          <p:cNvSpPr/>
          <p:nvPr/>
        </p:nvSpPr>
        <p:spPr>
          <a:xfrm>
            <a:off x="7942288" y="5521468"/>
            <a:ext cx="1662087" cy="727725"/>
          </a:xfrm>
          <a:prstGeom prst="rect">
            <a:avLst/>
          </a:prstGeom>
          <a:solidFill>
            <a:srgbClr val="4C606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矩形 42"/>
          <p:cNvSpPr/>
          <p:nvPr/>
        </p:nvSpPr>
        <p:spPr>
          <a:xfrm>
            <a:off x="5337177" y="5533994"/>
            <a:ext cx="1981199" cy="715200"/>
          </a:xfrm>
          <a:prstGeom prst="rect">
            <a:avLst/>
          </a:prstGeom>
          <a:solidFill>
            <a:srgbClr val="2D886E"/>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45" name="Freeform 7"/>
          <p:cNvSpPr>
            <a:spLocks/>
          </p:cNvSpPr>
          <p:nvPr/>
        </p:nvSpPr>
        <p:spPr bwMode="auto">
          <a:xfrm flipV="1">
            <a:off x="10156655" y="1296193"/>
            <a:ext cx="1276520" cy="777487"/>
          </a:xfrm>
          <a:custGeom>
            <a:avLst/>
            <a:gdLst>
              <a:gd name="T0" fmla="*/ 848 w 853"/>
              <a:gd name="T1" fmla="*/ 459 h 966"/>
              <a:gd name="T2" fmla="*/ 853 w 853"/>
              <a:gd name="T3" fmla="*/ 0 h 966"/>
              <a:gd name="T4" fmla="*/ 412 w 853"/>
              <a:gd name="T5" fmla="*/ 507 h 966"/>
              <a:gd name="T6" fmla="*/ 9 w 853"/>
              <a:gd name="T7" fmla="*/ 24 h 966"/>
              <a:gd name="T8" fmla="*/ 0 w 853"/>
              <a:gd name="T9" fmla="*/ 483 h 966"/>
              <a:gd name="T10" fmla="*/ 402 w 853"/>
              <a:gd name="T11" fmla="*/ 966 h 966"/>
              <a:gd name="T12" fmla="*/ 848 w 853"/>
              <a:gd name="T13" fmla="*/ 459 h 966"/>
            </a:gdLst>
            <a:ahLst/>
            <a:cxnLst>
              <a:cxn ang="0">
                <a:pos x="T0" y="T1"/>
              </a:cxn>
              <a:cxn ang="0">
                <a:pos x="T2" y="T3"/>
              </a:cxn>
              <a:cxn ang="0">
                <a:pos x="T4" y="T5"/>
              </a:cxn>
              <a:cxn ang="0">
                <a:pos x="T6" y="T7"/>
              </a:cxn>
              <a:cxn ang="0">
                <a:pos x="T8" y="T9"/>
              </a:cxn>
              <a:cxn ang="0">
                <a:pos x="T10" y="T11"/>
              </a:cxn>
              <a:cxn ang="0">
                <a:pos x="T12" y="T13"/>
              </a:cxn>
            </a:cxnLst>
            <a:rect l="0" t="0" r="r" b="b"/>
            <a:pathLst>
              <a:path w="853" h="966">
                <a:moveTo>
                  <a:pt x="848" y="459"/>
                </a:moveTo>
                <a:lnTo>
                  <a:pt x="853" y="0"/>
                </a:lnTo>
                <a:lnTo>
                  <a:pt x="412" y="507"/>
                </a:lnTo>
                <a:lnTo>
                  <a:pt x="9" y="24"/>
                </a:lnTo>
                <a:lnTo>
                  <a:pt x="0" y="483"/>
                </a:lnTo>
                <a:lnTo>
                  <a:pt x="402" y="966"/>
                </a:lnTo>
                <a:lnTo>
                  <a:pt x="848" y="459"/>
                </a:lnTo>
                <a:close/>
              </a:path>
            </a:pathLst>
          </a:custGeom>
          <a:solidFill>
            <a:srgbClr val="A2B93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8"/>
          <p:cNvSpPr>
            <a:spLocks/>
          </p:cNvSpPr>
          <p:nvPr/>
        </p:nvSpPr>
        <p:spPr bwMode="auto">
          <a:xfrm flipV="1">
            <a:off x="7985088" y="1219994"/>
            <a:ext cx="1408829" cy="780648"/>
          </a:xfrm>
          <a:custGeom>
            <a:avLst/>
            <a:gdLst>
              <a:gd name="T0" fmla="*/ 844 w 849"/>
              <a:gd name="T1" fmla="*/ 465 h 967"/>
              <a:gd name="T2" fmla="*/ 849 w 849"/>
              <a:gd name="T3" fmla="*/ 0 h 967"/>
              <a:gd name="T4" fmla="*/ 407 w 849"/>
              <a:gd name="T5" fmla="*/ 507 h 967"/>
              <a:gd name="T6" fmla="*/ 5 w 849"/>
              <a:gd name="T7" fmla="*/ 24 h 967"/>
              <a:gd name="T8" fmla="*/ 0 w 849"/>
              <a:gd name="T9" fmla="*/ 483 h 967"/>
              <a:gd name="T10" fmla="*/ 403 w 849"/>
              <a:gd name="T11" fmla="*/ 967 h 967"/>
              <a:gd name="T12" fmla="*/ 844 w 849"/>
              <a:gd name="T13" fmla="*/ 465 h 967"/>
            </a:gdLst>
            <a:ahLst/>
            <a:cxnLst>
              <a:cxn ang="0">
                <a:pos x="T0" y="T1"/>
              </a:cxn>
              <a:cxn ang="0">
                <a:pos x="T2" y="T3"/>
              </a:cxn>
              <a:cxn ang="0">
                <a:pos x="T4" y="T5"/>
              </a:cxn>
              <a:cxn ang="0">
                <a:pos x="T6" y="T7"/>
              </a:cxn>
              <a:cxn ang="0">
                <a:pos x="T8" y="T9"/>
              </a:cxn>
              <a:cxn ang="0">
                <a:pos x="T10" y="T11"/>
              </a:cxn>
              <a:cxn ang="0">
                <a:pos x="T12" y="T13"/>
              </a:cxn>
            </a:cxnLst>
            <a:rect l="0" t="0" r="r" b="b"/>
            <a:pathLst>
              <a:path w="849" h="967">
                <a:moveTo>
                  <a:pt x="844" y="465"/>
                </a:moveTo>
                <a:lnTo>
                  <a:pt x="849" y="0"/>
                </a:lnTo>
                <a:lnTo>
                  <a:pt x="407" y="507"/>
                </a:lnTo>
                <a:lnTo>
                  <a:pt x="5" y="24"/>
                </a:lnTo>
                <a:lnTo>
                  <a:pt x="0" y="483"/>
                </a:lnTo>
                <a:lnTo>
                  <a:pt x="403" y="967"/>
                </a:lnTo>
                <a:lnTo>
                  <a:pt x="844" y="465"/>
                </a:lnTo>
                <a:close/>
              </a:path>
            </a:pathLst>
          </a:custGeom>
          <a:solidFill>
            <a:srgbClr val="4C606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9"/>
          <p:cNvSpPr>
            <a:spLocks/>
          </p:cNvSpPr>
          <p:nvPr/>
        </p:nvSpPr>
        <p:spPr bwMode="auto">
          <a:xfrm flipV="1">
            <a:off x="5641976" y="1296194"/>
            <a:ext cx="1295400" cy="780014"/>
          </a:xfrm>
          <a:custGeom>
            <a:avLst/>
            <a:gdLst>
              <a:gd name="T0" fmla="*/ 844 w 849"/>
              <a:gd name="T1" fmla="*/ 459 h 966"/>
              <a:gd name="T2" fmla="*/ 849 w 849"/>
              <a:gd name="T3" fmla="*/ 0 h 966"/>
              <a:gd name="T4" fmla="*/ 408 w 849"/>
              <a:gd name="T5" fmla="*/ 506 h 966"/>
              <a:gd name="T6" fmla="*/ 5 w 849"/>
              <a:gd name="T7" fmla="*/ 23 h 966"/>
              <a:gd name="T8" fmla="*/ 0 w 849"/>
              <a:gd name="T9" fmla="*/ 483 h 966"/>
              <a:gd name="T10" fmla="*/ 403 w 849"/>
              <a:gd name="T11" fmla="*/ 966 h 966"/>
              <a:gd name="T12" fmla="*/ 844 w 849"/>
              <a:gd name="T13" fmla="*/ 459 h 966"/>
            </a:gdLst>
            <a:ahLst/>
            <a:cxnLst>
              <a:cxn ang="0">
                <a:pos x="T0" y="T1"/>
              </a:cxn>
              <a:cxn ang="0">
                <a:pos x="T2" y="T3"/>
              </a:cxn>
              <a:cxn ang="0">
                <a:pos x="T4" y="T5"/>
              </a:cxn>
              <a:cxn ang="0">
                <a:pos x="T6" y="T7"/>
              </a:cxn>
              <a:cxn ang="0">
                <a:pos x="T8" y="T9"/>
              </a:cxn>
              <a:cxn ang="0">
                <a:pos x="T10" y="T11"/>
              </a:cxn>
              <a:cxn ang="0">
                <a:pos x="T12" y="T13"/>
              </a:cxn>
            </a:cxnLst>
            <a:rect l="0" t="0" r="r" b="b"/>
            <a:pathLst>
              <a:path w="849" h="966">
                <a:moveTo>
                  <a:pt x="844" y="459"/>
                </a:moveTo>
                <a:lnTo>
                  <a:pt x="849" y="0"/>
                </a:lnTo>
                <a:lnTo>
                  <a:pt x="408" y="506"/>
                </a:lnTo>
                <a:lnTo>
                  <a:pt x="5" y="23"/>
                </a:lnTo>
                <a:lnTo>
                  <a:pt x="0" y="483"/>
                </a:lnTo>
                <a:lnTo>
                  <a:pt x="403" y="966"/>
                </a:lnTo>
                <a:lnTo>
                  <a:pt x="844" y="459"/>
                </a:lnTo>
                <a:close/>
              </a:path>
            </a:pathLst>
          </a:custGeom>
          <a:solidFill>
            <a:srgbClr val="2D886E"/>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48" name="直接连接符 47"/>
          <p:cNvCxnSpPr/>
          <p:nvPr/>
        </p:nvCxnSpPr>
        <p:spPr>
          <a:xfrm flipH="1">
            <a:off x="7988047" y="5406511"/>
            <a:ext cx="1616328" cy="0"/>
          </a:xfrm>
          <a:prstGeom prst="line">
            <a:avLst/>
          </a:prstGeom>
          <a:ln w="57150">
            <a:solidFill>
              <a:srgbClr val="4C606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9924144" y="5414480"/>
            <a:ext cx="1676399" cy="0"/>
          </a:xfrm>
          <a:prstGeom prst="line">
            <a:avLst/>
          </a:prstGeom>
          <a:ln w="57150">
            <a:solidFill>
              <a:srgbClr val="A2B932"/>
            </a:solidFill>
          </a:ln>
        </p:spPr>
        <p:style>
          <a:lnRef idx="1">
            <a:schemeClr val="accent1"/>
          </a:lnRef>
          <a:fillRef idx="0">
            <a:schemeClr val="accent1"/>
          </a:fillRef>
          <a:effectRef idx="0">
            <a:schemeClr val="accent1"/>
          </a:effectRef>
          <a:fontRef idx="minor">
            <a:schemeClr val="tx1"/>
          </a:fontRef>
        </p:style>
      </p:cxnSp>
      <p:sp>
        <p:nvSpPr>
          <p:cNvPr id="50" name="文本框 20"/>
          <p:cNvSpPr txBox="1"/>
          <p:nvPr/>
        </p:nvSpPr>
        <p:spPr>
          <a:xfrm>
            <a:off x="5184775" y="2210594"/>
            <a:ext cx="2420257" cy="2554545"/>
          </a:xfrm>
          <a:prstGeom prst="rect">
            <a:avLst/>
          </a:prstGeom>
          <a:noFill/>
        </p:spPr>
        <p:txBody>
          <a:bodyPr wrap="square" rtlCol="0">
            <a:spAutoFit/>
          </a:bodyPr>
          <a:lstStyle/>
          <a:p>
            <a:pPr algn="just"/>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AWS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是当前最成功的云计算平台，其系统架构最大的特点就是通过</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Web Service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接口开放数据和功能，一切以服务为第一位，并通过</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SOA</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的架构使系统达到松耦合。。综合来看，</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AWS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生态环境中系统架构的核心思想为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SOA</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、分层和服务组合。</a:t>
            </a:r>
          </a:p>
        </p:txBody>
      </p:sp>
      <p:sp>
        <p:nvSpPr>
          <p:cNvPr id="51" name="文本框 20"/>
          <p:cNvSpPr txBox="1"/>
          <p:nvPr/>
        </p:nvSpPr>
        <p:spPr>
          <a:xfrm>
            <a:off x="7717517" y="2023964"/>
            <a:ext cx="2082799" cy="3293209"/>
          </a:xfrm>
          <a:prstGeom prst="rect">
            <a:avLst/>
          </a:prstGeom>
          <a:noFill/>
        </p:spPr>
        <p:txBody>
          <a:bodyPr wrap="square" rtlCol="0">
            <a:spAutoFi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私有云和混合云也是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的重要形式。要求</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平台能屏蔽底层的具体技术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设备的差别对外呈现基本一致的能力与接口。另外，基于计算虚拟化、网络和存储等技术自成体系的原因，整个架构设计中需考虑将计算虚拟化、网络和存储独立成三个子系统或服务。</a:t>
            </a:r>
          </a:p>
        </p:txBody>
      </p:sp>
      <p:cxnSp>
        <p:nvCxnSpPr>
          <p:cNvPr id="57" name="直接连接符 56"/>
          <p:cNvCxnSpPr/>
          <p:nvPr/>
        </p:nvCxnSpPr>
        <p:spPr>
          <a:xfrm flipH="1">
            <a:off x="5337177" y="5399081"/>
            <a:ext cx="1981199" cy="0"/>
          </a:xfrm>
          <a:prstGeom prst="line">
            <a:avLst/>
          </a:prstGeom>
          <a:ln w="57150">
            <a:solidFill>
              <a:srgbClr val="2D8862"/>
            </a:solidFill>
          </a:ln>
        </p:spPr>
        <p:style>
          <a:lnRef idx="1">
            <a:schemeClr val="accent1"/>
          </a:lnRef>
          <a:fillRef idx="0">
            <a:schemeClr val="accent1"/>
          </a:fillRef>
          <a:effectRef idx="0">
            <a:schemeClr val="accent1"/>
          </a:effectRef>
          <a:fontRef idx="minor">
            <a:schemeClr val="tx1"/>
          </a:fontRef>
        </p:style>
      </p:cxnSp>
      <p:sp>
        <p:nvSpPr>
          <p:cNvPr id="58" name="内容占位符 3"/>
          <p:cNvSpPr txBox="1">
            <a:spLocks/>
          </p:cNvSpPr>
          <p:nvPr/>
        </p:nvSpPr>
        <p:spPr>
          <a:xfrm>
            <a:off x="7909832" y="5521469"/>
            <a:ext cx="1770743" cy="457994"/>
          </a:xfrm>
          <a:prstGeom prst="rect">
            <a:avLst/>
          </a:prstGeom>
        </p:spPr>
        <p:txBody>
          <a:bodyPr vert="horz" lIns="121917" tIns="60958" rIns="121917" bIns="60958" rtlCol="0">
            <a:noAutofit/>
          </a:bodyPr>
          <a:lstStyle>
            <a:lvl1pPr marL="457360" indent="-457360" algn="l" defTabSz="1219627" rtl="0" eaLnBrk="1" latinLnBrk="0" hangingPunct="1">
              <a:lnSpc>
                <a:spcPct val="13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zh-CN" altLang="en-US" sz="1600" dirty="0">
                <a:solidFill>
                  <a:schemeClr val="bg1"/>
                </a:solidFill>
              </a:rPr>
              <a:t>（</a:t>
            </a:r>
            <a:r>
              <a:rPr lang="en-US" altLang="zh-CN" sz="1600" dirty="0">
                <a:solidFill>
                  <a:schemeClr val="bg1"/>
                </a:solidFill>
              </a:rPr>
              <a:t>2</a:t>
            </a:r>
            <a:r>
              <a:rPr lang="zh-CN" altLang="en-US" sz="1600" dirty="0">
                <a:solidFill>
                  <a:schemeClr val="bg1"/>
                </a:solidFill>
              </a:rPr>
              <a:t>）私有云的需求</a:t>
            </a:r>
            <a:endParaRPr lang="zh-CN" altLang="zh-CN" sz="1600" dirty="0">
              <a:solidFill>
                <a:schemeClr val="bg1"/>
              </a:solidFill>
            </a:endParaRPr>
          </a:p>
        </p:txBody>
      </p:sp>
      <p:sp>
        <p:nvSpPr>
          <p:cNvPr id="59" name="内容占位符 3"/>
          <p:cNvSpPr txBox="1">
            <a:spLocks/>
          </p:cNvSpPr>
          <p:nvPr/>
        </p:nvSpPr>
        <p:spPr>
          <a:xfrm>
            <a:off x="9891032" y="5521469"/>
            <a:ext cx="1770743" cy="457994"/>
          </a:xfrm>
          <a:prstGeom prst="rect">
            <a:avLst/>
          </a:prstGeom>
        </p:spPr>
        <p:txBody>
          <a:bodyPr vert="horz" lIns="121917" tIns="60958" rIns="121917" bIns="60958" rtlCol="0">
            <a:noAutofit/>
          </a:bodyPr>
          <a:lstStyle>
            <a:lvl1pPr marL="457360" indent="-457360" algn="l" defTabSz="1219627" rtl="0" eaLnBrk="1" latinLnBrk="0" hangingPunct="1">
              <a:lnSpc>
                <a:spcPct val="13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zh-CN" altLang="en-US" sz="1600" dirty="0">
                <a:solidFill>
                  <a:schemeClr val="bg1"/>
                </a:solidFill>
              </a:rPr>
              <a:t>（</a:t>
            </a:r>
            <a:r>
              <a:rPr lang="en-US" altLang="zh-CN" sz="1600" dirty="0">
                <a:solidFill>
                  <a:schemeClr val="bg1"/>
                </a:solidFill>
              </a:rPr>
              <a:t>3</a:t>
            </a:r>
            <a:r>
              <a:rPr lang="zh-CN" altLang="en-US" sz="1600" dirty="0">
                <a:solidFill>
                  <a:schemeClr val="bg1"/>
                </a:solidFill>
              </a:rPr>
              <a:t>）技术团队开发需求</a:t>
            </a:r>
            <a:endParaRPr lang="zh-CN" altLang="zh-CN" sz="1600" dirty="0">
              <a:solidFill>
                <a:schemeClr val="bg1"/>
              </a:solidFill>
            </a:endParaRPr>
          </a:p>
        </p:txBody>
      </p:sp>
      <p:sp>
        <p:nvSpPr>
          <p:cNvPr id="60" name="文本框 20"/>
          <p:cNvSpPr txBox="1"/>
          <p:nvPr/>
        </p:nvSpPr>
        <p:spPr>
          <a:xfrm>
            <a:off x="9800317" y="2210594"/>
            <a:ext cx="2013858" cy="3046988"/>
          </a:xfrm>
          <a:prstGeom prst="rect">
            <a:avLst/>
          </a:prstGeom>
          <a:noFill/>
        </p:spPr>
        <p:txBody>
          <a:bodyPr wrap="square" rtlCol="0">
            <a:spAutoFit/>
          </a:bodyPr>
          <a:lstStyle/>
          <a:p>
            <a:pPr algn="just"/>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小型技术团队精英化，每个人都能够参与整体设计。云平台的整体软件架构必须做到松耦合，通过组合组件、模块和服务来构成整个系统；同时需要组件、模块和服务功能内聚以便于小团队独立维护，方便独立地设计、开发和研究。</a:t>
            </a:r>
          </a:p>
        </p:txBody>
      </p:sp>
      <p:sp>
        <p:nvSpPr>
          <p:cNvPr id="61" name="右箭头 60"/>
          <p:cNvSpPr/>
          <p:nvPr/>
        </p:nvSpPr>
        <p:spPr>
          <a:xfrm>
            <a:off x="4354059" y="3487866"/>
            <a:ext cx="762000" cy="55875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文本框 20"/>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22" name="组合 21"/>
          <p:cNvGrpSpPr/>
          <p:nvPr/>
        </p:nvGrpSpPr>
        <p:grpSpPr>
          <a:xfrm>
            <a:off x="131974" y="28247"/>
            <a:ext cx="11520000" cy="1016152"/>
            <a:chOff x="131974" y="-1"/>
            <a:chExt cx="11520000" cy="1016152"/>
          </a:xfrm>
        </p:grpSpPr>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24" name="矩形 2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26" name="文本框 25"/>
          <p:cNvSpPr txBox="1"/>
          <p:nvPr/>
        </p:nvSpPr>
        <p:spPr>
          <a:xfrm>
            <a:off x="631223" y="1594275"/>
            <a:ext cx="3937296"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三大开源</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IaaS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平台的比较</a:t>
            </a:r>
          </a:p>
        </p:txBody>
      </p:sp>
      <p:sp>
        <p:nvSpPr>
          <p:cNvPr id="27" name="内容占位符 3"/>
          <p:cNvSpPr txBox="1">
            <a:spLocks/>
          </p:cNvSpPr>
          <p:nvPr/>
        </p:nvSpPr>
        <p:spPr>
          <a:xfrm>
            <a:off x="5406653" y="5534787"/>
            <a:ext cx="1759322" cy="714405"/>
          </a:xfrm>
          <a:prstGeom prst="rect">
            <a:avLst/>
          </a:prstGeom>
        </p:spPr>
        <p:txBody>
          <a:bodyPr>
            <a:noAutofit/>
          </a:bodyPr>
          <a:lstStyle>
            <a:lvl1pPr marL="457360" indent="-457360" algn="l" defTabSz="1219627" rtl="0" eaLnBrk="1" latinLnBrk="0" hangingPunct="1">
              <a:lnSpc>
                <a:spcPct val="13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lnSpc>
                <a:spcPct val="130000"/>
              </a:lnSpc>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lnSpc>
                <a:spcPct val="130000"/>
              </a:lnSpc>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Wingdings" pitchFamily="2" charset="2"/>
              <a:buNone/>
            </a:pPr>
            <a:r>
              <a:rPr lang="zh-CN" altLang="en-US" sz="1600">
                <a:solidFill>
                  <a:schemeClr val="bg1"/>
                </a:solidFill>
              </a:rPr>
              <a:t>（</a:t>
            </a:r>
            <a:r>
              <a:rPr lang="en-US" altLang="zh-CN" sz="1600">
                <a:solidFill>
                  <a:schemeClr val="bg1"/>
                </a:solidFill>
              </a:rPr>
              <a:t>1</a:t>
            </a:r>
            <a:r>
              <a:rPr lang="zh-CN" altLang="en-US" sz="1600">
                <a:solidFill>
                  <a:schemeClr val="bg1"/>
                </a:solidFill>
              </a:rPr>
              <a:t>）公有云平台的特点</a:t>
            </a:r>
            <a:endParaRPr lang="zh-CN" altLang="zh-CN" sz="1600" dirty="0">
              <a:solidFill>
                <a:schemeClr val="bg1"/>
              </a:solidFill>
            </a:endParaRPr>
          </a:p>
        </p:txBody>
      </p:sp>
    </p:spTree>
    <p:extLst>
      <p:ext uri="{BB962C8B-B14F-4D97-AF65-F5344CB8AC3E}">
        <p14:creationId xmlns:p14="http://schemas.microsoft.com/office/powerpoint/2010/main" val="304455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anim calcmode="lin" valueType="num">
                                      <p:cBhvr>
                                        <p:cTn id="8" dur="1000" fill="hold"/>
                                        <p:tgtEl>
                                          <p:spTgt spid="61"/>
                                        </p:tgtEl>
                                        <p:attrNameLst>
                                          <p:attrName>ppt_x</p:attrName>
                                        </p:attrNameLst>
                                      </p:cBhvr>
                                      <p:tavLst>
                                        <p:tav tm="0">
                                          <p:val>
                                            <p:strVal val="#ppt_x"/>
                                          </p:val>
                                        </p:tav>
                                        <p:tav tm="100000">
                                          <p:val>
                                            <p:strVal val="#ppt_x"/>
                                          </p:val>
                                        </p:tav>
                                      </p:tavLst>
                                    </p:anim>
                                    <p:anim calcmode="lin" valueType="num">
                                      <p:cBhvr>
                                        <p:cTn id="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4294967295"/>
          </p:nvPr>
        </p:nvSpPr>
        <p:spPr>
          <a:xfrm>
            <a:off x="149225" y="1945418"/>
            <a:ext cx="10979150" cy="2667000"/>
          </a:xfrm>
          <a:prstGeom prst="rect">
            <a:avLst/>
          </a:prstGeom>
        </p:spPr>
        <p:txBody>
          <a:bodyPr>
            <a:normAutofit/>
          </a:bodyPr>
          <a:lstStyle/>
          <a:p>
            <a:pPr algn="just">
              <a:buClr>
                <a:srgbClr val="0070C0"/>
              </a:buClr>
              <a:buSzPct val="100000"/>
              <a:buFont typeface="Wingdings" panose="05000000000000000000" pitchFamily="2" charset="2"/>
              <a:buChar char="Ø"/>
            </a:pPr>
            <a:r>
              <a:rPr lang="en-US" altLang="zh-CN" dirty="0">
                <a:solidFill>
                  <a:schemeClr val="tx1"/>
                </a:solidFill>
              </a:rPr>
              <a:t>2</a:t>
            </a:r>
            <a:r>
              <a:rPr lang="zh-CN" altLang="en-US" dirty="0">
                <a:solidFill>
                  <a:schemeClr val="tx1"/>
                </a:solidFill>
              </a:rPr>
              <a:t>．分析</a:t>
            </a:r>
            <a:endParaRPr lang="en-US" altLang="zh-CN" dirty="0">
              <a:solidFill>
                <a:schemeClr val="tx1"/>
              </a:solidFill>
            </a:endParaRPr>
          </a:p>
          <a:p>
            <a:pPr marL="0" indent="457200" algn="just">
              <a:buNone/>
            </a:pPr>
            <a:r>
              <a:rPr lang="zh-CN" altLang="en-US" sz="1600" dirty="0">
                <a:solidFill>
                  <a:schemeClr val="tx1"/>
                </a:solidFill>
                <a:latin typeface="Times New Roman" panose="02020603050405020304" pitchFamily="18" charset="0"/>
                <a:cs typeface="Times New Roman" panose="02020603050405020304" pitchFamily="18" charset="0"/>
              </a:rPr>
              <a:t>下面从系统架构需要分层和组件化，以及采用</a:t>
            </a:r>
            <a:r>
              <a:rPr lang="en-US" altLang="zh-CN" sz="1600" dirty="0">
                <a:solidFill>
                  <a:schemeClr val="tx1"/>
                </a:solidFill>
                <a:latin typeface="Times New Roman" panose="02020603050405020304" pitchFamily="18" charset="0"/>
                <a:cs typeface="Times New Roman" panose="02020603050405020304" pitchFamily="18" charset="0"/>
              </a:rPr>
              <a:t>SOA</a:t>
            </a:r>
            <a:r>
              <a:rPr lang="zh-CN" altLang="en-US" sz="1600" dirty="0">
                <a:solidFill>
                  <a:schemeClr val="tx1"/>
                </a:solidFill>
                <a:latin typeface="Times New Roman" panose="02020603050405020304" pitchFamily="18" charset="0"/>
                <a:cs typeface="Times New Roman" panose="02020603050405020304" pitchFamily="18" charset="0"/>
              </a:rPr>
              <a:t>以达到系统松耦合；组件服务需要使用框架、插件化设计；以及开发平台化三个方面来分析</a:t>
            </a:r>
            <a:r>
              <a:rPr lang="en-US" altLang="zh-CN" sz="1600" dirty="0">
                <a:solidFill>
                  <a:schemeClr val="tx1"/>
                </a:solidFill>
                <a:latin typeface="Times New Roman" panose="02020603050405020304" pitchFamily="18" charset="0"/>
                <a:cs typeface="Times New Roman" panose="02020603050405020304" pitchFamily="18" charset="0"/>
              </a:rPr>
              <a:t>3</a:t>
            </a:r>
            <a:r>
              <a:rPr lang="zh-CN" altLang="en-US" sz="1600" dirty="0">
                <a:solidFill>
                  <a:schemeClr val="tx1"/>
                </a:solidFill>
                <a:latin typeface="Times New Roman" panose="02020603050405020304" pitchFamily="18" charset="0"/>
                <a:cs typeface="Times New Roman" panose="02020603050405020304" pitchFamily="18" charset="0"/>
              </a:rPr>
              <a:t>个开源</a:t>
            </a:r>
            <a:r>
              <a:rPr lang="en-US" altLang="zh-CN" sz="1600" dirty="0">
                <a:solidFill>
                  <a:schemeClr val="tx1"/>
                </a:solidFill>
                <a:latin typeface="Times New Roman" panose="02020603050405020304" pitchFamily="18" charset="0"/>
                <a:cs typeface="Times New Roman" panose="02020603050405020304" pitchFamily="18" charset="0"/>
              </a:rPr>
              <a:t>IaaS</a:t>
            </a:r>
            <a:r>
              <a:rPr lang="zh-CN" altLang="en-US" sz="1600" dirty="0">
                <a:solidFill>
                  <a:schemeClr val="tx1"/>
                </a:solidFill>
                <a:latin typeface="Times New Roman" panose="02020603050405020304" pitchFamily="18" charset="0"/>
                <a:cs typeface="Times New Roman" panose="02020603050405020304" pitchFamily="18" charset="0"/>
              </a:rPr>
              <a:t>云平台。</a:t>
            </a:r>
          </a:p>
          <a:p>
            <a:pPr marL="0" indent="457200" algn="just">
              <a:buNone/>
            </a:pPr>
            <a:r>
              <a:rPr lang="zh-CN" altLang="en-US" sz="1600" b="1" dirty="0">
                <a:solidFill>
                  <a:schemeClr val="accent1"/>
                </a:solidFill>
                <a:latin typeface="Times New Roman" panose="02020603050405020304" pitchFamily="18" charset="0"/>
                <a:cs typeface="Times New Roman" panose="02020603050405020304" pitchFamily="18" charset="0"/>
              </a:rPr>
              <a:t>（</a:t>
            </a:r>
            <a:r>
              <a:rPr lang="en-US" altLang="zh-CN" sz="1600" b="1" dirty="0">
                <a:solidFill>
                  <a:schemeClr val="accent1"/>
                </a:solidFill>
                <a:latin typeface="Times New Roman" panose="02020603050405020304" pitchFamily="18" charset="0"/>
                <a:cs typeface="Times New Roman" panose="02020603050405020304" pitchFamily="18" charset="0"/>
              </a:rPr>
              <a:t>1</a:t>
            </a:r>
            <a:r>
              <a:rPr lang="zh-CN" altLang="en-US" sz="1600" b="1" dirty="0">
                <a:solidFill>
                  <a:schemeClr val="accent1"/>
                </a:solidFill>
                <a:latin typeface="Times New Roman" panose="02020603050405020304" pitchFamily="18" charset="0"/>
                <a:cs typeface="Times New Roman" panose="02020603050405020304" pitchFamily="18" charset="0"/>
              </a:rPr>
              <a:t>）</a:t>
            </a:r>
            <a:r>
              <a:rPr lang="en-US" altLang="zh-CN" sz="1600" b="1" dirty="0">
                <a:solidFill>
                  <a:schemeClr val="accent1"/>
                </a:solidFill>
                <a:latin typeface="Times New Roman" panose="02020603050405020304" pitchFamily="18" charset="0"/>
                <a:cs typeface="Times New Roman" panose="02020603050405020304" pitchFamily="18" charset="0"/>
              </a:rPr>
              <a:t>Eucalyptus</a:t>
            </a:r>
          </a:p>
          <a:p>
            <a:pPr marL="0" indent="457200" algn="just">
              <a:buNone/>
            </a:pPr>
            <a:r>
              <a:rPr lang="en-US" altLang="zh-CN" sz="1600" dirty="0">
                <a:solidFill>
                  <a:schemeClr val="tx1"/>
                </a:solidFill>
                <a:latin typeface="Times New Roman" panose="02020603050405020304" pitchFamily="18" charset="0"/>
                <a:cs typeface="Times New Roman" panose="02020603050405020304" pitchFamily="18" charset="0"/>
              </a:rPr>
              <a:t>Eucalyptus</a:t>
            </a:r>
            <a:r>
              <a:rPr lang="zh-CN" altLang="en-US" sz="1600" dirty="0">
                <a:solidFill>
                  <a:schemeClr val="tx1"/>
                </a:solidFill>
                <a:latin typeface="Times New Roman" panose="02020603050405020304" pitchFamily="18" charset="0"/>
                <a:cs typeface="Times New Roman" panose="02020603050405020304" pitchFamily="18" charset="0"/>
              </a:rPr>
              <a:t>是最早试图克隆</a:t>
            </a:r>
            <a:r>
              <a:rPr lang="en-US" altLang="zh-CN" sz="1600" dirty="0">
                <a:solidFill>
                  <a:schemeClr val="tx1"/>
                </a:solidFill>
                <a:latin typeface="Times New Roman" panose="02020603050405020304" pitchFamily="18" charset="0"/>
                <a:cs typeface="Times New Roman" panose="02020603050405020304" pitchFamily="18" charset="0"/>
              </a:rPr>
              <a:t>AWS</a:t>
            </a:r>
            <a:r>
              <a:rPr lang="zh-CN" altLang="en-US" sz="1600" dirty="0">
                <a:solidFill>
                  <a:schemeClr val="tx1"/>
                </a:solidFill>
                <a:latin typeface="Times New Roman" panose="02020603050405020304" pitchFamily="18" charset="0"/>
                <a:cs typeface="Times New Roman" panose="02020603050405020304" pitchFamily="18" charset="0"/>
              </a:rPr>
              <a:t>的开源</a:t>
            </a:r>
            <a:r>
              <a:rPr lang="en-US" altLang="zh-CN" sz="1600" dirty="0">
                <a:solidFill>
                  <a:schemeClr val="tx1"/>
                </a:solidFill>
                <a:latin typeface="Times New Roman" panose="02020603050405020304" pitchFamily="18" charset="0"/>
                <a:cs typeface="Times New Roman" panose="02020603050405020304" pitchFamily="18" charset="0"/>
              </a:rPr>
              <a:t>IaaS</a:t>
            </a:r>
            <a:r>
              <a:rPr lang="zh-CN" altLang="en-US" sz="1600" dirty="0">
                <a:solidFill>
                  <a:schemeClr val="tx1"/>
                </a:solidFill>
                <a:latin typeface="Times New Roman" panose="02020603050405020304" pitchFamily="18" charset="0"/>
                <a:cs typeface="Times New Roman" panose="02020603050405020304" pitchFamily="18" charset="0"/>
              </a:rPr>
              <a:t>云平台，整体架构如下图的左半部分所示。</a:t>
            </a:r>
            <a:r>
              <a:rPr lang="en-US" altLang="zh-CN" sz="1600" dirty="0">
                <a:solidFill>
                  <a:schemeClr val="tx1"/>
                </a:solidFill>
                <a:latin typeface="Times New Roman" panose="02020603050405020304" pitchFamily="18" charset="0"/>
                <a:cs typeface="Times New Roman" panose="02020603050405020304" pitchFamily="18" charset="0"/>
              </a:rPr>
              <a:t>Eucalyptus</a:t>
            </a:r>
            <a:r>
              <a:rPr lang="zh-CN" altLang="en-US" sz="1600" dirty="0">
                <a:solidFill>
                  <a:schemeClr val="tx1"/>
                </a:solidFill>
                <a:latin typeface="Times New Roman" panose="02020603050405020304" pitchFamily="18" charset="0"/>
                <a:cs typeface="Times New Roman" panose="02020603050405020304" pitchFamily="18" charset="0"/>
              </a:rPr>
              <a:t>由云控制器（</a:t>
            </a:r>
            <a:r>
              <a:rPr lang="en-US" altLang="zh-CN" sz="1600" dirty="0">
                <a:solidFill>
                  <a:schemeClr val="tx1"/>
                </a:solidFill>
                <a:latin typeface="Times New Roman" panose="02020603050405020304" pitchFamily="18" charset="0"/>
                <a:cs typeface="Times New Roman" panose="02020603050405020304" pitchFamily="18" charset="0"/>
              </a:rPr>
              <a:t>CLC</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a:solidFill>
                  <a:schemeClr val="tx1"/>
                </a:solidFill>
                <a:latin typeface="Times New Roman" panose="02020603050405020304" pitchFamily="18" charset="0"/>
                <a:cs typeface="Times New Roman" panose="02020603050405020304" pitchFamily="18" charset="0"/>
              </a:rPr>
              <a:t>Walrus</a:t>
            </a:r>
            <a:r>
              <a:rPr lang="zh-CN" altLang="en-US" sz="1600" dirty="0">
                <a:solidFill>
                  <a:schemeClr val="tx1"/>
                </a:solidFill>
                <a:latin typeface="Times New Roman" panose="02020603050405020304" pitchFamily="18" charset="0"/>
                <a:cs typeface="Times New Roman" panose="02020603050405020304" pitchFamily="18" charset="0"/>
              </a:rPr>
              <a:t>存储服务、集群控制器（</a:t>
            </a:r>
            <a:r>
              <a:rPr lang="en-US" altLang="zh-CN" sz="1600" dirty="0">
                <a:solidFill>
                  <a:schemeClr val="tx1"/>
                </a:solidFill>
                <a:latin typeface="Times New Roman" panose="02020603050405020304" pitchFamily="18" charset="0"/>
                <a:cs typeface="Times New Roman" panose="02020603050405020304" pitchFamily="18" charset="0"/>
              </a:rPr>
              <a:t>CC</a:t>
            </a:r>
            <a:r>
              <a:rPr lang="zh-CN" altLang="en-US" sz="1600" dirty="0">
                <a:solidFill>
                  <a:schemeClr val="tx1"/>
                </a:solidFill>
                <a:latin typeface="Times New Roman" panose="02020603050405020304" pitchFamily="18" charset="0"/>
                <a:cs typeface="Times New Roman" panose="02020603050405020304" pitchFamily="18" charset="0"/>
              </a:rPr>
              <a:t>）、存储控制器（</a:t>
            </a:r>
            <a:r>
              <a:rPr lang="en-US" altLang="zh-CN" sz="1600" dirty="0">
                <a:solidFill>
                  <a:schemeClr val="tx1"/>
                </a:solidFill>
                <a:latin typeface="Times New Roman" panose="02020603050405020304" pitchFamily="18" charset="0"/>
                <a:cs typeface="Times New Roman" panose="02020603050405020304" pitchFamily="18" charset="0"/>
              </a:rPr>
              <a:t>SC</a:t>
            </a:r>
            <a:r>
              <a:rPr lang="zh-CN" altLang="en-US" sz="1600" dirty="0">
                <a:solidFill>
                  <a:schemeClr val="tx1"/>
                </a:solidFill>
                <a:latin typeface="Times New Roman" panose="02020603050405020304" pitchFamily="18" charset="0"/>
                <a:cs typeface="Times New Roman" panose="02020603050405020304" pitchFamily="18" charset="0"/>
              </a:rPr>
              <a:t>）和节点控制器（</a:t>
            </a:r>
            <a:r>
              <a:rPr lang="en-US" altLang="zh-CN" sz="1600" dirty="0">
                <a:solidFill>
                  <a:schemeClr val="tx1"/>
                </a:solidFill>
                <a:latin typeface="Times New Roman" panose="02020603050405020304" pitchFamily="18" charset="0"/>
                <a:cs typeface="Times New Roman" panose="02020603050405020304" pitchFamily="18" charset="0"/>
              </a:rPr>
              <a:t>NC</a:t>
            </a:r>
            <a:r>
              <a:rPr lang="zh-CN" altLang="en-US" sz="1600" dirty="0">
                <a:solidFill>
                  <a:schemeClr val="tx1"/>
                </a:solidFill>
                <a:latin typeface="Times New Roman" panose="02020603050405020304" pitchFamily="18" charset="0"/>
                <a:cs typeface="Times New Roman" panose="02020603050405020304" pitchFamily="18" charset="0"/>
              </a:rPr>
              <a:t>）组成，它们相互协作共同提供所需的云服务。</a:t>
            </a: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748459403"/>
              </p:ext>
            </p:extLst>
          </p:nvPr>
        </p:nvGraphicFramePr>
        <p:xfrm>
          <a:off x="3051175" y="4180115"/>
          <a:ext cx="5791200" cy="2673694"/>
        </p:xfrm>
        <a:graphic>
          <a:graphicData uri="http://schemas.openxmlformats.org/presentationml/2006/ole">
            <mc:AlternateContent xmlns:mc="http://schemas.openxmlformats.org/markup-compatibility/2006">
              <mc:Choice xmlns:v="urn:schemas-microsoft-com:vml" Requires="v">
                <p:oleObj spid="_x0000_s47216" r:id="rId3" imgW="8172062" imgH="3660120" progId="Visio.Drawing.11">
                  <p:embed/>
                </p:oleObj>
              </mc:Choice>
              <mc:Fallback>
                <p:oleObj r:id="rId3" imgW="8172062" imgH="366012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l="229" r="2679"/>
                      <a:stretch>
                        <a:fillRect/>
                      </a:stretch>
                    </p:blipFill>
                    <p:spPr bwMode="auto">
                      <a:xfrm>
                        <a:off x="3051175" y="4180115"/>
                        <a:ext cx="5791200" cy="2673694"/>
                      </a:xfrm>
                      <a:prstGeom prst="rect">
                        <a:avLst/>
                      </a:prstGeom>
                      <a:noFill/>
                      <a:ln>
                        <a:solidFill>
                          <a:srgbClr val="28A7E1"/>
                        </a:solidFill>
                      </a:ln>
                    </p:spPr>
                  </p:pic>
                </p:oleObj>
              </mc:Fallback>
            </mc:AlternateContent>
          </a:graphicData>
        </a:graphic>
      </p:graphicFrame>
      <p:sp>
        <p:nvSpPr>
          <p:cNvPr id="6" name="文本框 5"/>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7" name="组合 6"/>
          <p:cNvGrpSpPr/>
          <p:nvPr/>
        </p:nvGrpSpPr>
        <p:grpSpPr>
          <a:xfrm>
            <a:off x="131974" y="28247"/>
            <a:ext cx="11520000" cy="1016152"/>
            <a:chOff x="131974" y="-1"/>
            <a:chExt cx="11520000" cy="1016152"/>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9" name="矩形 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1" name="文本框 10"/>
          <p:cNvSpPr txBox="1"/>
          <p:nvPr/>
        </p:nvSpPr>
        <p:spPr>
          <a:xfrm>
            <a:off x="631223" y="1594275"/>
            <a:ext cx="3937296"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三大开源</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IaaS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平台的比较</a:t>
            </a:r>
          </a:p>
        </p:txBody>
      </p:sp>
    </p:spTree>
    <p:extLst>
      <p:ext uri="{BB962C8B-B14F-4D97-AF65-F5344CB8AC3E}">
        <p14:creationId xmlns:p14="http://schemas.microsoft.com/office/powerpoint/2010/main" val="22064905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794376" y="1065425"/>
            <a:ext cx="6324600" cy="5794163"/>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a:spLocks noGrp="1"/>
          </p:cNvSpPr>
          <p:nvPr>
            <p:ph idx="4294967295"/>
          </p:nvPr>
        </p:nvSpPr>
        <p:spPr>
          <a:xfrm>
            <a:off x="192024" y="2237948"/>
            <a:ext cx="5108575" cy="3886200"/>
          </a:xfrm>
          <a:prstGeom prst="rect">
            <a:avLst/>
          </a:prstGeom>
        </p:spPr>
        <p:txBody>
          <a:bodyPr>
            <a:normAutofit fontScale="92500" lnSpcReduction="20000"/>
          </a:bodyPr>
          <a:lstStyle/>
          <a:p>
            <a:pPr marL="0" indent="457200" algn="just">
              <a:buNone/>
            </a:pPr>
            <a:r>
              <a:rPr lang="zh-CN" altLang="en-US" sz="1900" b="1" dirty="0">
                <a:solidFill>
                  <a:schemeClr val="accent1"/>
                </a:solidFill>
                <a:latin typeface="Times New Roman" panose="02020603050405020304" pitchFamily="18" charset="0"/>
                <a:cs typeface="Times New Roman" panose="02020603050405020304" pitchFamily="18" charset="0"/>
              </a:rPr>
              <a:t>（</a:t>
            </a:r>
            <a:r>
              <a:rPr lang="en-US" altLang="zh-CN" sz="1900" b="1" dirty="0">
                <a:solidFill>
                  <a:schemeClr val="accent1"/>
                </a:solidFill>
                <a:latin typeface="Times New Roman" panose="02020603050405020304" pitchFamily="18" charset="0"/>
                <a:cs typeface="Times New Roman" panose="02020603050405020304" pitchFamily="18" charset="0"/>
              </a:rPr>
              <a:t>2</a:t>
            </a:r>
            <a:r>
              <a:rPr lang="zh-CN" altLang="en-US" sz="1900" b="1" dirty="0">
                <a:solidFill>
                  <a:schemeClr val="accent1"/>
                </a:solidFill>
                <a:latin typeface="Times New Roman" panose="02020603050405020304" pitchFamily="18" charset="0"/>
                <a:cs typeface="Times New Roman" panose="02020603050405020304" pitchFamily="18" charset="0"/>
              </a:rPr>
              <a:t>）</a:t>
            </a:r>
            <a:r>
              <a:rPr lang="en-US" altLang="zh-CN" sz="1900" b="1" dirty="0">
                <a:solidFill>
                  <a:schemeClr val="accent1"/>
                </a:solidFill>
                <a:latin typeface="Times New Roman" panose="02020603050405020304" pitchFamily="18" charset="0"/>
                <a:cs typeface="Times New Roman" panose="02020603050405020304" pitchFamily="18" charset="0"/>
              </a:rPr>
              <a:t>CloudStack</a:t>
            </a:r>
          </a:p>
          <a:p>
            <a:pPr marL="0" indent="457200" algn="just">
              <a:lnSpc>
                <a:spcPct val="170000"/>
              </a:lnSpc>
              <a:buNone/>
            </a:pPr>
            <a:r>
              <a:rPr lang="en-US" altLang="zh-CN" sz="1700" dirty="0">
                <a:solidFill>
                  <a:schemeClr val="tx1"/>
                </a:solidFill>
                <a:latin typeface="Times New Roman" panose="02020603050405020304" pitchFamily="18" charset="0"/>
                <a:cs typeface="Times New Roman" panose="02020603050405020304" pitchFamily="18" charset="0"/>
              </a:rPr>
              <a:t>CloudStack</a:t>
            </a:r>
            <a:r>
              <a:rPr lang="zh-CN" altLang="en-US" sz="1700" dirty="0">
                <a:solidFill>
                  <a:schemeClr val="tx1"/>
                </a:solidFill>
                <a:latin typeface="Times New Roman" panose="02020603050405020304" pitchFamily="18" charset="0"/>
                <a:cs typeface="Times New Roman" panose="02020603050405020304" pitchFamily="18" charset="0"/>
              </a:rPr>
              <a:t>是</a:t>
            </a:r>
            <a:r>
              <a:rPr lang="en-US" altLang="zh-CN" sz="1700" dirty="0">
                <a:solidFill>
                  <a:schemeClr val="tx1"/>
                </a:solidFill>
                <a:latin typeface="Times New Roman" panose="02020603050405020304" pitchFamily="18" charset="0"/>
                <a:cs typeface="Times New Roman" panose="02020603050405020304" pitchFamily="18" charset="0"/>
              </a:rPr>
              <a:t>Cloud.com</a:t>
            </a:r>
            <a:r>
              <a:rPr lang="zh-CN" altLang="en-US" sz="1700" dirty="0">
                <a:solidFill>
                  <a:schemeClr val="tx1"/>
                </a:solidFill>
                <a:latin typeface="Times New Roman" panose="02020603050405020304" pitchFamily="18" charset="0"/>
                <a:cs typeface="Times New Roman" panose="02020603050405020304" pitchFamily="18" charset="0"/>
              </a:rPr>
              <a:t>开发的开源</a:t>
            </a:r>
            <a:r>
              <a:rPr lang="en-US" altLang="zh-CN" sz="1700" dirty="0">
                <a:solidFill>
                  <a:schemeClr val="tx1"/>
                </a:solidFill>
                <a:latin typeface="Times New Roman" panose="02020603050405020304" pitchFamily="18" charset="0"/>
                <a:cs typeface="Times New Roman" panose="02020603050405020304" pitchFamily="18" charset="0"/>
              </a:rPr>
              <a:t>IaaS</a:t>
            </a:r>
            <a:r>
              <a:rPr lang="zh-CN" altLang="en-US" sz="1700" dirty="0">
                <a:solidFill>
                  <a:schemeClr val="tx1"/>
                </a:solidFill>
                <a:latin typeface="Times New Roman" panose="02020603050405020304" pitchFamily="18" charset="0"/>
                <a:cs typeface="Times New Roman" panose="02020603050405020304" pitchFamily="18" charset="0"/>
              </a:rPr>
              <a:t>软件，被</a:t>
            </a:r>
            <a:r>
              <a:rPr lang="en-US" altLang="zh-CN" sz="1700" dirty="0">
                <a:solidFill>
                  <a:schemeClr val="tx1"/>
                </a:solidFill>
                <a:latin typeface="Times New Roman" panose="02020603050405020304" pitchFamily="18" charset="0"/>
                <a:cs typeface="Times New Roman" panose="02020603050405020304" pitchFamily="18" charset="0"/>
              </a:rPr>
              <a:t>Citrix</a:t>
            </a:r>
            <a:r>
              <a:rPr lang="zh-CN" altLang="en-US" sz="1700" dirty="0">
                <a:solidFill>
                  <a:schemeClr val="tx1"/>
                </a:solidFill>
                <a:latin typeface="Times New Roman" panose="02020603050405020304" pitchFamily="18" charset="0"/>
                <a:cs typeface="Times New Roman" panose="02020603050405020304" pitchFamily="18" charset="0"/>
              </a:rPr>
              <a:t>收购后贡献给</a:t>
            </a:r>
            <a:r>
              <a:rPr lang="en-US" altLang="zh-CN" sz="1700" dirty="0">
                <a:solidFill>
                  <a:schemeClr val="tx1"/>
                </a:solidFill>
                <a:latin typeface="Times New Roman" panose="02020603050405020304" pitchFamily="18" charset="0"/>
                <a:cs typeface="Times New Roman" panose="02020603050405020304" pitchFamily="18" charset="0"/>
              </a:rPr>
              <a:t>Apache</a:t>
            </a:r>
            <a:r>
              <a:rPr lang="zh-CN" altLang="en-US" sz="1700" dirty="0">
                <a:solidFill>
                  <a:schemeClr val="tx1"/>
                </a:solidFill>
                <a:latin typeface="Times New Roman" panose="02020603050405020304" pitchFamily="18" charset="0"/>
                <a:cs typeface="Times New Roman" panose="02020603050405020304" pitchFamily="18" charset="0"/>
              </a:rPr>
              <a:t>基金会。它已为全球多个公有云提供</a:t>
            </a:r>
            <a:r>
              <a:rPr lang="en-US" altLang="zh-CN" sz="1700" dirty="0">
                <a:solidFill>
                  <a:schemeClr val="tx1"/>
                </a:solidFill>
                <a:latin typeface="Times New Roman" panose="02020603050405020304" pitchFamily="18" charset="0"/>
                <a:cs typeface="Times New Roman" panose="02020603050405020304" pitchFamily="18" charset="0"/>
              </a:rPr>
              <a:t>IaaS</a:t>
            </a:r>
            <a:r>
              <a:rPr lang="zh-CN" altLang="en-US" sz="1700" dirty="0">
                <a:solidFill>
                  <a:schemeClr val="tx1"/>
                </a:solidFill>
                <a:latin typeface="Times New Roman" panose="02020603050405020304" pitchFamily="18" charset="0"/>
                <a:cs typeface="Times New Roman" panose="02020603050405020304" pitchFamily="18" charset="0"/>
              </a:rPr>
              <a:t>平台技术，如英国电信（</a:t>
            </a:r>
            <a:r>
              <a:rPr lang="en-US" altLang="zh-CN" sz="1700" dirty="0">
                <a:solidFill>
                  <a:schemeClr val="tx1"/>
                </a:solidFill>
                <a:latin typeface="Times New Roman" panose="02020603050405020304" pitchFamily="18" charset="0"/>
                <a:cs typeface="Times New Roman" panose="02020603050405020304" pitchFamily="18" charset="0"/>
              </a:rPr>
              <a:t>BT</a:t>
            </a:r>
            <a:r>
              <a:rPr lang="zh-CN" altLang="en-US" sz="1700" dirty="0">
                <a:solidFill>
                  <a:schemeClr val="tx1"/>
                </a:solidFill>
                <a:latin typeface="Times New Roman" panose="02020603050405020304" pitchFamily="18" charset="0"/>
                <a:cs typeface="Times New Roman" panose="02020603050405020304" pitchFamily="18" charset="0"/>
              </a:rPr>
              <a:t>）、日本电报电话公司（</a:t>
            </a:r>
            <a:r>
              <a:rPr lang="en-US" altLang="zh-CN" sz="1700" dirty="0">
                <a:solidFill>
                  <a:schemeClr val="tx1"/>
                </a:solidFill>
                <a:latin typeface="Times New Roman" panose="02020603050405020304" pitchFamily="18" charset="0"/>
                <a:cs typeface="Times New Roman" panose="02020603050405020304" pitchFamily="18" charset="0"/>
              </a:rPr>
              <a:t>NTT</a:t>
            </a:r>
            <a:r>
              <a:rPr lang="zh-CN" altLang="en-US" sz="1700" dirty="0">
                <a:solidFill>
                  <a:schemeClr val="tx1"/>
                </a:solidFill>
                <a:latin typeface="Times New Roman" panose="02020603050405020304" pitchFamily="18" charset="0"/>
                <a:cs typeface="Times New Roman" panose="02020603050405020304" pitchFamily="18" charset="0"/>
              </a:rPr>
              <a:t>）和韩国电信（</a:t>
            </a:r>
            <a:r>
              <a:rPr lang="en-US" altLang="zh-CN" sz="1700" dirty="0">
                <a:solidFill>
                  <a:schemeClr val="tx1"/>
                </a:solidFill>
                <a:latin typeface="Times New Roman" panose="02020603050405020304" pitchFamily="18" charset="0"/>
                <a:cs typeface="Times New Roman" panose="02020603050405020304" pitchFamily="18" charset="0"/>
              </a:rPr>
              <a:t>KT</a:t>
            </a:r>
            <a:r>
              <a:rPr lang="zh-CN" altLang="en-US" sz="1700" dirty="0">
                <a:solidFill>
                  <a:schemeClr val="tx1"/>
                </a:solidFill>
                <a:latin typeface="Times New Roman" panose="02020603050405020304" pitchFamily="18" charset="0"/>
                <a:cs typeface="Times New Roman" panose="02020603050405020304" pitchFamily="18" charset="0"/>
              </a:rPr>
              <a:t>）等。</a:t>
            </a:r>
          </a:p>
          <a:p>
            <a:pPr marL="0" indent="457200" algn="just">
              <a:lnSpc>
                <a:spcPct val="170000"/>
              </a:lnSpc>
              <a:buNone/>
            </a:pPr>
            <a:r>
              <a:rPr lang="zh-CN" altLang="en-US" sz="1700" dirty="0">
                <a:solidFill>
                  <a:schemeClr val="tx1"/>
                </a:solidFill>
                <a:latin typeface="Times New Roman" panose="02020603050405020304" pitchFamily="18" charset="0"/>
                <a:cs typeface="Times New Roman" panose="02020603050405020304" pitchFamily="18" charset="0"/>
              </a:rPr>
              <a:t>图中的左半部分为</a:t>
            </a:r>
            <a:r>
              <a:rPr lang="en-US" altLang="zh-CN" sz="1700" dirty="0">
                <a:solidFill>
                  <a:schemeClr val="tx1"/>
                </a:solidFill>
                <a:latin typeface="Times New Roman" panose="02020603050405020304" pitchFamily="18" charset="0"/>
                <a:cs typeface="Times New Roman" panose="02020603050405020304" pitchFamily="18" charset="0"/>
              </a:rPr>
              <a:t>CloudStack</a:t>
            </a:r>
            <a:r>
              <a:rPr lang="zh-CN" altLang="en-US" sz="1700" dirty="0">
                <a:solidFill>
                  <a:schemeClr val="tx1"/>
                </a:solidFill>
                <a:latin typeface="Times New Roman" panose="02020603050405020304" pitchFamily="18" charset="0"/>
                <a:cs typeface="Times New Roman" panose="02020603050405020304" pitchFamily="18" charset="0"/>
              </a:rPr>
              <a:t>的总体架构，可以看到其包括</a:t>
            </a:r>
            <a:r>
              <a:rPr lang="en-US" altLang="zh-CN" sz="1700" dirty="0">
                <a:solidFill>
                  <a:schemeClr val="tx1"/>
                </a:solidFill>
                <a:latin typeface="Times New Roman" panose="02020603050405020304" pitchFamily="18" charset="0"/>
                <a:cs typeface="Times New Roman" panose="02020603050405020304" pitchFamily="18" charset="0"/>
              </a:rPr>
              <a:t>Dashboard/CLI</a:t>
            </a:r>
            <a:r>
              <a:rPr lang="zh-CN" altLang="en-US" sz="1700" dirty="0">
                <a:solidFill>
                  <a:schemeClr val="tx1"/>
                </a:solidFill>
                <a:latin typeface="Times New Roman" panose="02020603050405020304" pitchFamily="18" charset="0"/>
                <a:cs typeface="Times New Roman" panose="02020603050405020304" pitchFamily="18" charset="0"/>
              </a:rPr>
              <a:t>层、</a:t>
            </a:r>
            <a:r>
              <a:rPr lang="en-US" altLang="zh-CN" sz="1700" dirty="0" err="1">
                <a:solidFill>
                  <a:schemeClr val="tx1"/>
                </a:solidFill>
                <a:latin typeface="Times New Roman" panose="02020603050405020304" pitchFamily="18" charset="0"/>
                <a:cs typeface="Times New Roman" panose="02020603050405020304" pitchFamily="18" charset="0"/>
              </a:rPr>
              <a:t>CLoudStack</a:t>
            </a:r>
            <a:r>
              <a:rPr lang="en-US" altLang="zh-CN" sz="1700" dirty="0">
                <a:solidFill>
                  <a:schemeClr val="tx1"/>
                </a:solidFill>
                <a:latin typeface="Times New Roman" panose="02020603050405020304" pitchFamily="18" charset="0"/>
                <a:cs typeface="Times New Roman" panose="02020603050405020304" pitchFamily="18" charset="0"/>
              </a:rPr>
              <a:t> API</a:t>
            </a:r>
            <a:r>
              <a:rPr lang="zh-CN" altLang="en-US" sz="1700" dirty="0">
                <a:solidFill>
                  <a:schemeClr val="tx1"/>
                </a:solidFill>
                <a:latin typeface="Times New Roman" panose="02020603050405020304" pitchFamily="18" charset="0"/>
                <a:cs typeface="Times New Roman" panose="02020603050405020304" pitchFamily="18" charset="0"/>
              </a:rPr>
              <a:t>、核心引擎层和计算</a:t>
            </a:r>
            <a:r>
              <a:rPr lang="en-US" altLang="zh-CN" sz="1700" dirty="0">
                <a:solidFill>
                  <a:schemeClr val="tx1"/>
                </a:solidFill>
                <a:latin typeface="Times New Roman" panose="02020603050405020304" pitchFamily="18" charset="0"/>
                <a:cs typeface="Times New Roman" panose="02020603050405020304" pitchFamily="18" charset="0"/>
              </a:rPr>
              <a:t>/</a:t>
            </a:r>
            <a:r>
              <a:rPr lang="zh-CN" altLang="en-US" sz="1700" dirty="0">
                <a:solidFill>
                  <a:schemeClr val="tx1"/>
                </a:solidFill>
                <a:latin typeface="Times New Roman" panose="02020603050405020304" pitchFamily="18" charset="0"/>
                <a:cs typeface="Times New Roman" panose="02020603050405020304" pitchFamily="18" charset="0"/>
              </a:rPr>
              <a:t>网络</a:t>
            </a:r>
            <a:r>
              <a:rPr lang="en-US" altLang="zh-CN" sz="1700" dirty="0">
                <a:solidFill>
                  <a:schemeClr val="tx1"/>
                </a:solidFill>
                <a:latin typeface="Times New Roman" panose="02020603050405020304" pitchFamily="18" charset="0"/>
                <a:cs typeface="Times New Roman" panose="02020603050405020304" pitchFamily="18" charset="0"/>
              </a:rPr>
              <a:t>/</a:t>
            </a:r>
            <a:r>
              <a:rPr lang="zh-CN" altLang="en-US" sz="1700" dirty="0">
                <a:solidFill>
                  <a:schemeClr val="tx1"/>
                </a:solidFill>
                <a:latin typeface="Times New Roman" panose="02020603050405020304" pitchFamily="18" charset="0"/>
                <a:cs typeface="Times New Roman" panose="02020603050405020304" pitchFamily="18" charset="0"/>
              </a:rPr>
              <a:t>存储控制器层，是典型的分层架构。具体来看，</a:t>
            </a:r>
            <a:r>
              <a:rPr lang="en-US" altLang="zh-CN" sz="1700" dirty="0">
                <a:solidFill>
                  <a:schemeClr val="tx1"/>
                </a:solidFill>
                <a:latin typeface="Times New Roman" panose="02020603050405020304" pitchFamily="18" charset="0"/>
                <a:cs typeface="Times New Roman" panose="02020603050405020304" pitchFamily="18" charset="0"/>
              </a:rPr>
              <a:t>CloudStack</a:t>
            </a:r>
            <a:r>
              <a:rPr lang="zh-CN" altLang="en-US" sz="1700" dirty="0">
                <a:solidFill>
                  <a:schemeClr val="tx1"/>
                </a:solidFill>
                <a:latin typeface="Times New Roman" panose="02020603050405020304" pitchFamily="18" charset="0"/>
                <a:cs typeface="Times New Roman" panose="02020603050405020304" pitchFamily="18" charset="0"/>
              </a:rPr>
              <a:t>提供原生自定义</a:t>
            </a:r>
            <a:r>
              <a:rPr lang="en-US" altLang="zh-CN" sz="1700" dirty="0">
                <a:solidFill>
                  <a:schemeClr val="tx1"/>
                </a:solidFill>
                <a:latin typeface="Times New Roman" panose="02020603050405020304" pitchFamily="18" charset="0"/>
                <a:cs typeface="Times New Roman" panose="02020603050405020304" pitchFamily="18" charset="0"/>
              </a:rPr>
              <a:t>API</a:t>
            </a:r>
            <a:r>
              <a:rPr lang="zh-CN" altLang="en-US" sz="1700" dirty="0">
                <a:solidFill>
                  <a:schemeClr val="tx1"/>
                </a:solidFill>
                <a:latin typeface="Times New Roman" panose="02020603050405020304" pitchFamily="18" charset="0"/>
                <a:cs typeface="Times New Roman" panose="02020603050405020304" pitchFamily="18" charset="0"/>
              </a:rPr>
              <a:t>，也通过</a:t>
            </a:r>
            <a:r>
              <a:rPr lang="en-US" altLang="zh-CN" sz="1700" dirty="0">
                <a:solidFill>
                  <a:schemeClr val="tx1"/>
                </a:solidFill>
                <a:latin typeface="Times New Roman" panose="02020603050405020304" pitchFamily="18" charset="0"/>
                <a:cs typeface="Times New Roman" panose="02020603050405020304" pitchFamily="18" charset="0"/>
              </a:rPr>
              <a:t>Cloud Bridge</a:t>
            </a:r>
            <a:r>
              <a:rPr lang="zh-CN" altLang="en-US" sz="1700" dirty="0">
                <a:solidFill>
                  <a:schemeClr val="tx1"/>
                </a:solidFill>
                <a:latin typeface="Times New Roman" panose="02020603050405020304" pitchFamily="18" charset="0"/>
                <a:cs typeface="Times New Roman" panose="02020603050405020304" pitchFamily="18" charset="0"/>
              </a:rPr>
              <a:t>支持</a:t>
            </a:r>
            <a:r>
              <a:rPr lang="en-US" altLang="zh-CN" sz="1700" dirty="0">
                <a:solidFill>
                  <a:schemeClr val="tx1"/>
                </a:solidFill>
                <a:latin typeface="Times New Roman" panose="02020603050405020304" pitchFamily="18" charset="0"/>
                <a:cs typeface="Times New Roman" panose="02020603050405020304" pitchFamily="18" charset="0"/>
              </a:rPr>
              <a:t>AWS</a:t>
            </a:r>
            <a:r>
              <a:rPr lang="zh-CN" altLang="en-US" sz="1700" dirty="0">
                <a:solidFill>
                  <a:schemeClr val="tx1"/>
                </a:solidFill>
                <a:latin typeface="Times New Roman" panose="02020603050405020304" pitchFamily="18" charset="0"/>
                <a:cs typeface="Times New Roman" panose="02020603050405020304" pitchFamily="18" charset="0"/>
              </a:rPr>
              <a:t>兼容</a:t>
            </a:r>
            <a:r>
              <a:rPr lang="en-US" altLang="zh-CN" sz="1700" dirty="0">
                <a:solidFill>
                  <a:schemeClr val="tx1"/>
                </a:solidFill>
                <a:latin typeface="Times New Roman" panose="02020603050405020304" pitchFamily="18" charset="0"/>
                <a:cs typeface="Times New Roman" panose="02020603050405020304" pitchFamily="18" charset="0"/>
              </a:rPr>
              <a:t>API</a:t>
            </a:r>
            <a:r>
              <a:rPr lang="zh-CN" altLang="en-US" sz="1700" dirty="0">
                <a:solidFill>
                  <a:schemeClr val="tx1"/>
                </a:solidFill>
                <a:latin typeface="Times New Roman" panose="02020603050405020304" pitchFamily="18" charset="0"/>
                <a:cs typeface="Times New Roman" panose="02020603050405020304" pitchFamily="18" charset="0"/>
              </a:rPr>
              <a:t>。</a:t>
            </a: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87117295"/>
              </p:ext>
            </p:extLst>
          </p:nvPr>
        </p:nvGraphicFramePr>
        <p:xfrm>
          <a:off x="6011069" y="1524794"/>
          <a:ext cx="5955506" cy="3124200"/>
        </p:xfrm>
        <a:graphic>
          <a:graphicData uri="http://schemas.openxmlformats.org/presentationml/2006/ole">
            <mc:AlternateContent xmlns:mc="http://schemas.openxmlformats.org/markup-compatibility/2006">
              <mc:Choice xmlns:v="urn:schemas-microsoft-com:vml" Requires="v">
                <p:oleObj spid="_x0000_s48238" r:id="rId3" imgW="7580741" imgH="3990330" progId="Visio.Drawing.11">
                  <p:embed/>
                </p:oleObj>
              </mc:Choice>
              <mc:Fallback>
                <p:oleObj r:id="rId3" imgW="7580741" imgH="399033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069" y="1524794"/>
                        <a:ext cx="5955506" cy="3124200"/>
                      </a:xfrm>
                      <a:prstGeom prst="rect">
                        <a:avLst/>
                      </a:prstGeom>
                      <a:noFill/>
                    </p:spPr>
                  </p:pic>
                </p:oleObj>
              </mc:Fallback>
            </mc:AlternateContent>
          </a:graphicData>
        </a:graphic>
      </p:graphicFrame>
      <p:sp>
        <p:nvSpPr>
          <p:cNvPr id="9" name="内容占位符 2"/>
          <p:cNvSpPr txBox="1">
            <a:spLocks/>
          </p:cNvSpPr>
          <p:nvPr/>
        </p:nvSpPr>
        <p:spPr>
          <a:xfrm>
            <a:off x="6890686" y="4953794"/>
            <a:ext cx="4923489" cy="1170354"/>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从开发平台来看，</a:t>
            </a:r>
            <a:r>
              <a:rPr lang="en-US" altLang="zh-CN" sz="1700" dirty="0" err="1">
                <a:solidFill>
                  <a:srgbClr val="E46C0A"/>
                </a:solidFill>
                <a:latin typeface="Times New Roman" panose="02020603050405020304" pitchFamily="18" charset="0"/>
                <a:ea typeface="微软雅黑" pitchFamily="34" charset="-122"/>
                <a:cs typeface="Times New Roman" panose="02020603050405020304" pitchFamily="18" charset="0"/>
              </a:rPr>
              <a:t>ClousStack</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使用</a:t>
            </a:r>
            <a:r>
              <a:rPr lang="en-US" altLang="zh-CN" sz="1700" dirty="0">
                <a:solidFill>
                  <a:srgbClr val="E46C0A"/>
                </a:solidFill>
                <a:latin typeface="Times New Roman" panose="02020603050405020304" pitchFamily="18" charset="0"/>
                <a:ea typeface="微软雅黑" pitchFamily="34" charset="-122"/>
                <a:cs typeface="Times New Roman" panose="02020603050405020304" pitchFamily="18" charset="0"/>
              </a:rPr>
              <a:t>Java</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开发</a:t>
            </a:r>
            <a:r>
              <a:rPr lang="en-US" altLang="zh-CN" sz="1700" dirty="0">
                <a:solidFill>
                  <a:srgbClr val="E46C0A"/>
                </a:solidFill>
                <a:latin typeface="Times New Roman" panose="02020603050405020304" pitchFamily="18" charset="0"/>
                <a:ea typeface="微软雅黑" pitchFamily="34" charset="-122"/>
                <a:cs typeface="Times New Roman" panose="02020603050405020304" pitchFamily="18" charset="0"/>
              </a:rPr>
              <a:t>API</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a:t>
            </a:r>
            <a:r>
              <a:rPr lang="en-US" altLang="zh-CN" sz="1700" dirty="0">
                <a:solidFill>
                  <a:srgbClr val="E46C0A"/>
                </a:solidFill>
                <a:latin typeface="Times New Roman" panose="02020603050405020304" pitchFamily="18" charset="0"/>
                <a:ea typeface="微软雅黑" pitchFamily="34" charset="-122"/>
                <a:cs typeface="Times New Roman" panose="02020603050405020304" pitchFamily="18" charset="0"/>
              </a:rPr>
              <a:t>Management Server</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和</a:t>
            </a:r>
            <a:r>
              <a:rPr lang="en-US" altLang="zh-CN" sz="1700" dirty="0">
                <a:solidFill>
                  <a:srgbClr val="E46C0A"/>
                </a:solidFill>
                <a:latin typeface="Times New Roman" panose="02020603050405020304" pitchFamily="18" charset="0"/>
                <a:ea typeface="微软雅黑" pitchFamily="34" charset="-122"/>
                <a:cs typeface="Times New Roman" panose="02020603050405020304" pitchFamily="18" charset="0"/>
              </a:rPr>
              <a:t>Agent</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等部分，运行时部署为</a:t>
            </a:r>
            <a:r>
              <a:rPr lang="en-US" altLang="zh-CN" sz="1700" dirty="0">
                <a:solidFill>
                  <a:srgbClr val="E46C0A"/>
                </a:solidFill>
                <a:latin typeface="Times New Roman" panose="02020603050405020304" pitchFamily="18" charset="0"/>
                <a:ea typeface="微软雅黑" pitchFamily="34" charset="-122"/>
                <a:cs typeface="Times New Roman" panose="02020603050405020304" pitchFamily="18" charset="0"/>
              </a:rPr>
              <a:t>Tomcat</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的</a:t>
            </a:r>
            <a:r>
              <a:rPr lang="en-US" altLang="zh-CN" sz="1700" dirty="0" err="1">
                <a:solidFill>
                  <a:srgbClr val="E46C0A"/>
                </a:solidFill>
                <a:latin typeface="Times New Roman" panose="02020603050405020304" pitchFamily="18" charset="0"/>
                <a:ea typeface="微软雅黑" pitchFamily="34" charset="-122"/>
                <a:cs typeface="Times New Roman" panose="02020603050405020304" pitchFamily="18" charset="0"/>
              </a:rPr>
              <a:t>Serverlet</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a:t>
            </a:r>
          </a:p>
        </p:txBody>
      </p:sp>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42265" y="5154231"/>
            <a:ext cx="813122" cy="55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本框 10"/>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2" name="组合 11"/>
          <p:cNvGrpSpPr/>
          <p:nvPr/>
        </p:nvGrpSpPr>
        <p:grpSpPr>
          <a:xfrm>
            <a:off x="131974" y="28247"/>
            <a:ext cx="11520000" cy="1016152"/>
            <a:chOff x="131974" y="-1"/>
            <a:chExt cx="11520000" cy="1016152"/>
          </a:xfrm>
        </p:grpSpPr>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4" name="矩形 1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6" name="文本框 15"/>
          <p:cNvSpPr txBox="1"/>
          <p:nvPr/>
        </p:nvSpPr>
        <p:spPr>
          <a:xfrm>
            <a:off x="631223" y="1594275"/>
            <a:ext cx="3937296"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三大开源</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IaaS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平台的比较</a:t>
            </a:r>
          </a:p>
        </p:txBody>
      </p:sp>
    </p:spTree>
    <p:extLst>
      <p:ext uri="{BB962C8B-B14F-4D97-AF65-F5344CB8AC3E}">
        <p14:creationId xmlns:p14="http://schemas.microsoft.com/office/powerpoint/2010/main" val="1635418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5794375" y="1044398"/>
            <a:ext cx="6403975" cy="5815189"/>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5"/>
          <p:cNvSpPr txBox="1"/>
          <p:nvPr/>
        </p:nvSpPr>
        <p:spPr>
          <a:xfrm>
            <a:off x="460375" y="2112224"/>
            <a:ext cx="5029200" cy="3354252"/>
          </a:xfrm>
          <a:prstGeom prst="rect">
            <a:avLst/>
          </a:prstGeom>
          <a:noFill/>
        </p:spPr>
        <p:txBody>
          <a:bodyPr wrap="square" rtlCol="0">
            <a:spAutoFit/>
          </a:bodyPr>
          <a:lstStyle/>
          <a:p>
            <a:pPr indent="457200">
              <a:lnSpc>
                <a:spcPct val="120000"/>
              </a:lnSpc>
            </a:pPr>
            <a:r>
              <a:rPr lang="zh-CN" altLang="en-US" sz="1800" b="1" dirty="0">
                <a:solidFill>
                  <a:schemeClr val="accent1"/>
                </a:solidFill>
                <a:latin typeface="Times New Roman" panose="02020603050405020304" pitchFamily="18" charset="0"/>
                <a:cs typeface="Times New Roman" panose="02020603050405020304" pitchFamily="18" charset="0"/>
              </a:rPr>
              <a:t>（</a:t>
            </a:r>
            <a:r>
              <a:rPr lang="en-US" altLang="zh-CN" sz="1800" b="1" dirty="0">
                <a:solidFill>
                  <a:schemeClr val="accent1"/>
                </a:solidFill>
                <a:latin typeface="Times New Roman" panose="02020603050405020304" pitchFamily="18" charset="0"/>
                <a:cs typeface="Times New Roman" panose="02020603050405020304" pitchFamily="18" charset="0"/>
              </a:rPr>
              <a:t>3</a:t>
            </a:r>
            <a:r>
              <a:rPr lang="zh-CN" altLang="en-US" sz="1800" b="1" dirty="0">
                <a:solidFill>
                  <a:schemeClr val="accent1"/>
                </a:solidFill>
                <a:latin typeface="Times New Roman" panose="02020603050405020304" pitchFamily="18" charset="0"/>
                <a:cs typeface="Times New Roman" panose="02020603050405020304" pitchFamily="18" charset="0"/>
              </a:rPr>
              <a:t>）</a:t>
            </a:r>
            <a:r>
              <a:rPr lang="en-US" altLang="zh-CN" sz="1800" b="1" dirty="0">
                <a:solidFill>
                  <a:schemeClr val="accent1"/>
                </a:solidFill>
                <a:latin typeface="Times New Roman" panose="02020603050405020304" pitchFamily="18" charset="0"/>
                <a:cs typeface="Times New Roman" panose="02020603050405020304" pitchFamily="18" charset="0"/>
              </a:rPr>
              <a:t>OpenStack</a:t>
            </a:r>
          </a:p>
          <a:p>
            <a:pPr indent="457200">
              <a:lnSpc>
                <a:spcPct val="120000"/>
              </a:lnSpc>
            </a:pPr>
            <a:r>
              <a:rPr lang="en-US" altLang="zh-CN" sz="1600" dirty="0">
                <a:latin typeface="Times New Roman" panose="02020603050405020304" pitchFamily="18" charset="0"/>
                <a:cs typeface="Times New Roman" panose="02020603050405020304" pitchFamily="18" charset="0"/>
              </a:rPr>
              <a:t>OpenStack</a:t>
            </a:r>
            <a:r>
              <a:rPr lang="zh-CN" altLang="en-US" sz="1600" dirty="0">
                <a:latin typeface="Times New Roman" panose="02020603050405020304" pitchFamily="18" charset="0"/>
                <a:cs typeface="Times New Roman" panose="02020603050405020304" pitchFamily="18" charset="0"/>
              </a:rPr>
              <a:t>是开源</a:t>
            </a:r>
            <a:r>
              <a:rPr lang="en-US" altLang="zh-CN" sz="1600" dirty="0">
                <a:latin typeface="Times New Roman" panose="02020603050405020304" pitchFamily="18" charset="0"/>
                <a:cs typeface="Times New Roman" panose="02020603050405020304" pitchFamily="18" charset="0"/>
              </a:rPr>
              <a:t>IaaS</a:t>
            </a:r>
            <a:r>
              <a:rPr lang="zh-CN" altLang="en-US" sz="1600" dirty="0">
                <a:latin typeface="Times New Roman" panose="02020603050405020304" pitchFamily="18" charset="0"/>
                <a:cs typeface="Times New Roman" panose="02020603050405020304" pitchFamily="18" charset="0"/>
              </a:rPr>
              <a:t>云平台的后来者，但却拥有最好的社区和生态环境，吸引了大量的公司和开发者围绕其进行云计算开发。右图为最新版</a:t>
            </a:r>
            <a:r>
              <a:rPr lang="en-US" altLang="zh-CN" sz="1600" dirty="0">
                <a:latin typeface="Times New Roman" panose="02020603050405020304" pitchFamily="18" charset="0"/>
                <a:cs typeface="Times New Roman" panose="02020603050405020304" pitchFamily="18" charset="0"/>
              </a:rPr>
              <a:t>Liberty</a:t>
            </a:r>
            <a:r>
              <a:rPr lang="zh-CN" altLang="en-US" sz="1600" dirty="0">
                <a:latin typeface="Times New Roman" panose="02020603050405020304" pitchFamily="18" charset="0"/>
                <a:cs typeface="Times New Roman" panose="02020603050405020304" pitchFamily="18" charset="0"/>
              </a:rPr>
              <a:t>的逻辑架构图。</a:t>
            </a:r>
          </a:p>
          <a:p>
            <a:pPr indent="457200">
              <a:lnSpc>
                <a:spcPct val="120000"/>
              </a:lnSpc>
            </a:pPr>
            <a:r>
              <a:rPr lang="en-US" altLang="zh-CN" sz="1600" dirty="0">
                <a:latin typeface="Times New Roman" panose="02020603050405020304" pitchFamily="18" charset="0"/>
                <a:cs typeface="Times New Roman" panose="02020603050405020304" pitchFamily="18" charset="0"/>
              </a:rPr>
              <a:t>OpenStack </a:t>
            </a:r>
            <a:r>
              <a:rPr lang="zh-CN" altLang="en-US" sz="1600" dirty="0">
                <a:latin typeface="Times New Roman" panose="02020603050405020304" pitchFamily="18" charset="0"/>
                <a:cs typeface="Times New Roman" panose="02020603050405020304" pitchFamily="18" charset="0"/>
              </a:rPr>
              <a:t>整体架构分</a:t>
            </a:r>
            <a:r>
              <a:rPr lang="en-US" altLang="zh-CN" sz="1600" dirty="0">
                <a:latin typeface="Times New Roman" panose="02020603050405020304" pitchFamily="18" charset="0"/>
                <a:cs typeface="Times New Roman" panose="02020603050405020304" pitchFamily="18" charset="0"/>
              </a:rPr>
              <a:t>3</a:t>
            </a:r>
            <a:r>
              <a:rPr lang="zh-CN" altLang="en-US" sz="1600" dirty="0">
                <a:latin typeface="Times New Roman" panose="02020603050405020304" pitchFamily="18" charset="0"/>
                <a:cs typeface="Times New Roman" panose="02020603050405020304" pitchFamily="18" charset="0"/>
              </a:rPr>
              <a:t>层，最上层为应用程序和管理</a:t>
            </a:r>
            <a:r>
              <a:rPr lang="en-US" altLang="zh-CN" sz="1600" dirty="0">
                <a:latin typeface="Times New Roman" panose="02020603050405020304" pitchFamily="18" charset="0"/>
                <a:cs typeface="Times New Roman" panose="02020603050405020304" pitchFamily="18" charset="0"/>
              </a:rPr>
              <a:t>Portal</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Horizon</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API</a:t>
            </a:r>
            <a:r>
              <a:rPr lang="zh-CN" altLang="en-US" sz="1600" dirty="0">
                <a:latin typeface="Times New Roman" panose="02020603050405020304" pitchFamily="18" charset="0"/>
                <a:cs typeface="Times New Roman" panose="02020603050405020304" pitchFamily="18" charset="0"/>
              </a:rPr>
              <a:t>等接入层；核心层包括计算服务（</a:t>
            </a:r>
            <a:r>
              <a:rPr lang="en-US" altLang="zh-CN" sz="1600" dirty="0">
                <a:latin typeface="Times New Roman" panose="02020603050405020304" pitchFamily="18" charset="0"/>
                <a:cs typeface="Times New Roman" panose="02020603050405020304" pitchFamily="18" charset="0"/>
              </a:rPr>
              <a:t>Nova</a:t>
            </a:r>
            <a:r>
              <a:rPr lang="zh-CN" altLang="en-US" sz="1600" dirty="0">
                <a:latin typeface="Times New Roman" panose="02020603050405020304" pitchFamily="18" charset="0"/>
                <a:cs typeface="Times New Roman" panose="02020603050405020304" pitchFamily="18" charset="0"/>
              </a:rPr>
              <a:t>）、存储服务（包括对象存储服务</a:t>
            </a:r>
            <a:r>
              <a:rPr lang="en-US" altLang="zh-CN" sz="1600" dirty="0">
                <a:latin typeface="Times New Roman" panose="02020603050405020304" pitchFamily="18" charset="0"/>
                <a:cs typeface="Times New Roman" panose="02020603050405020304" pitchFamily="18" charset="0"/>
              </a:rPr>
              <a:t>Swift</a:t>
            </a:r>
            <a:r>
              <a:rPr lang="zh-CN" altLang="en-US" sz="1600" dirty="0">
                <a:latin typeface="Times New Roman" panose="02020603050405020304" pitchFamily="18" charset="0"/>
                <a:cs typeface="Times New Roman" panose="02020603050405020304" pitchFamily="18" charset="0"/>
              </a:rPr>
              <a:t>和块存储服务</a:t>
            </a:r>
            <a:r>
              <a:rPr lang="en-US" altLang="zh-CN" sz="1600" dirty="0">
                <a:latin typeface="Times New Roman" panose="02020603050405020304" pitchFamily="18" charset="0"/>
                <a:cs typeface="Times New Roman" panose="02020603050405020304" pitchFamily="18" charset="0"/>
              </a:rPr>
              <a:t>Cinder</a:t>
            </a:r>
            <a:r>
              <a:rPr lang="zh-CN" altLang="en-US" sz="1600" dirty="0">
                <a:latin typeface="Times New Roman" panose="02020603050405020304" pitchFamily="18" charset="0"/>
                <a:cs typeface="Times New Roman" panose="02020603050405020304" pitchFamily="18" charset="0"/>
              </a:rPr>
              <a:t>）和网络服务（</a:t>
            </a:r>
            <a:r>
              <a:rPr lang="en-US" altLang="zh-CN" sz="1600" dirty="0">
                <a:latin typeface="Times New Roman" panose="02020603050405020304" pitchFamily="18" charset="0"/>
                <a:cs typeface="Times New Roman" panose="02020603050405020304" pitchFamily="18" charset="0"/>
              </a:rPr>
              <a:t>Neutron</a:t>
            </a:r>
            <a:r>
              <a:rPr lang="zh-CN" altLang="en-US" sz="1600" dirty="0">
                <a:latin typeface="Times New Roman" panose="02020603050405020304" pitchFamily="18" charset="0"/>
                <a:cs typeface="Times New Roman" panose="02020603050405020304" pitchFamily="18" charset="0"/>
              </a:rPr>
              <a:t>）；第</a:t>
            </a:r>
            <a:r>
              <a:rPr lang="en-US" altLang="zh-CN" sz="1600" dirty="0">
                <a:latin typeface="Times New Roman" panose="02020603050405020304" pitchFamily="18" charset="0"/>
                <a:cs typeface="Times New Roman" panose="02020603050405020304" pitchFamily="18" charset="0"/>
              </a:rPr>
              <a:t>3 </a:t>
            </a:r>
            <a:r>
              <a:rPr lang="zh-CN" altLang="en-US" sz="1600" dirty="0">
                <a:latin typeface="Times New Roman" panose="02020603050405020304" pitchFamily="18" charset="0"/>
                <a:cs typeface="Times New Roman" panose="02020603050405020304" pitchFamily="18" charset="0"/>
              </a:rPr>
              <a:t>层为共享服务，现在为账户权限管理服务（</a:t>
            </a:r>
            <a:r>
              <a:rPr lang="en-US" altLang="zh-CN" sz="1600" dirty="0">
                <a:latin typeface="Times New Roman" panose="02020603050405020304" pitchFamily="18" charset="0"/>
                <a:cs typeface="Times New Roman" panose="02020603050405020304" pitchFamily="18" charset="0"/>
              </a:rPr>
              <a:t>Keystone</a:t>
            </a:r>
            <a:r>
              <a:rPr lang="zh-CN" altLang="en-US" sz="1600" dirty="0">
                <a:latin typeface="Times New Roman" panose="02020603050405020304" pitchFamily="18" charset="0"/>
                <a:cs typeface="Times New Roman" panose="02020603050405020304" pitchFamily="18" charset="0"/>
              </a:rPr>
              <a:t>）和镜像服务（</a:t>
            </a:r>
            <a:r>
              <a:rPr lang="en-US" altLang="zh-CN" sz="1600" dirty="0">
                <a:latin typeface="Times New Roman" panose="02020603050405020304" pitchFamily="18" charset="0"/>
                <a:cs typeface="Times New Roman" panose="02020603050405020304" pitchFamily="18" charset="0"/>
              </a:rPr>
              <a:t>Glance</a:t>
            </a:r>
            <a:r>
              <a:rPr lang="zh-CN" altLang="en-US" sz="1600" dirty="0">
                <a:latin typeface="Times New Roman" panose="02020603050405020304" pitchFamily="18" charset="0"/>
                <a:cs typeface="Times New Roman" panose="02020603050405020304" pitchFamily="18" charset="0"/>
              </a:rPr>
              <a:t>）。</a:t>
            </a:r>
          </a:p>
        </p:txBody>
      </p:sp>
      <p:sp>
        <p:nvSpPr>
          <p:cNvPr id="8" name="内容占位符 2"/>
          <p:cNvSpPr txBox="1">
            <a:spLocks/>
          </p:cNvSpPr>
          <p:nvPr/>
        </p:nvSpPr>
        <p:spPr>
          <a:xfrm>
            <a:off x="1132597" y="5490494"/>
            <a:ext cx="4204578" cy="7587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从开发平台的角度来看，</a:t>
            </a:r>
            <a:r>
              <a:rPr lang="en-US" altLang="zh-CN" sz="1700" dirty="0">
                <a:solidFill>
                  <a:srgbClr val="E46C0A"/>
                </a:solidFill>
                <a:latin typeface="Times New Roman" panose="02020603050405020304" pitchFamily="18" charset="0"/>
                <a:ea typeface="微软雅黑" pitchFamily="34" charset="-122"/>
                <a:cs typeface="Times New Roman" panose="02020603050405020304" pitchFamily="18" charset="0"/>
              </a:rPr>
              <a:t>OpenStack </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做得很好。</a:t>
            </a: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84175" y="5538531"/>
            <a:ext cx="813122" cy="55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594239165"/>
              </p:ext>
            </p:extLst>
          </p:nvPr>
        </p:nvGraphicFramePr>
        <p:xfrm>
          <a:off x="6365412" y="1586653"/>
          <a:ext cx="5268249" cy="4662541"/>
        </p:xfrm>
        <a:graphic>
          <a:graphicData uri="http://schemas.openxmlformats.org/presentationml/2006/ole">
            <mc:AlternateContent xmlns:mc="http://schemas.openxmlformats.org/markup-compatibility/2006">
              <mc:Choice xmlns:v="urn:schemas-microsoft-com:vml" Requires="v">
                <p:oleObj spid="_x0000_s49262" r:id="rId4" imgW="5057969" imgH="4475520" progId="Visio.Drawing.11">
                  <p:embed/>
                </p:oleObj>
              </mc:Choice>
              <mc:Fallback>
                <p:oleObj r:id="rId4" imgW="5057969" imgH="447552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412" y="1586653"/>
                        <a:ext cx="5268249" cy="4662541"/>
                      </a:xfrm>
                      <a:prstGeom prst="rect">
                        <a:avLst/>
                      </a:prstGeom>
                      <a:solidFill>
                        <a:srgbClr val="28A7E1"/>
                      </a:solidFill>
                    </p:spPr>
                  </p:pic>
                </p:oleObj>
              </mc:Fallback>
            </mc:AlternateContent>
          </a:graphicData>
        </a:graphic>
      </p:graphicFrame>
      <p:sp>
        <p:nvSpPr>
          <p:cNvPr id="10" name="文本框 9"/>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1" name="组合 10"/>
          <p:cNvGrpSpPr/>
          <p:nvPr/>
        </p:nvGrpSpPr>
        <p:grpSpPr>
          <a:xfrm>
            <a:off x="131974" y="28247"/>
            <a:ext cx="11520000" cy="1016152"/>
            <a:chOff x="131974" y="-1"/>
            <a:chExt cx="11520000" cy="1016152"/>
          </a:xfrm>
        </p:grpSpPr>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3" name="矩形 12"/>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5" name="文本框 14"/>
          <p:cNvSpPr txBox="1"/>
          <p:nvPr/>
        </p:nvSpPr>
        <p:spPr>
          <a:xfrm>
            <a:off x="631223" y="1594275"/>
            <a:ext cx="3937296"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三大开源</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IaaS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平台的比较</a:t>
            </a:r>
          </a:p>
        </p:txBody>
      </p:sp>
    </p:spTree>
    <p:extLst>
      <p:ext uri="{BB962C8B-B14F-4D97-AF65-F5344CB8AC3E}">
        <p14:creationId xmlns:p14="http://schemas.microsoft.com/office/powerpoint/2010/main" val="2482523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4294967295"/>
          </p:nvPr>
        </p:nvSpPr>
        <p:spPr>
          <a:xfrm>
            <a:off x="543987" y="2136008"/>
            <a:ext cx="2289175" cy="576025"/>
          </a:xfrm>
          <a:prstGeom prst="rect">
            <a:avLst/>
          </a:prstGeom>
        </p:spPr>
        <p:txBody>
          <a:bodyPr>
            <a:normAutofit/>
          </a:bodyPr>
          <a:lstStyle/>
          <a:p>
            <a:pPr algn="just">
              <a:buClr>
                <a:srgbClr val="0070C0"/>
              </a:buClr>
              <a:buSzPct val="100000"/>
              <a:buFont typeface="Wingdings" panose="05000000000000000000" pitchFamily="2" charset="2"/>
              <a:buChar char="Ø"/>
            </a:pPr>
            <a:r>
              <a:rPr lang="en-US" altLang="zh-CN" dirty="0">
                <a:solidFill>
                  <a:schemeClr val="tx1"/>
                </a:solidFill>
              </a:rPr>
              <a:t>3</a:t>
            </a:r>
            <a:r>
              <a:rPr lang="zh-CN" altLang="en-US" dirty="0">
                <a:solidFill>
                  <a:schemeClr val="tx1"/>
                </a:solidFill>
              </a:rPr>
              <a:t>．比较</a:t>
            </a: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3619148055"/>
              </p:ext>
            </p:extLst>
          </p:nvPr>
        </p:nvGraphicFramePr>
        <p:xfrm>
          <a:off x="1222375" y="3353593"/>
          <a:ext cx="10210800" cy="3505202"/>
        </p:xfrm>
        <a:graphic>
          <a:graphicData uri="http://schemas.openxmlformats.org/drawingml/2006/table">
            <a:tbl>
              <a:tblPr firstRow="1" firstCol="1" lastRow="1" lastCol="1" bandRow="1" bandCol="1">
                <a:tableStyleId>{5FD0F851-EC5A-4D38-B0AD-8093EC10F338}</a:tableStyleId>
              </a:tblPr>
              <a:tblGrid>
                <a:gridCol w="1250304">
                  <a:extLst>
                    <a:ext uri="{9D8B030D-6E8A-4147-A177-3AD203B41FA5}">
                      <a16:colId xmlns:a16="http://schemas.microsoft.com/office/drawing/2014/main" val="20000"/>
                    </a:ext>
                  </a:extLst>
                </a:gridCol>
                <a:gridCol w="1885872">
                  <a:extLst>
                    <a:ext uri="{9D8B030D-6E8A-4147-A177-3AD203B41FA5}">
                      <a16:colId xmlns:a16="http://schemas.microsoft.com/office/drawing/2014/main" val="20001"/>
                    </a:ext>
                  </a:extLst>
                </a:gridCol>
                <a:gridCol w="1604552">
                  <a:extLst>
                    <a:ext uri="{9D8B030D-6E8A-4147-A177-3AD203B41FA5}">
                      <a16:colId xmlns:a16="http://schemas.microsoft.com/office/drawing/2014/main" val="20002"/>
                    </a:ext>
                  </a:extLst>
                </a:gridCol>
                <a:gridCol w="1531620">
                  <a:extLst>
                    <a:ext uri="{9D8B030D-6E8A-4147-A177-3AD203B41FA5}">
                      <a16:colId xmlns:a16="http://schemas.microsoft.com/office/drawing/2014/main" val="20003"/>
                    </a:ext>
                  </a:extLst>
                </a:gridCol>
                <a:gridCol w="1531620">
                  <a:extLst>
                    <a:ext uri="{9D8B030D-6E8A-4147-A177-3AD203B41FA5}">
                      <a16:colId xmlns:a16="http://schemas.microsoft.com/office/drawing/2014/main" val="20004"/>
                    </a:ext>
                  </a:extLst>
                </a:gridCol>
                <a:gridCol w="2406832">
                  <a:extLst>
                    <a:ext uri="{9D8B030D-6E8A-4147-A177-3AD203B41FA5}">
                      <a16:colId xmlns:a16="http://schemas.microsoft.com/office/drawing/2014/main" val="20005"/>
                    </a:ext>
                  </a:extLst>
                </a:gridCol>
              </a:tblGrid>
              <a:tr h="231749">
                <a:tc>
                  <a:txBody>
                    <a:bodyPr/>
                    <a:lstStyle/>
                    <a:p>
                      <a:pPr algn="ctr">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开源平台</a:t>
                      </a:r>
                    </a:p>
                  </a:txBody>
                  <a:tcPr marL="68580" marR="68580" marT="0" marB="0" anchor="ctr"/>
                </a:tc>
                <a:tc>
                  <a:txBody>
                    <a:bodyPr/>
                    <a:lstStyle/>
                    <a:p>
                      <a:pPr algn="ctr">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分层架构</a:t>
                      </a:r>
                    </a:p>
                  </a:txBody>
                  <a:tcPr marL="68580" marR="68580" marT="0" marB="0" anchor="ctr"/>
                </a:tc>
                <a:tc>
                  <a:txBody>
                    <a:bodyPr/>
                    <a:lstStyle/>
                    <a:p>
                      <a:pPr algn="ctr">
                        <a:lnSpc>
                          <a:spcPts val="1560"/>
                        </a:lnSpc>
                        <a:spcBef>
                          <a:spcPts val="60"/>
                        </a:spcBef>
                        <a:spcAft>
                          <a:spcPts val="60"/>
                        </a:spcAft>
                      </a:pPr>
                      <a:r>
                        <a:rPr lang="en-GB" sz="1200" kern="100" spc="10">
                          <a:effectLst/>
                          <a:latin typeface="Times New Roman" panose="02020603050405020304" pitchFamily="18" charset="0"/>
                          <a:cs typeface="Times New Roman" panose="02020603050405020304" pitchFamily="18" charset="0"/>
                        </a:rPr>
                        <a:t>SOA</a:t>
                      </a:r>
                      <a:endParaRPr lang="zh-CN" sz="1200" kern="100" spc="1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组件化解耦</a:t>
                      </a:r>
                    </a:p>
                  </a:txBody>
                  <a:tcPr marL="68580" marR="68580" marT="0" marB="0" anchor="ctr"/>
                </a:tc>
                <a:tc>
                  <a:txBody>
                    <a:bodyPr/>
                    <a:lstStyle/>
                    <a:p>
                      <a:pPr algn="ctr">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扩展性</a:t>
                      </a:r>
                    </a:p>
                  </a:txBody>
                  <a:tcPr marL="68580" marR="68580" marT="0" marB="0" anchor="ctr"/>
                </a:tc>
                <a:tc>
                  <a:txBody>
                    <a:bodyPr/>
                    <a:lstStyle/>
                    <a:p>
                      <a:pPr algn="ctr">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开放平台</a:t>
                      </a:r>
                    </a:p>
                  </a:txBody>
                  <a:tcPr marL="68580" marR="68580" marT="0" marB="0" anchor="ctr"/>
                </a:tc>
                <a:extLst>
                  <a:ext uri="{0D108BD9-81ED-4DB2-BD59-A6C34878D82A}">
                    <a16:rowId xmlns:a16="http://schemas.microsoft.com/office/drawing/2014/main" val="10000"/>
                  </a:ext>
                </a:extLst>
              </a:tr>
              <a:tr h="231749">
                <a:tc rowSpan="2">
                  <a:txBody>
                    <a:bodyPr/>
                    <a:lstStyle/>
                    <a:p>
                      <a:pPr algn="just">
                        <a:lnSpc>
                          <a:spcPts val="1560"/>
                        </a:lnSpc>
                        <a:spcBef>
                          <a:spcPts val="60"/>
                        </a:spcBef>
                        <a:spcAft>
                          <a:spcPts val="60"/>
                        </a:spcAft>
                      </a:pPr>
                      <a:r>
                        <a:rPr lang="en-GB" sz="1200" kern="100" spc="10" dirty="0">
                          <a:effectLst/>
                          <a:latin typeface="Times New Roman" panose="02020603050405020304" pitchFamily="18" charset="0"/>
                          <a:cs typeface="Times New Roman" panose="02020603050405020304" pitchFamily="18" charset="0"/>
                        </a:rPr>
                        <a:t>Eucalyptus</a:t>
                      </a:r>
                      <a:endParaRPr lang="zh-CN" sz="1200" kern="100" spc="10"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较好</a:t>
                      </a:r>
                    </a:p>
                  </a:txBody>
                  <a:tcPr marL="68580" marR="68580" marT="0" marB="0" anchor="ctr"/>
                </a:tc>
                <a:tc>
                  <a:txBody>
                    <a:bodyPr/>
                    <a:lstStyle/>
                    <a:p>
                      <a:pPr algn="just">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较好</a:t>
                      </a:r>
                    </a:p>
                  </a:txBody>
                  <a:tcPr marL="68580" marR="68580" marT="0" marB="0" anchor="ctr"/>
                </a:tc>
                <a:tc>
                  <a:txBody>
                    <a:bodyPr/>
                    <a:lstStyle/>
                    <a:p>
                      <a:pPr algn="just">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较好</a:t>
                      </a:r>
                    </a:p>
                  </a:txBody>
                  <a:tcPr marL="68580" marR="68580" marT="0" marB="0" anchor="ctr"/>
                </a:tc>
                <a:tc>
                  <a:txBody>
                    <a:bodyPr/>
                    <a:lstStyle/>
                    <a:p>
                      <a:pPr algn="just">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弱</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弱</a:t>
                      </a:r>
                    </a:p>
                  </a:txBody>
                  <a:tcPr marL="68580" marR="68580" marT="0" marB="0" anchor="ctr"/>
                </a:tc>
                <a:extLst>
                  <a:ext uri="{0D108BD9-81ED-4DB2-BD59-A6C34878D82A}">
                    <a16:rowId xmlns:a16="http://schemas.microsoft.com/office/drawing/2014/main" val="10001"/>
                  </a:ext>
                </a:extLst>
              </a:tr>
              <a:tr h="926995">
                <a:tc vMerge="1">
                  <a:txBody>
                    <a:bodyPr/>
                    <a:lstStyle/>
                    <a:p>
                      <a:endParaRPr lang="zh-CN" altLang="en-US"/>
                    </a:p>
                  </a:txBody>
                  <a:tcP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云、集群和节点分层；缺乏</a:t>
                      </a:r>
                      <a:r>
                        <a:rPr lang="en-GB" sz="1200" kern="100" spc="10" dirty="0">
                          <a:effectLst/>
                          <a:latin typeface="Times New Roman" panose="02020603050405020304" pitchFamily="18" charset="0"/>
                          <a:cs typeface="Times New Roman" panose="02020603050405020304" pitchFamily="18" charset="0"/>
                        </a:rPr>
                        <a:t>API</a:t>
                      </a:r>
                      <a:r>
                        <a:rPr lang="zh-CN" sz="1200" kern="100" spc="10" dirty="0">
                          <a:effectLst/>
                          <a:latin typeface="Times New Roman" panose="02020603050405020304" pitchFamily="18" charset="0"/>
                          <a:cs typeface="Times New Roman" panose="02020603050405020304" pitchFamily="18" charset="0"/>
                        </a:rPr>
                        <a:t>层</a:t>
                      </a:r>
                    </a:p>
                  </a:txBody>
                  <a:tcPr marL="68580" marR="68580" marT="0" marB="0" anchor="ctr"/>
                </a:tc>
                <a:tc>
                  <a:txBody>
                    <a:bodyPr/>
                    <a:lstStyle/>
                    <a:p>
                      <a:pPr algn="just">
                        <a:lnSpc>
                          <a:spcPts val="1560"/>
                        </a:lnSpc>
                        <a:spcBef>
                          <a:spcPts val="60"/>
                        </a:spcBef>
                        <a:spcAft>
                          <a:spcPts val="60"/>
                        </a:spcAft>
                      </a:pPr>
                      <a:r>
                        <a:rPr lang="en-GB" sz="1200" kern="100" spc="0" dirty="0">
                          <a:effectLst/>
                          <a:latin typeface="Times New Roman" panose="02020603050405020304" pitchFamily="18" charset="0"/>
                          <a:cs typeface="Times New Roman" panose="02020603050405020304" pitchFamily="18" charset="0"/>
                        </a:rPr>
                        <a:t>CLC</a:t>
                      </a:r>
                      <a:r>
                        <a:rPr lang="zh-CN" sz="1200" kern="100" spc="0" dirty="0">
                          <a:effectLst/>
                          <a:latin typeface="Times New Roman" panose="02020603050405020304" pitchFamily="18" charset="0"/>
                          <a:cs typeface="Times New Roman" panose="02020603050405020304" pitchFamily="18" charset="0"/>
                        </a:rPr>
                        <a:t>采用</a:t>
                      </a:r>
                      <a:r>
                        <a:rPr lang="en-GB" sz="1200" kern="100" spc="0" dirty="0">
                          <a:effectLst/>
                          <a:latin typeface="Times New Roman" panose="02020603050405020304" pitchFamily="18" charset="0"/>
                          <a:cs typeface="Times New Roman" panose="02020603050405020304" pitchFamily="18" charset="0"/>
                        </a:rPr>
                        <a:t>Mule</a:t>
                      </a:r>
                      <a:r>
                        <a:rPr lang="zh-CN" sz="1200" kern="100" spc="-10" dirty="0">
                          <a:effectLst/>
                          <a:latin typeface="Times New Roman" panose="02020603050405020304" pitchFamily="18" charset="0"/>
                          <a:cs typeface="Times New Roman" panose="02020603050405020304" pitchFamily="18" charset="0"/>
                        </a:rPr>
                        <a:t>编排服务；服务间使用</a:t>
                      </a:r>
                      <a:r>
                        <a:rPr lang="en-GB" sz="1200" kern="100" spc="-10" dirty="0">
                          <a:effectLst/>
                          <a:latin typeface="Times New Roman" panose="02020603050405020304" pitchFamily="18" charset="0"/>
                          <a:cs typeface="Times New Roman" panose="02020603050405020304" pitchFamily="18" charset="0"/>
                        </a:rPr>
                        <a:t>Web Services</a:t>
                      </a:r>
                      <a:r>
                        <a:rPr lang="zh-CN" sz="1200" kern="100" spc="-10" dirty="0">
                          <a:effectLst/>
                          <a:latin typeface="Times New Roman" panose="02020603050405020304" pitchFamily="18" charset="0"/>
                          <a:cs typeface="Times New Roman" panose="02020603050405020304" pitchFamily="18" charset="0"/>
                        </a:rPr>
                        <a:t>接口交互</a:t>
                      </a:r>
                      <a:endParaRPr lang="zh-CN" sz="1200" kern="100" spc="10"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计算和存储服务解耦；网络没有与计算解耦</a:t>
                      </a:r>
                    </a:p>
                  </a:txBody>
                  <a:tcPr marL="68580" marR="68580" marT="0" marB="0" anchor="ctr"/>
                </a:tc>
                <a:tc>
                  <a:txBody>
                    <a:bodyPr/>
                    <a:lstStyle/>
                    <a:p>
                      <a:pPr algn="just">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只在虚拟化技术和调度算法上支持</a:t>
                      </a:r>
                    </a:p>
                  </a:txBody>
                  <a:tcPr marL="68580" marR="68580" marT="0" marB="0" anchor="ctr"/>
                </a:tc>
                <a:tc>
                  <a:txBody>
                    <a:bodyPr/>
                    <a:lstStyle/>
                    <a:p>
                      <a:pPr algn="just">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采用</a:t>
                      </a:r>
                      <a:r>
                        <a:rPr lang="en-GB" sz="1200" kern="100" spc="10">
                          <a:effectLst/>
                          <a:latin typeface="Times New Roman" panose="02020603050405020304" pitchFamily="18" charset="0"/>
                          <a:cs typeface="Times New Roman" panose="02020603050405020304" pitchFamily="18" charset="0"/>
                        </a:rPr>
                        <a:t>Mule</a:t>
                      </a:r>
                      <a:r>
                        <a:rPr lang="zh-CN" sz="1200" kern="100" spc="10">
                          <a:effectLst/>
                          <a:latin typeface="Times New Roman" panose="02020603050405020304" pitchFamily="18" charset="0"/>
                          <a:cs typeface="Times New Roman" panose="02020603050405020304" pitchFamily="18" charset="0"/>
                        </a:rPr>
                        <a:t>作为服务总线</a:t>
                      </a:r>
                    </a:p>
                  </a:txBody>
                  <a:tcPr marL="68580" marR="68580" marT="0" marB="0" anchor="ctr"/>
                </a:tc>
                <a:extLst>
                  <a:ext uri="{0D108BD9-81ED-4DB2-BD59-A6C34878D82A}">
                    <a16:rowId xmlns:a16="http://schemas.microsoft.com/office/drawing/2014/main" val="10002"/>
                  </a:ext>
                </a:extLst>
              </a:tr>
              <a:tr h="231749">
                <a:tc rowSpan="2">
                  <a:txBody>
                    <a:bodyPr/>
                    <a:lstStyle/>
                    <a:p>
                      <a:pPr algn="just">
                        <a:lnSpc>
                          <a:spcPts val="1560"/>
                        </a:lnSpc>
                        <a:spcBef>
                          <a:spcPts val="60"/>
                        </a:spcBef>
                        <a:spcAft>
                          <a:spcPts val="60"/>
                        </a:spcAft>
                      </a:pPr>
                      <a:r>
                        <a:rPr lang="en-GB" sz="1200" kern="100" spc="10" dirty="0" err="1">
                          <a:effectLst/>
                          <a:latin typeface="Times New Roman" panose="02020603050405020304" pitchFamily="18" charset="0"/>
                          <a:cs typeface="Times New Roman" panose="02020603050405020304" pitchFamily="18" charset="0"/>
                        </a:rPr>
                        <a:t>CloudStack</a:t>
                      </a:r>
                      <a:endParaRPr lang="zh-CN" sz="1200" kern="100" spc="10"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好</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弱</a:t>
                      </a:r>
                    </a:p>
                  </a:txBody>
                  <a:tcPr marL="68580" marR="68580" marT="0" marB="0" anchor="ctr"/>
                </a:tc>
                <a:tc>
                  <a:txBody>
                    <a:bodyPr/>
                    <a:lstStyle/>
                    <a:p>
                      <a:pPr algn="just">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一般</a:t>
                      </a:r>
                    </a:p>
                  </a:txBody>
                  <a:tcPr marL="68580" marR="68580" marT="0" marB="0" anchor="ctr"/>
                </a:tc>
                <a:tc>
                  <a:txBody>
                    <a:bodyPr/>
                    <a:lstStyle/>
                    <a:p>
                      <a:pPr algn="just">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好</a:t>
                      </a:r>
                    </a:p>
                  </a:txBody>
                  <a:tcPr marL="68580" marR="68580" marT="0" marB="0" anchor="ctr"/>
                </a:tc>
                <a:tc>
                  <a:txBody>
                    <a:bodyPr/>
                    <a:lstStyle/>
                    <a:p>
                      <a:pPr algn="just">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较好</a:t>
                      </a:r>
                    </a:p>
                  </a:txBody>
                  <a:tcPr marL="68580" marR="68580" marT="0" marB="0" anchor="ctr"/>
                </a:tc>
                <a:extLst>
                  <a:ext uri="{0D108BD9-81ED-4DB2-BD59-A6C34878D82A}">
                    <a16:rowId xmlns:a16="http://schemas.microsoft.com/office/drawing/2014/main" val="10003"/>
                  </a:ext>
                </a:extLst>
              </a:tr>
              <a:tr h="695247">
                <a:tc vMerge="1">
                  <a:txBody>
                    <a:bodyPr/>
                    <a:lstStyle/>
                    <a:p>
                      <a:endParaRPr lang="zh-CN" altLang="en-US"/>
                    </a:p>
                  </a:txBody>
                  <a:tcP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分为</a:t>
                      </a:r>
                      <a:r>
                        <a:rPr lang="en-GB" sz="1200" kern="100" spc="10" dirty="0">
                          <a:effectLst/>
                          <a:latin typeface="Times New Roman" panose="02020603050405020304" pitchFamily="18" charset="0"/>
                          <a:cs typeface="Times New Roman" panose="02020603050405020304" pitchFamily="18" charset="0"/>
                        </a:rPr>
                        <a:t>API</a:t>
                      </a:r>
                      <a:r>
                        <a:rPr lang="zh-CN" sz="1200" kern="100" spc="10" dirty="0">
                          <a:effectLst/>
                          <a:latin typeface="Times New Roman" panose="02020603050405020304" pitchFamily="18" charset="0"/>
                          <a:cs typeface="Times New Roman" panose="02020603050405020304" pitchFamily="18" charset="0"/>
                        </a:rPr>
                        <a:t>层、核心编排层和资源层</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整体为一体化设计，无</a:t>
                      </a:r>
                      <a:r>
                        <a:rPr lang="en-GB" sz="1200" kern="100" spc="10" dirty="0">
                          <a:effectLst/>
                          <a:latin typeface="Times New Roman" panose="02020603050405020304" pitchFamily="18" charset="0"/>
                          <a:cs typeface="Times New Roman" panose="02020603050405020304" pitchFamily="18" charset="0"/>
                        </a:rPr>
                        <a:t>SOA</a:t>
                      </a:r>
                      <a:r>
                        <a:rPr lang="zh-CN" sz="1200" kern="100" spc="10" dirty="0">
                          <a:effectLst/>
                          <a:latin typeface="Times New Roman" panose="02020603050405020304" pitchFamily="18" charset="0"/>
                          <a:cs typeface="Times New Roman" panose="02020603050405020304" pitchFamily="18" charset="0"/>
                        </a:rPr>
                        <a:t>设计</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整体一体化设计，通过代理来解耦</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通过插件框架和代理支持扩展</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初步形成开发平台，覆盖基本功能</a:t>
                      </a:r>
                    </a:p>
                  </a:txBody>
                  <a:tcPr marL="68580" marR="68580" marT="0" marB="0" anchor="ctr"/>
                </a:tc>
                <a:extLst>
                  <a:ext uri="{0D108BD9-81ED-4DB2-BD59-A6C34878D82A}">
                    <a16:rowId xmlns:a16="http://schemas.microsoft.com/office/drawing/2014/main" val="10004"/>
                  </a:ext>
                </a:extLst>
              </a:tr>
              <a:tr h="231749">
                <a:tc rowSpan="2">
                  <a:txBody>
                    <a:bodyPr/>
                    <a:lstStyle/>
                    <a:p>
                      <a:pPr algn="just">
                        <a:lnSpc>
                          <a:spcPts val="1560"/>
                        </a:lnSpc>
                        <a:spcBef>
                          <a:spcPts val="60"/>
                        </a:spcBef>
                        <a:spcAft>
                          <a:spcPts val="60"/>
                        </a:spcAft>
                      </a:pPr>
                      <a:r>
                        <a:rPr lang="en-GB" sz="1200" kern="100" spc="10" dirty="0">
                          <a:effectLst/>
                          <a:latin typeface="Times New Roman" panose="02020603050405020304" pitchFamily="18" charset="0"/>
                          <a:cs typeface="Times New Roman" panose="02020603050405020304" pitchFamily="18" charset="0"/>
                        </a:rPr>
                        <a:t>OpenStack</a:t>
                      </a:r>
                      <a:endParaRPr lang="zh-CN" sz="1200" kern="100" spc="10"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好</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好</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好</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好</a:t>
                      </a:r>
                    </a:p>
                  </a:txBody>
                  <a:tcPr marL="68580" marR="68580" marT="0" marB="0" anchor="ctr"/>
                </a:tc>
                <a:tc>
                  <a:txBody>
                    <a:bodyPr/>
                    <a:lstStyle/>
                    <a:p>
                      <a:pPr algn="just">
                        <a:lnSpc>
                          <a:spcPts val="1560"/>
                        </a:lnSpc>
                        <a:spcBef>
                          <a:spcPts val="60"/>
                        </a:spcBef>
                        <a:spcAft>
                          <a:spcPts val="60"/>
                        </a:spcAft>
                      </a:pPr>
                      <a:r>
                        <a:rPr lang="zh-CN" sz="1200" kern="100" spc="10">
                          <a:effectLst/>
                          <a:latin typeface="Times New Roman" panose="02020603050405020304" pitchFamily="18" charset="0"/>
                          <a:cs typeface="Times New Roman" panose="02020603050405020304" pitchFamily="18" charset="0"/>
                        </a:rPr>
                        <a:t>好</a:t>
                      </a:r>
                    </a:p>
                  </a:txBody>
                  <a:tcPr marL="68580" marR="68580" marT="0" marB="0" anchor="ctr"/>
                </a:tc>
                <a:extLst>
                  <a:ext uri="{0D108BD9-81ED-4DB2-BD59-A6C34878D82A}">
                    <a16:rowId xmlns:a16="http://schemas.microsoft.com/office/drawing/2014/main" val="10005"/>
                  </a:ext>
                </a:extLst>
              </a:tr>
              <a:tr h="955964">
                <a:tc vMerge="1">
                  <a:txBody>
                    <a:bodyPr/>
                    <a:lstStyle/>
                    <a:p>
                      <a:endParaRPr lang="zh-CN" altLang="en-US"/>
                    </a:p>
                  </a:txBody>
                  <a:tcP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分为访问层、核心服务层和共享服务层；</a:t>
                      </a:r>
                    </a:p>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每个服务分为</a:t>
                      </a:r>
                      <a:r>
                        <a:rPr lang="en-GB" sz="1200" kern="100" spc="10" dirty="0">
                          <a:effectLst/>
                          <a:latin typeface="Times New Roman" panose="02020603050405020304" pitchFamily="18" charset="0"/>
                          <a:cs typeface="Times New Roman" panose="02020603050405020304" pitchFamily="18" charset="0"/>
                        </a:rPr>
                        <a:t>API</a:t>
                      </a:r>
                      <a:r>
                        <a:rPr lang="zh-CN" sz="1200" kern="100" spc="10" dirty="0">
                          <a:effectLst/>
                          <a:latin typeface="Times New Roman" panose="02020603050405020304" pitchFamily="18" charset="0"/>
                          <a:cs typeface="Times New Roman" panose="02020603050405020304" pitchFamily="18" charset="0"/>
                        </a:rPr>
                        <a:t>层、核心控制层和资源层</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完全按照</a:t>
                      </a:r>
                      <a:r>
                        <a:rPr lang="en-GB" sz="1200" kern="100" spc="10" dirty="0">
                          <a:effectLst/>
                          <a:latin typeface="Times New Roman" panose="02020603050405020304" pitchFamily="18" charset="0"/>
                          <a:cs typeface="Times New Roman" panose="02020603050405020304" pitchFamily="18" charset="0"/>
                        </a:rPr>
                        <a:t>SOA</a:t>
                      </a:r>
                      <a:r>
                        <a:rPr lang="zh-CN" sz="1200" kern="100" spc="10" dirty="0">
                          <a:effectLst/>
                          <a:latin typeface="Times New Roman" panose="02020603050405020304" pitchFamily="18" charset="0"/>
                          <a:cs typeface="Times New Roman" panose="02020603050405020304" pitchFamily="18" charset="0"/>
                        </a:rPr>
                        <a:t>设计；</a:t>
                      </a:r>
                    </a:p>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服务间使用</a:t>
                      </a:r>
                      <a:r>
                        <a:rPr lang="en-GB" sz="1200" kern="100" spc="10" dirty="0">
                          <a:effectLst/>
                          <a:latin typeface="Times New Roman" panose="02020603050405020304" pitchFamily="18" charset="0"/>
                          <a:cs typeface="Times New Roman" panose="02020603050405020304" pitchFamily="18" charset="0"/>
                        </a:rPr>
                        <a:t>API</a:t>
                      </a:r>
                      <a:r>
                        <a:rPr lang="zh-CN" sz="1200" kern="100" spc="10" dirty="0">
                          <a:effectLst/>
                          <a:latin typeface="Times New Roman" panose="02020603050405020304" pitchFamily="18" charset="0"/>
                          <a:cs typeface="Times New Roman" panose="02020603050405020304" pitchFamily="18" charset="0"/>
                        </a:rPr>
                        <a:t>接口</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计算、网络、存储、镜像和身份认证等均为独立服务</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各服务器内部组件均支持框架和插件设计</a:t>
                      </a:r>
                    </a:p>
                  </a:txBody>
                  <a:tcPr marL="68580" marR="68580" marT="0" marB="0" anchor="ctr"/>
                </a:tc>
                <a:tc>
                  <a:txBody>
                    <a:bodyPr/>
                    <a:lstStyle/>
                    <a:p>
                      <a:pPr algn="just">
                        <a:lnSpc>
                          <a:spcPts val="1560"/>
                        </a:lnSpc>
                        <a:spcBef>
                          <a:spcPts val="60"/>
                        </a:spcBef>
                        <a:spcAft>
                          <a:spcPts val="60"/>
                        </a:spcAft>
                      </a:pPr>
                      <a:r>
                        <a:rPr lang="zh-CN" sz="1200" kern="100" spc="10" dirty="0">
                          <a:effectLst/>
                          <a:latin typeface="Times New Roman" panose="02020603050405020304" pitchFamily="18" charset="0"/>
                          <a:cs typeface="Times New Roman" panose="02020603050405020304" pitchFamily="18" charset="0"/>
                        </a:rPr>
                        <a:t>采用统一开发语言、类似的软件架构和实现技术</a:t>
                      </a:r>
                    </a:p>
                  </a:txBody>
                  <a:tcPr marL="68580" marR="68580" marT="0" marB="0" anchor="ctr"/>
                </a:tc>
                <a:extLst>
                  <a:ext uri="{0D108BD9-81ED-4DB2-BD59-A6C34878D82A}">
                    <a16:rowId xmlns:a16="http://schemas.microsoft.com/office/drawing/2014/main" val="10006"/>
                  </a:ext>
                </a:extLst>
              </a:tr>
            </a:tbl>
          </a:graphicData>
        </a:graphic>
      </p:graphicFrame>
      <p:sp>
        <p:nvSpPr>
          <p:cNvPr id="7" name="Rectangle 1"/>
          <p:cNvSpPr>
            <a:spLocks noChangeArrowheads="1"/>
          </p:cNvSpPr>
          <p:nvPr/>
        </p:nvSpPr>
        <p:spPr bwMode="auto">
          <a:xfrm>
            <a:off x="4740067" y="2848128"/>
            <a:ext cx="225093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GB" altLang="zh-CN" sz="2000" dirty="0">
                <a:latin typeface="Times New Roman" panose="02020603050405020304" pitchFamily="18" charset="0"/>
                <a:cs typeface="Times New Roman" panose="02020603050405020304" pitchFamily="18" charset="0"/>
              </a:rPr>
              <a:t>IaaS</a:t>
            </a:r>
            <a:r>
              <a:rPr lang="zh-CN" altLang="en-GB" sz="2000" dirty="0">
                <a:latin typeface="Times New Roman" panose="02020603050405020304" pitchFamily="18" charset="0"/>
                <a:cs typeface="Times New Roman" panose="02020603050405020304" pitchFamily="18" charset="0"/>
              </a:rPr>
              <a:t>开源平台对比</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GB"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8" name="内容占位符 3"/>
          <p:cNvSpPr txBox="1">
            <a:spLocks/>
          </p:cNvSpPr>
          <p:nvPr/>
        </p:nvSpPr>
        <p:spPr>
          <a:xfrm>
            <a:off x="1090722" y="2712033"/>
            <a:ext cx="20574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a:t>
            </a:r>
            <a:r>
              <a:rPr lang="en-US" altLang="zh-CN" dirty="0"/>
              <a:t>1</a:t>
            </a:r>
            <a:r>
              <a:rPr lang="zh-CN" altLang="en-US" dirty="0"/>
              <a:t>）综合比较</a:t>
            </a:r>
          </a:p>
        </p:txBody>
      </p:sp>
      <p:sp>
        <p:nvSpPr>
          <p:cNvPr id="9" name="文本框 8"/>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0" name="组合 9"/>
          <p:cNvGrpSpPr/>
          <p:nvPr/>
        </p:nvGrpSpPr>
        <p:grpSpPr>
          <a:xfrm>
            <a:off x="131974" y="28247"/>
            <a:ext cx="11520000" cy="1016152"/>
            <a:chOff x="131974" y="-1"/>
            <a:chExt cx="11520000" cy="1016152"/>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2" name="矩形 11"/>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4" name="文本框 13"/>
          <p:cNvSpPr txBox="1"/>
          <p:nvPr/>
        </p:nvSpPr>
        <p:spPr>
          <a:xfrm>
            <a:off x="631223" y="1663218"/>
            <a:ext cx="3937296"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三大开源</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IaaS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平台的比较</a:t>
            </a:r>
          </a:p>
        </p:txBody>
      </p:sp>
    </p:spTree>
    <p:extLst>
      <p:ext uri="{BB962C8B-B14F-4D97-AF65-F5344CB8AC3E}">
        <p14:creationId xmlns:p14="http://schemas.microsoft.com/office/powerpoint/2010/main" val="39224657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a:spLocks/>
          </p:cNvSpPr>
          <p:nvPr/>
        </p:nvSpPr>
        <p:spPr>
          <a:xfrm>
            <a:off x="460375" y="2134394"/>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a:t>
            </a:r>
            <a:r>
              <a:rPr lang="en-US" altLang="zh-CN" dirty="0"/>
              <a:t>2</a:t>
            </a:r>
            <a:r>
              <a:rPr lang="zh-CN" altLang="en-US" dirty="0"/>
              <a:t>）实际需求设计比较</a:t>
            </a:r>
          </a:p>
        </p:txBody>
      </p:sp>
      <p:sp>
        <p:nvSpPr>
          <p:cNvPr id="18" name="内容占位符 2"/>
          <p:cNvSpPr txBox="1">
            <a:spLocks/>
          </p:cNvSpPr>
          <p:nvPr/>
        </p:nvSpPr>
        <p:spPr>
          <a:xfrm>
            <a:off x="384175" y="2693986"/>
            <a:ext cx="5489574" cy="3962401"/>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just">
              <a:buNone/>
            </a:pPr>
            <a:r>
              <a:rPr lang="zh-CN" altLang="en-US" sz="1600" dirty="0">
                <a:solidFill>
                  <a:schemeClr val="tx1"/>
                </a:solidFill>
                <a:latin typeface="Times New Roman" panose="02020603050405020304" pitchFamily="18" charset="0"/>
                <a:cs typeface="Times New Roman" panose="02020603050405020304" pitchFamily="18" charset="0"/>
              </a:rPr>
              <a:t>让我们用一个真实需求来看</a:t>
            </a:r>
            <a:r>
              <a:rPr lang="en-US" altLang="zh-CN" sz="1600" dirty="0">
                <a:solidFill>
                  <a:schemeClr val="tx1"/>
                </a:solidFill>
                <a:latin typeface="Times New Roman" panose="02020603050405020304" pitchFamily="18" charset="0"/>
                <a:cs typeface="Times New Roman" panose="02020603050405020304" pitchFamily="18" charset="0"/>
              </a:rPr>
              <a:t>3</a:t>
            </a:r>
            <a:r>
              <a:rPr lang="zh-CN" altLang="en-US" sz="1600" dirty="0">
                <a:solidFill>
                  <a:schemeClr val="tx1"/>
                </a:solidFill>
                <a:latin typeface="Times New Roman" panose="02020603050405020304" pitchFamily="18" charset="0"/>
                <a:cs typeface="Times New Roman" panose="02020603050405020304" pitchFamily="18" charset="0"/>
              </a:rPr>
              <a:t>个开源</a:t>
            </a:r>
            <a:r>
              <a:rPr lang="en-US" altLang="zh-CN" sz="1600" dirty="0">
                <a:solidFill>
                  <a:schemeClr val="tx1"/>
                </a:solidFill>
                <a:latin typeface="Times New Roman" panose="02020603050405020304" pitchFamily="18" charset="0"/>
                <a:cs typeface="Times New Roman" panose="02020603050405020304" pitchFamily="18" charset="0"/>
              </a:rPr>
              <a:t>IaaS</a:t>
            </a:r>
            <a:r>
              <a:rPr lang="zh-CN" altLang="en-US" sz="1600" dirty="0">
                <a:solidFill>
                  <a:schemeClr val="tx1"/>
                </a:solidFill>
                <a:latin typeface="Times New Roman" panose="02020603050405020304" pitchFamily="18" charset="0"/>
                <a:cs typeface="Times New Roman" panose="02020603050405020304" pitchFamily="18" charset="0"/>
              </a:rPr>
              <a:t>平台在开发支持上的表现。此需求来自私有云场景，云平台需要对不同用户的资源请求（如</a:t>
            </a:r>
            <a:r>
              <a:rPr lang="en-US" altLang="zh-CN" sz="1600" dirty="0">
                <a:solidFill>
                  <a:schemeClr val="tx1"/>
                </a:solidFill>
                <a:latin typeface="Times New Roman" panose="02020603050405020304" pitchFamily="18" charset="0"/>
                <a:cs typeface="Times New Roman" panose="02020603050405020304" pitchFamily="18" charset="0"/>
              </a:rPr>
              <a:t>VM</a:t>
            </a:r>
            <a:r>
              <a:rPr lang="zh-CN" altLang="en-US" sz="1600" dirty="0">
                <a:solidFill>
                  <a:schemeClr val="tx1"/>
                </a:solidFill>
                <a:latin typeface="Times New Roman" panose="02020603050405020304" pitchFamily="18" charset="0"/>
                <a:cs typeface="Times New Roman" panose="02020603050405020304" pitchFamily="18" charset="0"/>
              </a:rPr>
              <a:t>和公网</a:t>
            </a:r>
            <a:r>
              <a:rPr lang="en-US" altLang="zh-CN" sz="1600" dirty="0">
                <a:solidFill>
                  <a:schemeClr val="tx1"/>
                </a:solidFill>
                <a:latin typeface="Times New Roman" panose="02020603050405020304" pitchFamily="18" charset="0"/>
                <a:cs typeface="Times New Roman" panose="02020603050405020304" pitchFamily="18" charset="0"/>
              </a:rPr>
              <a:t>IP</a:t>
            </a:r>
            <a:r>
              <a:rPr lang="zh-CN" altLang="en-US" sz="1600" dirty="0">
                <a:solidFill>
                  <a:schemeClr val="tx1"/>
                </a:solidFill>
                <a:latin typeface="Times New Roman" panose="02020603050405020304" pitchFamily="18" charset="0"/>
                <a:cs typeface="Times New Roman" panose="02020603050405020304" pitchFamily="18" charset="0"/>
              </a:rPr>
              <a:t>等）按优先级排序后进行处理，并提供任务的管理功能，如统计各状态的任务数量等。</a:t>
            </a:r>
          </a:p>
          <a:p>
            <a:pPr marL="0" indent="457200" algn="just">
              <a:buNone/>
            </a:pPr>
            <a:r>
              <a:rPr lang="zh-CN" altLang="en-US" sz="1600" dirty="0">
                <a:solidFill>
                  <a:schemeClr val="tx1"/>
                </a:solidFill>
                <a:latin typeface="Times New Roman" panose="02020603050405020304" pitchFamily="18" charset="0"/>
                <a:cs typeface="Times New Roman" panose="02020603050405020304" pitchFamily="18" charset="0"/>
              </a:rPr>
              <a:t>需求的设计有两个关键点：一个是如何对任务进行统一调度管理，另一个是任务状态转变信息的收集。任务的统一调度管理方案分别为</a:t>
            </a:r>
            <a:r>
              <a:rPr lang="en-US" altLang="zh-CN" sz="1600" dirty="0">
                <a:solidFill>
                  <a:schemeClr val="tx1"/>
                </a:solidFill>
                <a:latin typeface="Times New Roman" panose="02020603050405020304" pitchFamily="18" charset="0"/>
                <a:cs typeface="Times New Roman" panose="02020603050405020304" pitchFamily="18" charset="0"/>
              </a:rPr>
              <a:t>OpenStack</a:t>
            </a:r>
            <a:r>
              <a:rPr lang="zh-CN" altLang="en-US" sz="1600" dirty="0">
                <a:solidFill>
                  <a:schemeClr val="tx1"/>
                </a:solidFill>
                <a:latin typeface="Times New Roman" panose="02020603050405020304" pitchFamily="18" charset="0"/>
                <a:cs typeface="Times New Roman" panose="02020603050405020304" pitchFamily="18" charset="0"/>
              </a:rPr>
              <a:t>提供独立的</a:t>
            </a:r>
            <a:r>
              <a:rPr lang="en-US" altLang="zh-CN" sz="1600" dirty="0">
                <a:solidFill>
                  <a:schemeClr val="tx1"/>
                </a:solidFill>
                <a:latin typeface="Times New Roman" panose="02020603050405020304" pitchFamily="18" charset="0"/>
                <a:cs typeface="Times New Roman" panose="02020603050405020304" pitchFamily="18" charset="0"/>
              </a:rPr>
              <a:t>Scheduler</a:t>
            </a:r>
            <a:r>
              <a:rPr lang="zh-CN" altLang="en-US" sz="1600" dirty="0">
                <a:solidFill>
                  <a:schemeClr val="tx1"/>
                </a:solidFill>
                <a:latin typeface="Times New Roman" panose="02020603050405020304" pitchFamily="18" charset="0"/>
                <a:cs typeface="Times New Roman" panose="02020603050405020304" pitchFamily="18" charset="0"/>
              </a:rPr>
              <a:t>组件并支持扩展</a:t>
            </a:r>
            <a:r>
              <a:rPr lang="en-US" altLang="zh-CN" sz="1600" dirty="0">
                <a:solidFill>
                  <a:schemeClr val="tx1"/>
                </a:solidFill>
                <a:latin typeface="Times New Roman" panose="02020603050405020304" pitchFamily="18" charset="0"/>
                <a:cs typeface="Times New Roman" panose="02020603050405020304" pitchFamily="18" charset="0"/>
              </a:rPr>
              <a:t>Scheduler</a:t>
            </a:r>
            <a:r>
              <a:rPr lang="zh-CN" altLang="en-US" sz="1600" dirty="0">
                <a:solidFill>
                  <a:schemeClr val="tx1"/>
                </a:solidFill>
                <a:latin typeface="Times New Roman" panose="02020603050405020304" pitchFamily="18" charset="0"/>
                <a:cs typeface="Times New Roman" panose="02020603050405020304" pitchFamily="18" charset="0"/>
              </a:rPr>
              <a:t>的插件机制；</a:t>
            </a:r>
            <a:r>
              <a:rPr lang="en-US" altLang="zh-CN" sz="1600" dirty="0">
                <a:solidFill>
                  <a:schemeClr val="tx1"/>
                </a:solidFill>
                <a:latin typeface="Times New Roman" panose="02020603050405020304" pitchFamily="18" charset="0"/>
                <a:cs typeface="Times New Roman" panose="02020603050405020304" pitchFamily="18" charset="0"/>
              </a:rPr>
              <a:t>CloudStack</a:t>
            </a:r>
            <a:r>
              <a:rPr lang="zh-CN" altLang="en-US" sz="1600" dirty="0">
                <a:solidFill>
                  <a:schemeClr val="tx1"/>
                </a:solidFill>
                <a:latin typeface="Times New Roman" panose="02020603050405020304" pitchFamily="18" charset="0"/>
                <a:cs typeface="Times New Roman" panose="02020603050405020304" pitchFamily="18" charset="0"/>
              </a:rPr>
              <a:t>有</a:t>
            </a:r>
            <a:r>
              <a:rPr lang="en-US" altLang="zh-CN" sz="1600" dirty="0">
                <a:solidFill>
                  <a:schemeClr val="tx1"/>
                </a:solidFill>
                <a:latin typeface="Times New Roman" panose="02020603050405020304" pitchFamily="18" charset="0"/>
                <a:cs typeface="Times New Roman" panose="02020603050405020304" pitchFamily="18" charset="0"/>
              </a:rPr>
              <a:t>Job Manager</a:t>
            </a:r>
            <a:r>
              <a:rPr lang="zh-CN" altLang="en-US" sz="1600" dirty="0">
                <a:solidFill>
                  <a:schemeClr val="tx1"/>
                </a:solidFill>
                <a:latin typeface="Times New Roman" panose="02020603050405020304" pitchFamily="18" charset="0"/>
                <a:cs typeface="Times New Roman" panose="02020603050405020304" pitchFamily="18" charset="0"/>
              </a:rPr>
              <a:t>但不提供扩展，需修改</a:t>
            </a:r>
            <a:r>
              <a:rPr lang="en-US" altLang="zh-CN" sz="1600" dirty="0">
                <a:solidFill>
                  <a:schemeClr val="tx1"/>
                </a:solidFill>
                <a:latin typeface="Times New Roman" panose="02020603050405020304" pitchFamily="18" charset="0"/>
                <a:cs typeface="Times New Roman" panose="02020603050405020304" pitchFamily="18" charset="0"/>
              </a:rPr>
              <a:t>Job Manager</a:t>
            </a:r>
            <a:r>
              <a:rPr lang="zh-CN" altLang="en-US" sz="1600" dirty="0">
                <a:solidFill>
                  <a:schemeClr val="tx1"/>
                </a:solidFill>
                <a:latin typeface="Times New Roman" panose="02020603050405020304" pitchFamily="18" charset="0"/>
                <a:cs typeface="Times New Roman" panose="02020603050405020304" pitchFamily="18" charset="0"/>
              </a:rPr>
              <a:t>核心代码；</a:t>
            </a:r>
            <a:r>
              <a:rPr lang="en-US" altLang="zh-CN" sz="1600" dirty="0">
                <a:solidFill>
                  <a:schemeClr val="tx1"/>
                </a:solidFill>
                <a:latin typeface="Times New Roman" panose="02020603050405020304" pitchFamily="18" charset="0"/>
                <a:cs typeface="Times New Roman" panose="02020603050405020304" pitchFamily="18" charset="0"/>
              </a:rPr>
              <a:t>Eucalyptus</a:t>
            </a:r>
            <a:r>
              <a:rPr lang="zh-CN" altLang="en-US" sz="1600" dirty="0">
                <a:solidFill>
                  <a:schemeClr val="tx1"/>
                </a:solidFill>
                <a:latin typeface="Times New Roman" panose="02020603050405020304" pitchFamily="18" charset="0"/>
                <a:cs typeface="Times New Roman" panose="02020603050405020304" pitchFamily="18" charset="0"/>
              </a:rPr>
              <a:t>内部流程主要由</a:t>
            </a:r>
            <a:r>
              <a:rPr lang="en-US" altLang="zh-CN" sz="1600" dirty="0">
                <a:solidFill>
                  <a:schemeClr val="tx1"/>
                </a:solidFill>
                <a:latin typeface="Times New Roman" panose="02020603050405020304" pitchFamily="18" charset="0"/>
                <a:cs typeface="Times New Roman" panose="02020603050405020304" pitchFamily="18" charset="0"/>
              </a:rPr>
              <a:t>Mule</a:t>
            </a:r>
            <a:r>
              <a:rPr lang="zh-CN" altLang="en-US" sz="1600" dirty="0">
                <a:solidFill>
                  <a:schemeClr val="tx1"/>
                </a:solidFill>
                <a:latin typeface="Times New Roman" panose="02020603050405020304" pitchFamily="18" charset="0"/>
                <a:cs typeface="Times New Roman" panose="02020603050405020304" pitchFamily="18" charset="0"/>
              </a:rPr>
              <a:t>总线来驱动，需修改核心流程代码增加新的模块。比较来看，</a:t>
            </a:r>
            <a:r>
              <a:rPr lang="en-US" altLang="zh-CN" sz="1600" dirty="0">
                <a:solidFill>
                  <a:schemeClr val="tx1"/>
                </a:solidFill>
                <a:latin typeface="Times New Roman" panose="02020603050405020304" pitchFamily="18" charset="0"/>
                <a:cs typeface="Times New Roman" panose="02020603050405020304" pitchFamily="18" charset="0"/>
              </a:rPr>
              <a:t>OpenStack</a:t>
            </a:r>
            <a:r>
              <a:rPr lang="zh-CN" altLang="en-US" sz="1600" dirty="0">
                <a:solidFill>
                  <a:schemeClr val="tx1"/>
                </a:solidFill>
                <a:latin typeface="Times New Roman" panose="02020603050405020304" pitchFamily="18" charset="0"/>
                <a:cs typeface="Times New Roman" panose="02020603050405020304" pitchFamily="18" charset="0"/>
              </a:rPr>
              <a:t>的实现方式对现有系统影响最小。</a:t>
            </a:r>
          </a:p>
        </p:txBody>
      </p:sp>
      <p:sp>
        <p:nvSpPr>
          <p:cNvPr id="97" name="内容占位符 3"/>
          <p:cNvSpPr txBox="1">
            <a:spLocks/>
          </p:cNvSpPr>
          <p:nvPr/>
        </p:nvSpPr>
        <p:spPr>
          <a:xfrm>
            <a:off x="6225267" y="1524794"/>
            <a:ext cx="5489574" cy="464457"/>
          </a:xfrm>
          <a:prstGeom prst="rect">
            <a:avLst/>
          </a:prstGeom>
          <a:solidFill>
            <a:srgbClr val="8C9EE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a:t>
            </a:r>
            <a:r>
              <a:rPr lang="en-US" altLang="zh-CN" dirty="0"/>
              <a:t>3</a:t>
            </a:r>
            <a:r>
              <a:rPr lang="zh-CN" altLang="en-US" dirty="0"/>
              <a:t>）安装部署和安全模式</a:t>
            </a:r>
          </a:p>
        </p:txBody>
      </p:sp>
      <p:sp>
        <p:nvSpPr>
          <p:cNvPr id="98" name="内容占位符 2"/>
          <p:cNvSpPr txBox="1">
            <a:spLocks/>
          </p:cNvSpPr>
          <p:nvPr/>
        </p:nvSpPr>
        <p:spPr>
          <a:xfrm>
            <a:off x="6225267" y="2058194"/>
            <a:ext cx="5489574" cy="23622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just">
              <a:buNone/>
            </a:pPr>
            <a:r>
              <a:rPr lang="en-US" altLang="zh-CN" sz="1600" dirty="0">
                <a:solidFill>
                  <a:schemeClr val="tx1"/>
                </a:solidFill>
                <a:latin typeface="Times New Roman" panose="02020603050405020304" pitchFamily="18" charset="0"/>
                <a:cs typeface="Times New Roman" panose="02020603050405020304" pitchFamily="18" charset="0"/>
              </a:rPr>
              <a:t>CloudStack</a:t>
            </a:r>
            <a:r>
              <a:rPr lang="zh-CN" altLang="en-US" sz="1600" dirty="0">
                <a:solidFill>
                  <a:schemeClr val="tx1"/>
                </a:solidFill>
                <a:latin typeface="Times New Roman" panose="02020603050405020304" pitchFamily="18" charset="0"/>
                <a:cs typeface="Times New Roman" panose="02020603050405020304" pitchFamily="18" charset="0"/>
              </a:rPr>
              <a:t>拥有一个整体性架构，安装程序需要中等规模的时间和专业技术，一个强大的</a:t>
            </a:r>
            <a:r>
              <a:rPr lang="en-US" altLang="zh-CN" sz="1600" dirty="0">
                <a:solidFill>
                  <a:schemeClr val="tx1"/>
                </a:solidFill>
                <a:latin typeface="Times New Roman" panose="02020603050405020304" pitchFamily="18" charset="0"/>
                <a:cs typeface="Times New Roman" panose="02020603050405020304" pitchFamily="18" charset="0"/>
              </a:rPr>
              <a:t>GUI</a:t>
            </a:r>
            <a:r>
              <a:rPr lang="zh-CN" altLang="en-US" sz="1600" dirty="0">
                <a:solidFill>
                  <a:schemeClr val="tx1"/>
                </a:solidFill>
                <a:latin typeface="Times New Roman" panose="02020603050405020304" pitchFamily="18" charset="0"/>
                <a:cs typeface="Times New Roman" panose="02020603050405020304" pitchFamily="18" charset="0"/>
              </a:rPr>
              <a:t>和类似亚马逊</a:t>
            </a:r>
            <a:r>
              <a:rPr lang="en-US" altLang="zh-CN" sz="1600" dirty="0">
                <a:solidFill>
                  <a:schemeClr val="tx1"/>
                </a:solidFill>
                <a:latin typeface="Times New Roman" panose="02020603050405020304" pitchFamily="18" charset="0"/>
                <a:cs typeface="Times New Roman" panose="02020603050405020304" pitchFamily="18" charset="0"/>
              </a:rPr>
              <a:t>EC2</a:t>
            </a:r>
            <a:r>
              <a:rPr lang="zh-CN" altLang="en-US" sz="1600" dirty="0">
                <a:solidFill>
                  <a:schemeClr val="tx1"/>
                </a:solidFill>
                <a:latin typeface="Times New Roman" panose="02020603050405020304" pitchFamily="18" charset="0"/>
                <a:cs typeface="Times New Roman" panose="02020603050405020304" pitchFamily="18" charset="0"/>
              </a:rPr>
              <a:t>的命令行界面能够提供一些基本的安全防护和负载均衡功能。</a:t>
            </a:r>
          </a:p>
          <a:p>
            <a:pPr marL="0" indent="457200" algn="just">
              <a:buNone/>
            </a:pPr>
            <a:r>
              <a:rPr lang="en-US" altLang="zh-CN" sz="1600" dirty="0">
                <a:solidFill>
                  <a:schemeClr val="tx1"/>
                </a:solidFill>
                <a:latin typeface="Times New Roman" panose="02020603050405020304" pitchFamily="18" charset="0"/>
                <a:cs typeface="Times New Roman" panose="02020603050405020304" pitchFamily="18" charset="0"/>
              </a:rPr>
              <a:t>Eucalyptus</a:t>
            </a:r>
            <a:r>
              <a:rPr lang="zh-CN" altLang="en-US" sz="1600" dirty="0">
                <a:solidFill>
                  <a:schemeClr val="tx1"/>
                </a:solidFill>
                <a:latin typeface="Times New Roman" panose="02020603050405020304" pitchFamily="18" charset="0"/>
                <a:cs typeface="Times New Roman" panose="02020603050405020304" pitchFamily="18" charset="0"/>
              </a:rPr>
              <a:t>的架构由五个部分组成，安装难度为中等水平，其</a:t>
            </a:r>
            <a:r>
              <a:rPr lang="en-US" altLang="zh-CN" sz="1600" dirty="0">
                <a:solidFill>
                  <a:schemeClr val="tx1"/>
                </a:solidFill>
                <a:latin typeface="Times New Roman" panose="02020603050405020304" pitchFamily="18" charset="0"/>
                <a:cs typeface="Times New Roman" panose="02020603050405020304" pitchFamily="18" charset="0"/>
              </a:rPr>
              <a:t>GUI </a:t>
            </a:r>
            <a:r>
              <a:rPr lang="zh-CN" altLang="en-US" sz="1600" dirty="0">
                <a:solidFill>
                  <a:schemeClr val="tx1"/>
                </a:solidFill>
                <a:latin typeface="Times New Roman" panose="02020603050405020304" pitchFamily="18" charset="0"/>
                <a:cs typeface="Times New Roman" panose="02020603050405020304" pitchFamily="18" charset="0"/>
              </a:rPr>
              <a:t>管理功能有限，需要大量来自相应命令行的帮助。</a:t>
            </a:r>
          </a:p>
        </p:txBody>
      </p:sp>
      <p:sp>
        <p:nvSpPr>
          <p:cNvPr id="99" name="内容占位符 3"/>
          <p:cNvSpPr txBox="1">
            <a:spLocks/>
          </p:cNvSpPr>
          <p:nvPr/>
        </p:nvSpPr>
        <p:spPr>
          <a:xfrm>
            <a:off x="6251575" y="4442959"/>
            <a:ext cx="5489574" cy="464457"/>
          </a:xfrm>
          <a:prstGeom prst="rect">
            <a:avLst/>
          </a:prstGeom>
          <a:solidFill>
            <a:srgbClr val="FFC00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zh-CN" altLang="en-US" dirty="0"/>
              <a:t>（</a:t>
            </a:r>
            <a:r>
              <a:rPr lang="en-US" altLang="zh-CN" dirty="0"/>
              <a:t>4</a:t>
            </a:r>
            <a:r>
              <a:rPr lang="zh-CN" altLang="en-US" dirty="0"/>
              <a:t>）技术之外</a:t>
            </a:r>
          </a:p>
        </p:txBody>
      </p:sp>
      <p:sp>
        <p:nvSpPr>
          <p:cNvPr id="100" name="内容占位符 2"/>
          <p:cNvSpPr txBox="1">
            <a:spLocks/>
          </p:cNvSpPr>
          <p:nvPr/>
        </p:nvSpPr>
        <p:spPr>
          <a:xfrm>
            <a:off x="6251575" y="4976359"/>
            <a:ext cx="5489574" cy="1425235"/>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gn="just">
              <a:buNone/>
            </a:pPr>
            <a:r>
              <a:rPr lang="zh-CN" altLang="en-US" sz="1600" dirty="0">
                <a:solidFill>
                  <a:schemeClr val="tx1"/>
                </a:solidFill>
                <a:latin typeface="Times New Roman" panose="02020603050405020304" pitchFamily="18" charset="0"/>
                <a:cs typeface="Times New Roman" panose="02020603050405020304" pitchFamily="18" charset="0"/>
              </a:rPr>
              <a:t>上述比较主要是在设计方面，</a:t>
            </a:r>
            <a:r>
              <a:rPr lang="en-US" altLang="zh-CN" sz="1600" dirty="0">
                <a:solidFill>
                  <a:schemeClr val="tx1"/>
                </a:solidFill>
                <a:latin typeface="Times New Roman" panose="02020603050405020304" pitchFamily="18" charset="0"/>
                <a:cs typeface="Times New Roman" panose="02020603050405020304" pitchFamily="18" charset="0"/>
              </a:rPr>
              <a:t>OpenStack</a:t>
            </a:r>
            <a:r>
              <a:rPr lang="zh-CN" altLang="en-US" sz="1600" dirty="0">
                <a:solidFill>
                  <a:schemeClr val="tx1"/>
                </a:solidFill>
                <a:latin typeface="Times New Roman" panose="02020603050405020304" pitchFamily="18" charset="0"/>
                <a:cs typeface="Times New Roman" panose="02020603050405020304" pitchFamily="18" charset="0"/>
              </a:rPr>
              <a:t>优势显著，但是还需要从别的方面进行比较。总的来说，</a:t>
            </a:r>
            <a:r>
              <a:rPr lang="en-US" altLang="zh-CN" sz="1600" dirty="0">
                <a:solidFill>
                  <a:schemeClr val="tx1"/>
                </a:solidFill>
                <a:latin typeface="Times New Roman" panose="02020603050405020304" pitchFamily="18" charset="0"/>
                <a:cs typeface="Times New Roman" panose="02020603050405020304" pitchFamily="18" charset="0"/>
              </a:rPr>
              <a:t>OpenStack</a:t>
            </a:r>
            <a:r>
              <a:rPr lang="zh-CN" altLang="en-US" sz="1600" dirty="0">
                <a:solidFill>
                  <a:schemeClr val="tx1"/>
                </a:solidFill>
                <a:latin typeface="Times New Roman" panose="02020603050405020304" pitchFamily="18" charset="0"/>
                <a:cs typeface="Times New Roman" panose="02020603050405020304" pitchFamily="18" charset="0"/>
              </a:rPr>
              <a:t>拥有极高的人气，</a:t>
            </a:r>
            <a:r>
              <a:rPr lang="en-US" altLang="zh-CN" sz="1600" dirty="0">
                <a:solidFill>
                  <a:schemeClr val="tx1"/>
                </a:solidFill>
                <a:latin typeface="Times New Roman" panose="02020603050405020304" pitchFamily="18" charset="0"/>
                <a:cs typeface="Times New Roman" panose="02020603050405020304" pitchFamily="18" charset="0"/>
              </a:rPr>
              <a:t>CloudStack</a:t>
            </a:r>
            <a:r>
              <a:rPr lang="zh-CN" altLang="en-US" sz="1600" dirty="0">
                <a:solidFill>
                  <a:schemeClr val="tx1"/>
                </a:solidFill>
                <a:latin typeface="Times New Roman" panose="02020603050405020304" pitchFamily="18" charset="0"/>
                <a:cs typeface="Times New Roman" panose="02020603050405020304" pitchFamily="18" charset="0"/>
              </a:rPr>
              <a:t>拥有充裕的资金，</a:t>
            </a:r>
            <a:r>
              <a:rPr lang="en-US" altLang="zh-CN" sz="1600" dirty="0">
                <a:solidFill>
                  <a:schemeClr val="tx1"/>
                </a:solidFill>
                <a:latin typeface="Times New Roman" panose="02020603050405020304" pitchFamily="18" charset="0"/>
                <a:cs typeface="Times New Roman" panose="02020603050405020304" pitchFamily="18" charset="0"/>
              </a:rPr>
              <a:t>Eucalyptus</a:t>
            </a:r>
            <a:r>
              <a:rPr lang="zh-CN" altLang="en-US" sz="1600" dirty="0">
                <a:solidFill>
                  <a:schemeClr val="tx1"/>
                </a:solidFill>
                <a:latin typeface="Times New Roman" panose="02020603050405020304" pitchFamily="18" charset="0"/>
                <a:cs typeface="Times New Roman" panose="02020603050405020304" pitchFamily="18" charset="0"/>
              </a:rPr>
              <a:t>则与亚马逊建立了紧密的关系。</a:t>
            </a:r>
          </a:p>
        </p:txBody>
      </p:sp>
      <p:sp>
        <p:nvSpPr>
          <p:cNvPr id="9" name="文本框 8"/>
          <p:cNvSpPr txBox="1"/>
          <p:nvPr/>
        </p:nvSpPr>
        <p:spPr>
          <a:xfrm>
            <a:off x="606712" y="1142722"/>
            <a:ext cx="267252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0" name="组合 9"/>
          <p:cNvGrpSpPr/>
          <p:nvPr/>
        </p:nvGrpSpPr>
        <p:grpSpPr>
          <a:xfrm>
            <a:off x="131974" y="28247"/>
            <a:ext cx="11520000" cy="1016152"/>
            <a:chOff x="131974" y="-1"/>
            <a:chExt cx="11520000" cy="1016152"/>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2" name="矩形 11"/>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IaaS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4" name="文本框 13"/>
          <p:cNvSpPr txBox="1"/>
          <p:nvPr/>
        </p:nvSpPr>
        <p:spPr>
          <a:xfrm>
            <a:off x="631223" y="1594275"/>
            <a:ext cx="3937296"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三大开源</a:t>
            </a:r>
            <a:r>
              <a:rPr lang="en-US" altLang="zh-CN" b="1" dirty="0">
                <a:latin typeface="黑体" panose="02010609060101010101" pitchFamily="49" charset="-122"/>
                <a:ea typeface="黑体" panose="02010609060101010101" pitchFamily="49" charset="-122"/>
              </a:rPr>
              <a:t>IaaS</a:t>
            </a:r>
            <a:r>
              <a:rPr lang="zh-CN" altLang="en-US" b="1" dirty="0">
                <a:latin typeface="黑体" panose="02010609060101010101" pitchFamily="49" charset="-122"/>
                <a:ea typeface="黑体" panose="02010609060101010101" pitchFamily="49" charset="-122"/>
              </a:rPr>
              <a:t>平台的比较</a:t>
            </a:r>
          </a:p>
        </p:txBody>
      </p:sp>
    </p:spTree>
    <p:extLst>
      <p:ext uri="{BB962C8B-B14F-4D97-AF65-F5344CB8AC3E}">
        <p14:creationId xmlns:p14="http://schemas.microsoft.com/office/powerpoint/2010/main" val="121024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6478190"/>
            <a:ext cx="12198350" cy="381397"/>
          </a:xfrm>
          <a:prstGeom prst="rect">
            <a:avLst/>
          </a:prstGeom>
          <a:solidFill>
            <a:srgbClr val="F2F2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64968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3"/>
          <p:cNvSpPr txBox="1">
            <a:spLocks/>
          </p:cNvSpPr>
          <p:nvPr/>
        </p:nvSpPr>
        <p:spPr>
          <a:xfrm>
            <a:off x="606712" y="2043272"/>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．数据库服务</a:t>
            </a:r>
          </a:p>
        </p:txBody>
      </p:sp>
      <p:sp>
        <p:nvSpPr>
          <p:cNvPr id="17" name="内容占位符 2"/>
          <p:cNvSpPr txBox="1">
            <a:spLocks/>
          </p:cNvSpPr>
          <p:nvPr/>
        </p:nvSpPr>
        <p:spPr>
          <a:xfrm>
            <a:off x="6369185" y="2509193"/>
            <a:ext cx="5295901" cy="1382609"/>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zh-CN" altLang="en-US" sz="1800" dirty="0">
                <a:solidFill>
                  <a:schemeClr val="tx1"/>
                </a:solidFill>
              </a:rPr>
              <a:t>      为了方便用户部署应用到云端，以及对云端的应用和资源进行管理，</a:t>
            </a:r>
            <a:r>
              <a:rPr lang="en-US" altLang="zh-CN" sz="1800" dirty="0">
                <a:solidFill>
                  <a:schemeClr val="tx1"/>
                </a:solidFill>
              </a:rPr>
              <a:t>AWS</a:t>
            </a:r>
            <a:r>
              <a:rPr lang="zh-CN" altLang="en-US" sz="1800" dirty="0">
                <a:solidFill>
                  <a:schemeClr val="tx1"/>
                </a:solidFill>
              </a:rPr>
              <a:t>提供了一系列的部署与管理服务。</a:t>
            </a:r>
          </a:p>
        </p:txBody>
      </p:sp>
      <p:sp>
        <p:nvSpPr>
          <p:cNvPr id="18" name="内容占位符 3"/>
          <p:cNvSpPr txBox="1">
            <a:spLocks/>
          </p:cNvSpPr>
          <p:nvPr/>
        </p:nvSpPr>
        <p:spPr>
          <a:xfrm>
            <a:off x="6376017" y="2043272"/>
            <a:ext cx="5295900"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．部署与管理类</a:t>
            </a:r>
          </a:p>
        </p:txBody>
      </p:sp>
      <p:grpSp>
        <p:nvGrpSpPr>
          <p:cNvPr id="4" name="组合 3"/>
          <p:cNvGrpSpPr/>
          <p:nvPr/>
        </p:nvGrpSpPr>
        <p:grpSpPr>
          <a:xfrm>
            <a:off x="231775" y="3505994"/>
            <a:ext cx="5813095" cy="3234864"/>
            <a:chOff x="384175" y="2439194"/>
            <a:chExt cx="5813095" cy="3234864"/>
          </a:xfrm>
        </p:grpSpPr>
        <p:sp>
          <p:nvSpPr>
            <p:cNvPr id="19" name="Freeform 705"/>
            <p:cNvSpPr>
              <a:spLocks/>
            </p:cNvSpPr>
            <p:nvPr/>
          </p:nvSpPr>
          <p:spPr bwMode="auto">
            <a:xfrm>
              <a:off x="384175" y="2515394"/>
              <a:ext cx="707757" cy="3158664"/>
            </a:xfrm>
            <a:custGeom>
              <a:avLst/>
              <a:gdLst>
                <a:gd name="T0" fmla="*/ 134 w 153"/>
                <a:gd name="T1" fmla="*/ 437 h 714"/>
                <a:gd name="T2" fmla="*/ 135 w 153"/>
                <a:gd name="T3" fmla="*/ 435 h 714"/>
                <a:gd name="T4" fmla="*/ 135 w 153"/>
                <a:gd name="T5" fmla="*/ 433 h 714"/>
                <a:gd name="T6" fmla="*/ 120 w 153"/>
                <a:gd name="T7" fmla="*/ 360 h 714"/>
                <a:gd name="T8" fmla="*/ 116 w 153"/>
                <a:gd name="T9" fmla="*/ 356 h 714"/>
                <a:gd name="T10" fmla="*/ 118 w 153"/>
                <a:gd name="T11" fmla="*/ 354 h 714"/>
                <a:gd name="T12" fmla="*/ 134 w 153"/>
                <a:gd name="T13" fmla="*/ 281 h 714"/>
                <a:gd name="T14" fmla="*/ 133 w 153"/>
                <a:gd name="T15" fmla="*/ 279 h 714"/>
                <a:gd name="T16" fmla="*/ 132 w 153"/>
                <a:gd name="T17" fmla="*/ 276 h 714"/>
                <a:gd name="T18" fmla="*/ 151 w 153"/>
                <a:gd name="T19" fmla="*/ 31 h 714"/>
                <a:gd name="T20" fmla="*/ 143 w 153"/>
                <a:gd name="T21" fmla="*/ 16 h 714"/>
                <a:gd name="T22" fmla="*/ 135 w 153"/>
                <a:gd name="T23" fmla="*/ 0 h 714"/>
                <a:gd name="T24" fmla="*/ 100 w 153"/>
                <a:gd name="T25" fmla="*/ 289 h 714"/>
                <a:gd name="T26" fmla="*/ 91 w 153"/>
                <a:gd name="T27" fmla="*/ 331 h 714"/>
                <a:gd name="T28" fmla="*/ 76 w 153"/>
                <a:gd name="T29" fmla="*/ 339 h 714"/>
                <a:gd name="T30" fmla="*/ 68 w 153"/>
                <a:gd name="T31" fmla="*/ 339 h 714"/>
                <a:gd name="T32" fmla="*/ 68 w 153"/>
                <a:gd name="T33" fmla="*/ 340 h 714"/>
                <a:gd name="T34" fmla="*/ 67 w 153"/>
                <a:gd name="T35" fmla="*/ 340 h 714"/>
                <a:gd name="T36" fmla="*/ 66 w 153"/>
                <a:gd name="T37" fmla="*/ 375 h 714"/>
                <a:gd name="T38" fmla="*/ 68 w 153"/>
                <a:gd name="T39" fmla="*/ 375 h 714"/>
                <a:gd name="T40" fmla="*/ 77 w 153"/>
                <a:gd name="T41" fmla="*/ 374 h 714"/>
                <a:gd name="T42" fmla="*/ 93 w 153"/>
                <a:gd name="T43" fmla="*/ 383 h 714"/>
                <a:gd name="T44" fmla="*/ 101 w 153"/>
                <a:gd name="T45" fmla="*/ 425 h 714"/>
                <a:gd name="T46" fmla="*/ 137 w 153"/>
                <a:gd name="T47" fmla="*/ 714 h 714"/>
                <a:gd name="T48" fmla="*/ 153 w 153"/>
                <a:gd name="T49" fmla="*/ 682 h 714"/>
                <a:gd name="T50" fmla="*/ 134 w 153"/>
                <a:gd name="T51" fmla="*/ 437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714">
                  <a:moveTo>
                    <a:pt x="134" y="437"/>
                  </a:moveTo>
                  <a:cubicBezTo>
                    <a:pt x="135" y="435"/>
                    <a:pt x="135" y="435"/>
                    <a:pt x="135" y="435"/>
                  </a:cubicBezTo>
                  <a:cubicBezTo>
                    <a:pt x="135" y="433"/>
                    <a:pt x="135" y="433"/>
                    <a:pt x="135" y="433"/>
                  </a:cubicBezTo>
                  <a:cubicBezTo>
                    <a:pt x="136" y="428"/>
                    <a:pt x="143" y="387"/>
                    <a:pt x="120" y="360"/>
                  </a:cubicBezTo>
                  <a:cubicBezTo>
                    <a:pt x="118" y="359"/>
                    <a:pt x="117" y="358"/>
                    <a:pt x="116" y="356"/>
                  </a:cubicBezTo>
                  <a:cubicBezTo>
                    <a:pt x="117" y="355"/>
                    <a:pt x="117" y="355"/>
                    <a:pt x="118" y="354"/>
                  </a:cubicBezTo>
                  <a:cubicBezTo>
                    <a:pt x="141" y="327"/>
                    <a:pt x="135" y="285"/>
                    <a:pt x="134" y="281"/>
                  </a:cubicBezTo>
                  <a:cubicBezTo>
                    <a:pt x="133" y="279"/>
                    <a:pt x="133" y="279"/>
                    <a:pt x="133" y="279"/>
                  </a:cubicBezTo>
                  <a:cubicBezTo>
                    <a:pt x="132" y="276"/>
                    <a:pt x="132" y="276"/>
                    <a:pt x="132" y="276"/>
                  </a:cubicBezTo>
                  <a:cubicBezTo>
                    <a:pt x="46" y="90"/>
                    <a:pt x="147" y="34"/>
                    <a:pt x="151" y="31"/>
                  </a:cubicBezTo>
                  <a:cubicBezTo>
                    <a:pt x="143" y="16"/>
                    <a:pt x="143" y="16"/>
                    <a:pt x="143" y="16"/>
                  </a:cubicBezTo>
                  <a:cubicBezTo>
                    <a:pt x="135" y="0"/>
                    <a:pt x="135" y="0"/>
                    <a:pt x="135" y="0"/>
                  </a:cubicBezTo>
                  <a:cubicBezTo>
                    <a:pt x="134" y="1"/>
                    <a:pt x="0" y="72"/>
                    <a:pt x="100" y="289"/>
                  </a:cubicBezTo>
                  <a:cubicBezTo>
                    <a:pt x="101" y="298"/>
                    <a:pt x="101" y="320"/>
                    <a:pt x="91" y="331"/>
                  </a:cubicBezTo>
                  <a:cubicBezTo>
                    <a:pt x="88" y="336"/>
                    <a:pt x="82" y="338"/>
                    <a:pt x="76" y="339"/>
                  </a:cubicBezTo>
                  <a:cubicBezTo>
                    <a:pt x="73" y="339"/>
                    <a:pt x="70" y="339"/>
                    <a:pt x="68" y="339"/>
                  </a:cubicBezTo>
                  <a:cubicBezTo>
                    <a:pt x="68" y="340"/>
                    <a:pt x="68" y="340"/>
                    <a:pt x="68" y="340"/>
                  </a:cubicBezTo>
                  <a:cubicBezTo>
                    <a:pt x="67" y="340"/>
                    <a:pt x="67" y="340"/>
                    <a:pt x="67" y="340"/>
                  </a:cubicBezTo>
                  <a:cubicBezTo>
                    <a:pt x="66" y="375"/>
                    <a:pt x="66" y="375"/>
                    <a:pt x="66" y="375"/>
                  </a:cubicBezTo>
                  <a:cubicBezTo>
                    <a:pt x="67" y="375"/>
                    <a:pt x="67" y="375"/>
                    <a:pt x="68" y="375"/>
                  </a:cubicBezTo>
                  <a:cubicBezTo>
                    <a:pt x="71" y="375"/>
                    <a:pt x="74" y="375"/>
                    <a:pt x="77" y="374"/>
                  </a:cubicBezTo>
                  <a:cubicBezTo>
                    <a:pt x="84" y="375"/>
                    <a:pt x="89" y="378"/>
                    <a:pt x="93" y="383"/>
                  </a:cubicBezTo>
                  <a:cubicBezTo>
                    <a:pt x="103" y="394"/>
                    <a:pt x="102" y="415"/>
                    <a:pt x="101" y="425"/>
                  </a:cubicBezTo>
                  <a:cubicBezTo>
                    <a:pt x="2" y="642"/>
                    <a:pt x="135" y="713"/>
                    <a:pt x="137" y="714"/>
                  </a:cubicBezTo>
                  <a:cubicBezTo>
                    <a:pt x="153" y="682"/>
                    <a:pt x="153" y="682"/>
                    <a:pt x="153" y="682"/>
                  </a:cubicBezTo>
                  <a:cubicBezTo>
                    <a:pt x="151" y="682"/>
                    <a:pt x="46" y="626"/>
                    <a:pt x="134" y="437"/>
                  </a:cubicBezTo>
                  <a:close/>
                </a:path>
              </a:pathLst>
            </a:custGeom>
            <a:solidFill>
              <a:schemeClr val="accent5">
                <a:lumMod val="75000"/>
              </a:schemeClr>
            </a:solidFill>
            <a:ln>
              <a:noFill/>
            </a:ln>
          </p:spPr>
          <p:txBody>
            <a:bodyPr vert="horz" wrap="square" lIns="91486" tIns="45743" rIns="91486" bIns="45743" numCol="1" anchor="t" anchorCtr="0" compatLnSpc="1">
              <a:prstTxWarp prst="textNoShape">
                <a:avLst/>
              </a:prstTxWarp>
            </a:bodyPr>
            <a:lstStyle/>
            <a:p>
              <a:endParaRPr lang="zh-CN" altLang="en-US" sz="1900"/>
            </a:p>
          </p:txBody>
        </p:sp>
        <p:sp>
          <p:nvSpPr>
            <p:cNvPr id="23" name="同侧圆角矩形 22"/>
            <p:cNvSpPr/>
            <p:nvPr/>
          </p:nvSpPr>
          <p:spPr>
            <a:xfrm rot="5400000">
              <a:off x="3125873" y="644807"/>
              <a:ext cx="687194" cy="4399042"/>
            </a:xfrm>
            <a:prstGeom prst="round2SameRect">
              <a:avLst>
                <a:gd name="adj1" fmla="val 37130"/>
                <a:gd name="adj2" fmla="val 0"/>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24" name="同侧圆角矩形 23"/>
            <p:cNvSpPr/>
            <p:nvPr/>
          </p:nvSpPr>
          <p:spPr>
            <a:xfrm rot="5400000">
              <a:off x="3092551" y="1513719"/>
              <a:ext cx="729319" cy="4374527"/>
            </a:xfrm>
            <a:prstGeom prst="round2SameRect">
              <a:avLst>
                <a:gd name="adj1" fmla="val 37130"/>
                <a:gd name="adj2" fmla="val 0"/>
              </a:avLst>
            </a:prstGeom>
            <a:solidFill>
              <a:srgbClr val="CC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25" name="同侧圆角矩形 24"/>
            <p:cNvSpPr/>
            <p:nvPr/>
          </p:nvSpPr>
          <p:spPr>
            <a:xfrm rot="5400000">
              <a:off x="3121818" y="2307766"/>
              <a:ext cx="670785" cy="4374527"/>
            </a:xfrm>
            <a:prstGeom prst="round2SameRect">
              <a:avLst>
                <a:gd name="adj1" fmla="val 37130"/>
                <a:gd name="adj2" fmla="val 0"/>
              </a:avLst>
            </a:prstGeom>
            <a:solidFill>
              <a:srgbClr val="FFFF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26" name="同侧圆角矩形 25"/>
            <p:cNvSpPr/>
            <p:nvPr/>
          </p:nvSpPr>
          <p:spPr>
            <a:xfrm rot="5400000">
              <a:off x="3069242" y="3064364"/>
              <a:ext cx="733593" cy="4416867"/>
            </a:xfrm>
            <a:prstGeom prst="round2SameRect">
              <a:avLst>
                <a:gd name="adj1" fmla="val 37130"/>
                <a:gd name="adj2" fmla="val 0"/>
              </a:avLst>
            </a:prstGeom>
            <a:solidFill>
              <a:srgbClr val="99FF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27" name="矩形 26"/>
            <p:cNvSpPr/>
            <p:nvPr/>
          </p:nvSpPr>
          <p:spPr>
            <a:xfrm>
              <a:off x="1477991" y="2515394"/>
              <a:ext cx="4719279" cy="677155"/>
            </a:xfrm>
            <a:prstGeom prst="rect">
              <a:avLst/>
            </a:prstGeom>
          </p:spPr>
          <p:txBody>
            <a:bodyPr wrap="square" lIns="91486" tIns="45743" rIns="91486" bIns="45743">
              <a:spAutoFit/>
            </a:bodyPr>
            <a:lstStyle/>
            <a:p>
              <a:pPr defTabSz="1286472">
                <a:defRPr/>
              </a:pPr>
              <a:r>
                <a:rPr lang="zh-CN" altLang="en-US" sz="1900" dirty="0">
                  <a:latin typeface="Times New Roman" panose="02020603050405020304" pitchFamily="18" charset="0"/>
                  <a:ea typeface="微软雅黑" pitchFamily="34" charset="-122"/>
                  <a:cs typeface="Times New Roman" panose="02020603050405020304" pitchFamily="18" charset="0"/>
                </a:rPr>
                <a:t>①</a:t>
              </a:r>
              <a:r>
                <a:rPr lang="en-US" altLang="zh-CN" sz="1900" dirty="0">
                  <a:latin typeface="Times New Roman" panose="02020603050405020304" pitchFamily="18" charset="0"/>
                  <a:ea typeface="微软雅黑" pitchFamily="34" charset="-122"/>
                  <a:cs typeface="Times New Roman" panose="02020603050405020304" pitchFamily="18" charset="0"/>
                </a:rPr>
                <a:t>Amazon Relational Database Services</a:t>
              </a:r>
              <a:r>
                <a:rPr lang="zh-CN" altLang="en-US" sz="1900" dirty="0">
                  <a:latin typeface="Times New Roman" panose="02020603050405020304" pitchFamily="18" charset="0"/>
                  <a:ea typeface="微软雅黑" pitchFamily="34" charset="-122"/>
                  <a:cs typeface="Times New Roman" panose="02020603050405020304" pitchFamily="18" charset="0"/>
                </a:rPr>
                <a:t>（</a:t>
              </a:r>
              <a:r>
                <a:rPr lang="en-US" altLang="zh-CN" sz="1900" dirty="0">
                  <a:latin typeface="Times New Roman" panose="02020603050405020304" pitchFamily="18" charset="0"/>
                  <a:ea typeface="微软雅黑" pitchFamily="34" charset="-122"/>
                  <a:cs typeface="Times New Roman" panose="02020603050405020304" pitchFamily="18" charset="0"/>
                </a:rPr>
                <a:t>RDS</a:t>
              </a:r>
              <a:r>
                <a:rPr lang="zh-CN" altLang="en-US" sz="1900" dirty="0">
                  <a:latin typeface="Times New Roman" panose="02020603050405020304" pitchFamily="18" charset="0"/>
                  <a:ea typeface="微软雅黑" pitchFamily="34" charset="-122"/>
                  <a:cs typeface="Times New Roman" panose="02020603050405020304" pitchFamily="18" charset="0"/>
                </a:rPr>
                <a:t>）：关系数据库服务</a:t>
              </a:r>
            </a:p>
          </p:txBody>
        </p:sp>
        <p:sp>
          <p:nvSpPr>
            <p:cNvPr id="28" name="矩形 27"/>
            <p:cNvSpPr/>
            <p:nvPr/>
          </p:nvSpPr>
          <p:spPr>
            <a:xfrm>
              <a:off x="1573775" y="3357629"/>
              <a:ext cx="4070700" cy="677155"/>
            </a:xfrm>
            <a:prstGeom prst="rect">
              <a:avLst/>
            </a:prstGeom>
          </p:spPr>
          <p:txBody>
            <a:bodyPr wrap="square" lIns="91486" tIns="45743" rIns="91486" bIns="45743">
              <a:spAutoFit/>
            </a:bodyPr>
            <a:lstStyle/>
            <a:p>
              <a:pPr defTabSz="1286472">
                <a:defRPr/>
              </a:pPr>
              <a:r>
                <a:rPr lang="zh-CN" altLang="en-US" sz="1900" dirty="0">
                  <a:latin typeface="Times New Roman" panose="02020603050405020304" pitchFamily="18" charset="0"/>
                  <a:ea typeface="微软雅黑" pitchFamily="34" charset="-122"/>
                  <a:cs typeface="Times New Roman" panose="02020603050405020304" pitchFamily="18" charset="0"/>
                </a:rPr>
                <a:t>②</a:t>
              </a:r>
              <a:r>
                <a:rPr lang="en-US" altLang="zh-CN" sz="1900" dirty="0">
                  <a:latin typeface="Times New Roman" panose="02020603050405020304" pitchFamily="18" charset="0"/>
                  <a:ea typeface="微软雅黑" pitchFamily="34" charset="-122"/>
                  <a:cs typeface="Times New Roman" panose="02020603050405020304" pitchFamily="18" charset="0"/>
                </a:rPr>
                <a:t>Amazon </a:t>
              </a:r>
              <a:r>
                <a:rPr lang="en-US" altLang="zh-CN" sz="1900" dirty="0" err="1">
                  <a:latin typeface="Times New Roman" panose="02020603050405020304" pitchFamily="18" charset="0"/>
                  <a:ea typeface="微软雅黑" pitchFamily="34" charset="-122"/>
                  <a:cs typeface="Times New Roman" panose="02020603050405020304" pitchFamily="18" charset="0"/>
                </a:rPr>
                <a:t>DynamoDB</a:t>
              </a:r>
              <a:r>
                <a:rPr lang="zh-CN" altLang="en-US" sz="1900" dirty="0">
                  <a:latin typeface="Times New Roman" panose="02020603050405020304" pitchFamily="18" charset="0"/>
                  <a:ea typeface="微软雅黑" pitchFamily="34" charset="-122"/>
                  <a:cs typeface="Times New Roman" panose="02020603050405020304" pitchFamily="18" charset="0"/>
                </a:rPr>
                <a:t>：</a:t>
              </a:r>
              <a:r>
                <a:rPr lang="en-US" altLang="zh-CN" sz="1900" dirty="0" err="1">
                  <a:latin typeface="Times New Roman" panose="02020603050405020304" pitchFamily="18" charset="0"/>
                  <a:ea typeface="微软雅黑" pitchFamily="34" charset="-122"/>
                  <a:cs typeface="Times New Roman" panose="02020603050405020304" pitchFamily="18" charset="0"/>
                </a:rPr>
                <a:t>DynamoDB</a:t>
              </a:r>
              <a:r>
                <a:rPr lang="zh-CN" altLang="en-US" sz="1900" dirty="0">
                  <a:latin typeface="Times New Roman" panose="02020603050405020304" pitchFamily="18" charset="0"/>
                  <a:ea typeface="微软雅黑" pitchFamily="34" charset="-122"/>
                  <a:cs typeface="Times New Roman" panose="02020603050405020304" pitchFamily="18" charset="0"/>
                </a:rPr>
                <a:t>数据库服务</a:t>
              </a:r>
            </a:p>
          </p:txBody>
        </p:sp>
        <p:sp>
          <p:nvSpPr>
            <p:cNvPr id="29" name="矩形 28"/>
            <p:cNvSpPr/>
            <p:nvPr/>
          </p:nvSpPr>
          <p:spPr>
            <a:xfrm>
              <a:off x="1573774" y="4185487"/>
              <a:ext cx="3790417" cy="677155"/>
            </a:xfrm>
            <a:prstGeom prst="rect">
              <a:avLst/>
            </a:prstGeom>
          </p:spPr>
          <p:txBody>
            <a:bodyPr wrap="square" lIns="91486" tIns="45743" rIns="91486" bIns="45743">
              <a:spAutoFit/>
            </a:bodyPr>
            <a:lstStyle/>
            <a:p>
              <a:pPr defTabSz="1286472">
                <a:defRPr/>
              </a:pPr>
              <a:r>
                <a:rPr lang="zh-CN" altLang="en-US" sz="1900" dirty="0">
                  <a:latin typeface="Times New Roman" panose="02020603050405020304" pitchFamily="18" charset="0"/>
                  <a:ea typeface="微软雅黑" pitchFamily="34" charset="-122"/>
                  <a:cs typeface="Times New Roman" panose="02020603050405020304" pitchFamily="18" charset="0"/>
                </a:rPr>
                <a:t>③</a:t>
              </a:r>
              <a:r>
                <a:rPr lang="en-US" altLang="zh-CN" sz="1900" dirty="0">
                  <a:latin typeface="Times New Roman" panose="02020603050405020304" pitchFamily="18" charset="0"/>
                  <a:ea typeface="微软雅黑" pitchFamily="34" charset="-122"/>
                  <a:cs typeface="Times New Roman" panose="02020603050405020304" pitchFamily="18" charset="0"/>
                </a:rPr>
                <a:t>Amazon </a:t>
              </a:r>
              <a:r>
                <a:rPr lang="en-US" altLang="zh-CN" sz="1900" dirty="0" err="1">
                  <a:latin typeface="Times New Roman" panose="02020603050405020304" pitchFamily="18" charset="0"/>
                  <a:ea typeface="微软雅黑" pitchFamily="34" charset="-122"/>
                  <a:cs typeface="Times New Roman" panose="02020603050405020304" pitchFamily="18" charset="0"/>
                </a:rPr>
                <a:t>SimpleDB</a:t>
              </a:r>
              <a:r>
                <a:rPr lang="zh-CN" altLang="en-US" sz="1900" dirty="0">
                  <a:latin typeface="Times New Roman" panose="02020603050405020304" pitchFamily="18" charset="0"/>
                  <a:ea typeface="微软雅黑" pitchFamily="34" charset="-122"/>
                  <a:cs typeface="Times New Roman" panose="02020603050405020304" pitchFamily="18" charset="0"/>
                </a:rPr>
                <a:t>：简单数据库服务</a:t>
              </a:r>
            </a:p>
          </p:txBody>
        </p:sp>
        <p:grpSp>
          <p:nvGrpSpPr>
            <p:cNvPr id="30" name="Group 171"/>
            <p:cNvGrpSpPr>
              <a:grpSpLocks/>
            </p:cNvGrpSpPr>
            <p:nvPr/>
          </p:nvGrpSpPr>
          <p:grpSpPr bwMode="auto">
            <a:xfrm>
              <a:off x="1208365" y="3231260"/>
              <a:ext cx="312944" cy="598652"/>
              <a:chOff x="2357" y="773"/>
              <a:chExt cx="1512" cy="2894"/>
            </a:xfrm>
          </p:grpSpPr>
          <p:sp>
            <p:nvSpPr>
              <p:cNvPr id="31" name="Oval 172"/>
              <p:cNvSpPr>
                <a:spLocks noChangeArrowheads="1"/>
              </p:cNvSpPr>
              <p:nvPr/>
            </p:nvSpPr>
            <p:spPr bwMode="auto">
              <a:xfrm>
                <a:off x="2614" y="774"/>
                <a:ext cx="1255" cy="2720"/>
              </a:xfrm>
              <a:prstGeom prst="ellipse">
                <a:avLst/>
              </a:prstGeom>
              <a:noFill/>
              <a:ln w="9525" algn="ctr">
                <a:noFill/>
                <a:round/>
                <a:headEnd/>
                <a:tailEnd/>
              </a:ln>
            </p:spPr>
            <p:txBody>
              <a:bodyPr wrap="none" anchor="ctr">
                <a:spAutoFit/>
              </a:bodyPr>
              <a:lstStyle/>
              <a:p>
                <a:endParaRPr lang="zh-CN" altLang="en-US" sz="1900">
                  <a:latin typeface="Calibri" pitchFamily="34" charset="0"/>
                </a:endParaRPr>
              </a:p>
            </p:txBody>
          </p:sp>
          <p:grpSp>
            <p:nvGrpSpPr>
              <p:cNvPr id="32" name="Group 173"/>
              <p:cNvGrpSpPr>
                <a:grpSpLocks/>
              </p:cNvGrpSpPr>
              <p:nvPr/>
            </p:nvGrpSpPr>
            <p:grpSpPr bwMode="auto">
              <a:xfrm>
                <a:off x="2357" y="773"/>
                <a:ext cx="1312" cy="2894"/>
                <a:chOff x="2041" y="276"/>
                <a:chExt cx="1828" cy="4033"/>
              </a:xfrm>
            </p:grpSpPr>
            <p:sp>
              <p:nvSpPr>
                <p:cNvPr id="33" name="Oval 174"/>
                <p:cNvSpPr>
                  <a:spLocks noChangeArrowheads="1"/>
                </p:cNvSpPr>
                <p:nvPr/>
              </p:nvSpPr>
              <p:spPr bwMode="auto">
                <a:xfrm>
                  <a:off x="2041" y="276"/>
                  <a:ext cx="1519" cy="3791"/>
                </a:xfrm>
                <a:prstGeom prst="ellipse">
                  <a:avLst/>
                </a:prstGeom>
                <a:gradFill rotWithShape="1">
                  <a:gsLst>
                    <a:gs pos="0">
                      <a:srgbClr val="002F47"/>
                    </a:gs>
                    <a:gs pos="100000">
                      <a:srgbClr val="006699">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34" name="Oval 175"/>
                <p:cNvSpPr>
                  <a:spLocks noChangeArrowheads="1"/>
                </p:cNvSpPr>
                <p:nvPr/>
              </p:nvSpPr>
              <p:spPr bwMode="auto">
                <a:xfrm>
                  <a:off x="2120" y="276"/>
                  <a:ext cx="1749" cy="3791"/>
                </a:xfrm>
                <a:prstGeom prst="ellipse">
                  <a:avLst/>
                </a:prstGeom>
                <a:solidFill>
                  <a:srgbClr val="006699"/>
                </a:solidFill>
                <a:ln w="9525" algn="ctr">
                  <a:noFill/>
                  <a:round/>
                  <a:headEnd/>
                  <a:tailEnd/>
                </a:ln>
              </p:spPr>
              <p:txBody>
                <a:bodyPr wrap="none" anchor="ctr">
                  <a:spAutoFit/>
                </a:bodyPr>
                <a:lstStyle/>
                <a:p>
                  <a:endParaRPr lang="zh-CN" altLang="en-US" sz="1900">
                    <a:latin typeface="Calibri" pitchFamily="34" charset="0"/>
                  </a:endParaRPr>
                </a:p>
              </p:txBody>
            </p:sp>
            <p:sp>
              <p:nvSpPr>
                <p:cNvPr id="35" name="Oval 176"/>
                <p:cNvSpPr>
                  <a:spLocks noChangeArrowheads="1"/>
                </p:cNvSpPr>
                <p:nvPr/>
              </p:nvSpPr>
              <p:spPr bwMode="auto">
                <a:xfrm>
                  <a:off x="2171" y="276"/>
                  <a:ext cx="1259" cy="3791"/>
                </a:xfrm>
                <a:prstGeom prst="ellipse">
                  <a:avLst/>
                </a:prstGeom>
                <a:gradFill rotWithShape="1">
                  <a:gsLst>
                    <a:gs pos="0">
                      <a:schemeClr val="bg1">
                        <a:alpha val="60001"/>
                      </a:schemeClr>
                    </a:gs>
                    <a:gs pos="100000">
                      <a:srgbClr val="00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36" name="Oval 177"/>
                <p:cNvSpPr>
                  <a:spLocks noChangeArrowheads="1"/>
                </p:cNvSpPr>
                <p:nvPr/>
              </p:nvSpPr>
              <p:spPr bwMode="auto">
                <a:xfrm>
                  <a:off x="2278" y="519"/>
                  <a:ext cx="1043" cy="3790"/>
                </a:xfrm>
                <a:prstGeom prst="ellipse">
                  <a:avLst/>
                </a:prstGeom>
                <a:gradFill rotWithShape="1">
                  <a:gsLst>
                    <a:gs pos="0">
                      <a:srgbClr val="006699">
                        <a:alpha val="60001"/>
                      </a:srgbClr>
                    </a:gs>
                    <a:gs pos="100000">
                      <a:srgbClr val="00CCFF">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grpSp>
        </p:grpSp>
        <p:grpSp>
          <p:nvGrpSpPr>
            <p:cNvPr id="37" name="Group 178"/>
            <p:cNvGrpSpPr>
              <a:grpSpLocks/>
            </p:cNvGrpSpPr>
            <p:nvPr/>
          </p:nvGrpSpPr>
          <p:grpSpPr bwMode="auto">
            <a:xfrm>
              <a:off x="1208365" y="2439194"/>
              <a:ext cx="271549" cy="598652"/>
              <a:chOff x="930" y="773"/>
              <a:chExt cx="1312" cy="2894"/>
            </a:xfrm>
          </p:grpSpPr>
          <p:sp>
            <p:nvSpPr>
              <p:cNvPr id="38" name="Oval 179"/>
              <p:cNvSpPr>
                <a:spLocks noChangeArrowheads="1"/>
              </p:cNvSpPr>
              <p:nvPr/>
            </p:nvSpPr>
            <p:spPr bwMode="auto">
              <a:xfrm>
                <a:off x="930" y="773"/>
                <a:ext cx="1090" cy="2720"/>
              </a:xfrm>
              <a:prstGeom prst="ellipse">
                <a:avLst/>
              </a:prstGeom>
              <a:gradFill rotWithShape="1">
                <a:gsLst>
                  <a:gs pos="0">
                    <a:srgbClr val="185E18"/>
                  </a:gs>
                  <a:gs pos="100000">
                    <a:srgbClr val="33CC33">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39" name="Oval 180"/>
              <p:cNvSpPr>
                <a:spLocks noChangeArrowheads="1"/>
              </p:cNvSpPr>
              <p:nvPr/>
            </p:nvSpPr>
            <p:spPr bwMode="auto">
              <a:xfrm>
                <a:off x="987" y="773"/>
                <a:ext cx="1255" cy="2720"/>
              </a:xfrm>
              <a:prstGeom prst="ellipse">
                <a:avLst/>
              </a:prstGeom>
              <a:solidFill>
                <a:srgbClr val="33CC33"/>
              </a:solidFill>
              <a:ln w="9525" algn="ctr">
                <a:noFill/>
                <a:round/>
                <a:headEnd/>
                <a:tailEnd/>
              </a:ln>
            </p:spPr>
            <p:txBody>
              <a:bodyPr wrap="none" anchor="ctr">
                <a:spAutoFit/>
              </a:bodyPr>
              <a:lstStyle/>
              <a:p>
                <a:endParaRPr lang="zh-CN" altLang="en-US" sz="1900">
                  <a:latin typeface="Calibri" pitchFamily="34" charset="0"/>
                </a:endParaRPr>
              </a:p>
            </p:txBody>
          </p:sp>
          <p:sp>
            <p:nvSpPr>
              <p:cNvPr id="40" name="Oval 181"/>
              <p:cNvSpPr>
                <a:spLocks noChangeArrowheads="1"/>
              </p:cNvSpPr>
              <p:nvPr/>
            </p:nvSpPr>
            <p:spPr bwMode="auto">
              <a:xfrm>
                <a:off x="1023" y="773"/>
                <a:ext cx="904" cy="2720"/>
              </a:xfrm>
              <a:prstGeom prst="ellipse">
                <a:avLst/>
              </a:prstGeom>
              <a:gradFill rotWithShape="1">
                <a:gsLst>
                  <a:gs pos="0">
                    <a:schemeClr val="bg1">
                      <a:alpha val="60001"/>
                    </a:schemeClr>
                  </a:gs>
                  <a:gs pos="100000">
                    <a:srgbClr val="00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41" name="Oval 182"/>
              <p:cNvSpPr>
                <a:spLocks noChangeArrowheads="1"/>
              </p:cNvSpPr>
              <p:nvPr/>
            </p:nvSpPr>
            <p:spPr bwMode="auto">
              <a:xfrm>
                <a:off x="1100" y="947"/>
                <a:ext cx="748" cy="2720"/>
              </a:xfrm>
              <a:prstGeom prst="ellipse">
                <a:avLst/>
              </a:prstGeom>
              <a:solidFill>
                <a:srgbClr val="33CC33">
                  <a:alpha val="59999"/>
                </a:srgbClr>
              </a:solidFill>
              <a:ln w="9525" algn="ctr">
                <a:noFill/>
                <a:round/>
                <a:headEnd/>
                <a:tailEnd/>
              </a:ln>
            </p:spPr>
            <p:txBody>
              <a:bodyPr anchor="ctr">
                <a:spAutoFit/>
              </a:bodyPr>
              <a:lstStyle/>
              <a:p>
                <a:endParaRPr lang="zh-CN" altLang="en-US" sz="1900">
                  <a:latin typeface="Calibri" pitchFamily="34" charset="0"/>
                </a:endParaRPr>
              </a:p>
            </p:txBody>
          </p:sp>
        </p:grpSp>
        <p:grpSp>
          <p:nvGrpSpPr>
            <p:cNvPr id="42" name="Group 183"/>
            <p:cNvGrpSpPr>
              <a:grpSpLocks/>
            </p:cNvGrpSpPr>
            <p:nvPr/>
          </p:nvGrpSpPr>
          <p:grpSpPr bwMode="auto">
            <a:xfrm>
              <a:off x="1208365" y="4812656"/>
              <a:ext cx="271549" cy="598338"/>
              <a:chOff x="3742" y="746"/>
              <a:chExt cx="1312" cy="2913"/>
            </a:xfrm>
          </p:grpSpPr>
          <p:sp>
            <p:nvSpPr>
              <p:cNvPr id="43" name="Oval 184"/>
              <p:cNvSpPr>
                <a:spLocks noChangeArrowheads="1"/>
              </p:cNvSpPr>
              <p:nvPr/>
            </p:nvSpPr>
            <p:spPr bwMode="auto">
              <a:xfrm>
                <a:off x="3742" y="746"/>
                <a:ext cx="1090" cy="2739"/>
              </a:xfrm>
              <a:prstGeom prst="ellipse">
                <a:avLst/>
              </a:prstGeom>
              <a:gradFill rotWithShape="1">
                <a:gsLst>
                  <a:gs pos="0">
                    <a:srgbClr val="762F47"/>
                  </a:gs>
                  <a:gs pos="100000">
                    <a:srgbClr val="FF6699">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44" name="Oval 185"/>
              <p:cNvSpPr>
                <a:spLocks noChangeArrowheads="1"/>
              </p:cNvSpPr>
              <p:nvPr/>
            </p:nvSpPr>
            <p:spPr bwMode="auto">
              <a:xfrm>
                <a:off x="3799" y="746"/>
                <a:ext cx="1255" cy="2739"/>
              </a:xfrm>
              <a:prstGeom prst="ellipse">
                <a:avLst/>
              </a:prstGeom>
              <a:solidFill>
                <a:srgbClr val="FF4B87"/>
              </a:solidFill>
              <a:ln w="9525" algn="ctr">
                <a:noFill/>
                <a:round/>
                <a:headEnd/>
                <a:tailEnd/>
              </a:ln>
            </p:spPr>
            <p:txBody>
              <a:bodyPr wrap="none" anchor="ctr">
                <a:spAutoFit/>
              </a:bodyPr>
              <a:lstStyle/>
              <a:p>
                <a:endParaRPr lang="zh-CN" altLang="en-US" sz="1900">
                  <a:latin typeface="Calibri" pitchFamily="34" charset="0"/>
                </a:endParaRPr>
              </a:p>
            </p:txBody>
          </p:sp>
          <p:sp>
            <p:nvSpPr>
              <p:cNvPr id="45" name="Oval 186"/>
              <p:cNvSpPr>
                <a:spLocks noChangeArrowheads="1"/>
              </p:cNvSpPr>
              <p:nvPr/>
            </p:nvSpPr>
            <p:spPr bwMode="auto">
              <a:xfrm>
                <a:off x="3835" y="746"/>
                <a:ext cx="904" cy="2739"/>
              </a:xfrm>
              <a:prstGeom prst="ellipse">
                <a:avLst/>
              </a:prstGeom>
              <a:gradFill rotWithShape="1">
                <a:gsLst>
                  <a:gs pos="0">
                    <a:schemeClr val="bg1">
                      <a:alpha val="60001"/>
                    </a:schemeClr>
                  </a:gs>
                  <a:gs pos="100000">
                    <a:srgbClr val="FF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46" name="Oval 187"/>
              <p:cNvSpPr>
                <a:spLocks noChangeArrowheads="1"/>
              </p:cNvSpPr>
              <p:nvPr/>
            </p:nvSpPr>
            <p:spPr bwMode="auto">
              <a:xfrm>
                <a:off x="3912" y="920"/>
                <a:ext cx="748" cy="2739"/>
              </a:xfrm>
              <a:prstGeom prst="ellipse">
                <a:avLst/>
              </a:prstGeom>
              <a:solidFill>
                <a:srgbClr val="FF4B87">
                  <a:alpha val="59999"/>
                </a:srgbClr>
              </a:solidFill>
              <a:ln w="9525" algn="ctr">
                <a:noFill/>
                <a:round/>
                <a:headEnd/>
                <a:tailEnd/>
              </a:ln>
            </p:spPr>
            <p:txBody>
              <a:bodyPr anchor="ctr">
                <a:spAutoFit/>
              </a:bodyPr>
              <a:lstStyle/>
              <a:p>
                <a:endParaRPr lang="zh-CN" altLang="en-US" sz="1900">
                  <a:latin typeface="Calibri" pitchFamily="34" charset="0"/>
                </a:endParaRPr>
              </a:p>
            </p:txBody>
          </p:sp>
        </p:grpSp>
        <p:grpSp>
          <p:nvGrpSpPr>
            <p:cNvPr id="47" name="Group 231"/>
            <p:cNvGrpSpPr>
              <a:grpSpLocks/>
            </p:cNvGrpSpPr>
            <p:nvPr/>
          </p:nvGrpSpPr>
          <p:grpSpPr bwMode="auto">
            <a:xfrm>
              <a:off x="1208365" y="4039394"/>
              <a:ext cx="271716" cy="594296"/>
              <a:chOff x="385" y="2553"/>
              <a:chExt cx="819" cy="1805"/>
            </a:xfrm>
          </p:grpSpPr>
          <p:sp>
            <p:nvSpPr>
              <p:cNvPr id="48" name="Oval 196"/>
              <p:cNvSpPr>
                <a:spLocks noChangeArrowheads="1"/>
              </p:cNvSpPr>
              <p:nvPr/>
            </p:nvSpPr>
            <p:spPr bwMode="auto">
              <a:xfrm>
                <a:off x="385" y="2553"/>
                <a:ext cx="680" cy="1709"/>
              </a:xfrm>
              <a:prstGeom prst="ellipse">
                <a:avLst/>
              </a:prstGeom>
              <a:gradFill rotWithShape="1">
                <a:gsLst>
                  <a:gs pos="0">
                    <a:srgbClr val="185E18"/>
                  </a:gs>
                  <a:gs pos="100000">
                    <a:srgbClr val="33CC33">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49" name="Oval 197"/>
              <p:cNvSpPr>
                <a:spLocks noChangeArrowheads="1"/>
              </p:cNvSpPr>
              <p:nvPr/>
            </p:nvSpPr>
            <p:spPr bwMode="auto">
              <a:xfrm>
                <a:off x="421" y="2553"/>
                <a:ext cx="783" cy="1709"/>
              </a:xfrm>
              <a:prstGeom prst="ellipse">
                <a:avLst/>
              </a:prstGeom>
              <a:solidFill>
                <a:srgbClr val="FF9900"/>
              </a:solidFill>
              <a:ln w="9525" algn="ctr">
                <a:noFill/>
                <a:round/>
                <a:headEnd/>
                <a:tailEnd/>
              </a:ln>
            </p:spPr>
            <p:txBody>
              <a:bodyPr wrap="none" anchor="ctr">
                <a:spAutoFit/>
              </a:bodyPr>
              <a:lstStyle/>
              <a:p>
                <a:endParaRPr lang="zh-CN" altLang="en-US" sz="1900">
                  <a:latin typeface="Calibri" pitchFamily="34" charset="0"/>
                </a:endParaRPr>
              </a:p>
            </p:txBody>
          </p:sp>
          <p:sp>
            <p:nvSpPr>
              <p:cNvPr id="50" name="Oval 198"/>
              <p:cNvSpPr>
                <a:spLocks noChangeArrowheads="1"/>
              </p:cNvSpPr>
              <p:nvPr/>
            </p:nvSpPr>
            <p:spPr bwMode="auto">
              <a:xfrm>
                <a:off x="443" y="2553"/>
                <a:ext cx="564" cy="1709"/>
              </a:xfrm>
              <a:prstGeom prst="ellipse">
                <a:avLst/>
              </a:prstGeom>
              <a:gradFill rotWithShape="1">
                <a:gsLst>
                  <a:gs pos="0">
                    <a:schemeClr val="bg1">
                      <a:alpha val="60001"/>
                    </a:schemeClr>
                  </a:gs>
                  <a:gs pos="100000">
                    <a:srgbClr val="00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51" name="Oval 199"/>
              <p:cNvSpPr>
                <a:spLocks noChangeArrowheads="1"/>
              </p:cNvSpPr>
              <p:nvPr/>
            </p:nvSpPr>
            <p:spPr bwMode="auto">
              <a:xfrm>
                <a:off x="491" y="2649"/>
                <a:ext cx="467" cy="1709"/>
              </a:xfrm>
              <a:prstGeom prst="ellipse">
                <a:avLst/>
              </a:prstGeom>
              <a:solidFill>
                <a:srgbClr val="FF9900">
                  <a:alpha val="59999"/>
                </a:srgbClr>
              </a:solidFill>
              <a:ln w="9525" algn="ctr">
                <a:noFill/>
                <a:round/>
                <a:headEnd/>
                <a:tailEnd/>
              </a:ln>
            </p:spPr>
            <p:txBody>
              <a:bodyPr anchor="ctr">
                <a:spAutoFit/>
              </a:bodyPr>
              <a:lstStyle/>
              <a:p>
                <a:endParaRPr lang="zh-CN" altLang="en-US" sz="1900">
                  <a:latin typeface="Calibri" pitchFamily="34" charset="0"/>
                </a:endParaRPr>
              </a:p>
            </p:txBody>
          </p:sp>
        </p:grpSp>
        <p:sp>
          <p:nvSpPr>
            <p:cNvPr id="52" name="矩形 51"/>
            <p:cNvSpPr/>
            <p:nvPr/>
          </p:nvSpPr>
          <p:spPr>
            <a:xfrm>
              <a:off x="1573774" y="4953794"/>
              <a:ext cx="4070701" cy="677155"/>
            </a:xfrm>
            <a:prstGeom prst="rect">
              <a:avLst/>
            </a:prstGeom>
          </p:spPr>
          <p:txBody>
            <a:bodyPr wrap="square" lIns="91486" tIns="45743" rIns="91486" bIns="45743">
              <a:spAutoFit/>
            </a:bodyPr>
            <a:lstStyle/>
            <a:p>
              <a:pPr defTabSz="1286472">
                <a:defRPr/>
              </a:pPr>
              <a:r>
                <a:rPr lang="zh-CN" altLang="en-US" sz="1900" dirty="0">
                  <a:latin typeface="Times New Roman" panose="02020603050405020304" pitchFamily="18" charset="0"/>
                  <a:ea typeface="微软雅黑" pitchFamily="34" charset="-122"/>
                  <a:cs typeface="Times New Roman" panose="02020603050405020304" pitchFamily="18" charset="0"/>
                </a:rPr>
                <a:t>④</a:t>
              </a:r>
              <a:r>
                <a:rPr lang="en-US" altLang="zh-CN" sz="1900" dirty="0">
                  <a:latin typeface="Times New Roman" panose="02020603050405020304" pitchFamily="18" charset="0"/>
                  <a:ea typeface="微软雅黑" pitchFamily="34" charset="-122"/>
                  <a:cs typeface="Times New Roman" panose="02020603050405020304" pitchFamily="18" charset="0"/>
                </a:rPr>
                <a:t>Amazon </a:t>
              </a:r>
              <a:r>
                <a:rPr lang="en-US" altLang="zh-CN" sz="1900" dirty="0" err="1">
                  <a:latin typeface="Times New Roman" panose="02020603050405020304" pitchFamily="18" charset="0"/>
                  <a:ea typeface="微软雅黑" pitchFamily="34" charset="-122"/>
                  <a:cs typeface="Times New Roman" panose="02020603050405020304" pitchFamily="18" charset="0"/>
                </a:rPr>
                <a:t>ElastiCache</a:t>
              </a:r>
              <a:r>
                <a:rPr lang="zh-CN" altLang="en-US" sz="1900" dirty="0">
                  <a:latin typeface="Times New Roman" panose="02020603050405020304" pitchFamily="18" charset="0"/>
                  <a:ea typeface="微软雅黑" pitchFamily="34" charset="-122"/>
                  <a:cs typeface="Times New Roman" panose="02020603050405020304" pitchFamily="18" charset="0"/>
                </a:rPr>
                <a:t>：弹性缓存服务</a:t>
              </a:r>
            </a:p>
          </p:txBody>
        </p:sp>
      </p:grpSp>
      <p:sp>
        <p:nvSpPr>
          <p:cNvPr id="53" name="内容占位符 2"/>
          <p:cNvSpPr txBox="1">
            <a:spLocks/>
          </p:cNvSpPr>
          <p:nvPr/>
        </p:nvSpPr>
        <p:spPr>
          <a:xfrm>
            <a:off x="598106" y="2476507"/>
            <a:ext cx="5295901" cy="114453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en-US" altLang="zh-CN" sz="1800" dirty="0">
                <a:solidFill>
                  <a:schemeClr val="tx1"/>
                </a:solidFill>
                <a:latin typeface="Times New Roman" panose="02020603050405020304" pitchFamily="18" charset="0"/>
                <a:cs typeface="Times New Roman" panose="02020603050405020304" pitchFamily="18" charset="0"/>
              </a:rPr>
              <a:t>        AWS</a:t>
            </a:r>
            <a:r>
              <a:rPr lang="zh-CN" altLang="en-US" sz="1800" dirty="0">
                <a:solidFill>
                  <a:schemeClr val="tx1"/>
                </a:solidFill>
                <a:latin typeface="Times New Roman" panose="02020603050405020304" pitchFamily="18" charset="0"/>
                <a:cs typeface="Times New Roman" panose="02020603050405020304" pitchFamily="18" charset="0"/>
              </a:rPr>
              <a:t>提供了几种不同类型的数据库服务，既有传统的关系型数据库，也有用来存储半结构化数据的</a:t>
            </a:r>
            <a:r>
              <a:rPr lang="en-US" altLang="zh-CN" sz="1800" dirty="0">
                <a:solidFill>
                  <a:schemeClr val="tx1"/>
                </a:solidFill>
                <a:latin typeface="Times New Roman" panose="02020603050405020304" pitchFamily="18" charset="0"/>
                <a:cs typeface="Times New Roman" panose="02020603050405020304" pitchFamily="18" charset="0"/>
              </a:rPr>
              <a:t>NoSQL</a:t>
            </a:r>
            <a:r>
              <a:rPr lang="zh-CN" altLang="en-US" sz="1800" dirty="0">
                <a:solidFill>
                  <a:schemeClr val="tx1"/>
                </a:solidFill>
                <a:latin typeface="Times New Roman" panose="02020603050405020304" pitchFamily="18" charset="0"/>
                <a:cs typeface="Times New Roman" panose="02020603050405020304" pitchFamily="18" charset="0"/>
              </a:rPr>
              <a:t>数据库。</a:t>
            </a:r>
          </a:p>
        </p:txBody>
      </p:sp>
      <p:grpSp>
        <p:nvGrpSpPr>
          <p:cNvPr id="54" name="组合 53"/>
          <p:cNvGrpSpPr/>
          <p:nvPr/>
        </p:nvGrpSpPr>
        <p:grpSpPr>
          <a:xfrm>
            <a:off x="6015307" y="3542417"/>
            <a:ext cx="5432094" cy="3082464"/>
            <a:chOff x="384175" y="2439194"/>
            <a:chExt cx="5432094" cy="3082464"/>
          </a:xfrm>
        </p:grpSpPr>
        <p:sp>
          <p:nvSpPr>
            <p:cNvPr id="55" name="Freeform 705"/>
            <p:cNvSpPr>
              <a:spLocks/>
            </p:cNvSpPr>
            <p:nvPr/>
          </p:nvSpPr>
          <p:spPr bwMode="auto">
            <a:xfrm>
              <a:off x="384175" y="2585598"/>
              <a:ext cx="707757" cy="2859860"/>
            </a:xfrm>
            <a:custGeom>
              <a:avLst/>
              <a:gdLst>
                <a:gd name="T0" fmla="*/ 134 w 153"/>
                <a:gd name="T1" fmla="*/ 437 h 714"/>
                <a:gd name="T2" fmla="*/ 135 w 153"/>
                <a:gd name="T3" fmla="*/ 435 h 714"/>
                <a:gd name="T4" fmla="*/ 135 w 153"/>
                <a:gd name="T5" fmla="*/ 433 h 714"/>
                <a:gd name="T6" fmla="*/ 120 w 153"/>
                <a:gd name="T7" fmla="*/ 360 h 714"/>
                <a:gd name="T8" fmla="*/ 116 w 153"/>
                <a:gd name="T9" fmla="*/ 356 h 714"/>
                <a:gd name="T10" fmla="*/ 118 w 153"/>
                <a:gd name="T11" fmla="*/ 354 h 714"/>
                <a:gd name="T12" fmla="*/ 134 w 153"/>
                <a:gd name="T13" fmla="*/ 281 h 714"/>
                <a:gd name="T14" fmla="*/ 133 w 153"/>
                <a:gd name="T15" fmla="*/ 279 h 714"/>
                <a:gd name="T16" fmla="*/ 132 w 153"/>
                <a:gd name="T17" fmla="*/ 276 h 714"/>
                <a:gd name="T18" fmla="*/ 151 w 153"/>
                <a:gd name="T19" fmla="*/ 31 h 714"/>
                <a:gd name="T20" fmla="*/ 143 w 153"/>
                <a:gd name="T21" fmla="*/ 16 h 714"/>
                <a:gd name="T22" fmla="*/ 135 w 153"/>
                <a:gd name="T23" fmla="*/ 0 h 714"/>
                <a:gd name="T24" fmla="*/ 100 w 153"/>
                <a:gd name="T25" fmla="*/ 289 h 714"/>
                <a:gd name="T26" fmla="*/ 91 w 153"/>
                <a:gd name="T27" fmla="*/ 331 h 714"/>
                <a:gd name="T28" fmla="*/ 76 w 153"/>
                <a:gd name="T29" fmla="*/ 339 h 714"/>
                <a:gd name="T30" fmla="*/ 68 w 153"/>
                <a:gd name="T31" fmla="*/ 339 h 714"/>
                <a:gd name="T32" fmla="*/ 68 w 153"/>
                <a:gd name="T33" fmla="*/ 340 h 714"/>
                <a:gd name="T34" fmla="*/ 67 w 153"/>
                <a:gd name="T35" fmla="*/ 340 h 714"/>
                <a:gd name="T36" fmla="*/ 66 w 153"/>
                <a:gd name="T37" fmla="*/ 375 h 714"/>
                <a:gd name="T38" fmla="*/ 68 w 153"/>
                <a:gd name="T39" fmla="*/ 375 h 714"/>
                <a:gd name="T40" fmla="*/ 77 w 153"/>
                <a:gd name="T41" fmla="*/ 374 h 714"/>
                <a:gd name="T42" fmla="*/ 93 w 153"/>
                <a:gd name="T43" fmla="*/ 383 h 714"/>
                <a:gd name="T44" fmla="*/ 101 w 153"/>
                <a:gd name="T45" fmla="*/ 425 h 714"/>
                <a:gd name="T46" fmla="*/ 137 w 153"/>
                <a:gd name="T47" fmla="*/ 714 h 714"/>
                <a:gd name="T48" fmla="*/ 153 w 153"/>
                <a:gd name="T49" fmla="*/ 682 h 714"/>
                <a:gd name="T50" fmla="*/ 134 w 153"/>
                <a:gd name="T51" fmla="*/ 437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714">
                  <a:moveTo>
                    <a:pt x="134" y="437"/>
                  </a:moveTo>
                  <a:cubicBezTo>
                    <a:pt x="135" y="435"/>
                    <a:pt x="135" y="435"/>
                    <a:pt x="135" y="435"/>
                  </a:cubicBezTo>
                  <a:cubicBezTo>
                    <a:pt x="135" y="433"/>
                    <a:pt x="135" y="433"/>
                    <a:pt x="135" y="433"/>
                  </a:cubicBezTo>
                  <a:cubicBezTo>
                    <a:pt x="136" y="428"/>
                    <a:pt x="143" y="387"/>
                    <a:pt x="120" y="360"/>
                  </a:cubicBezTo>
                  <a:cubicBezTo>
                    <a:pt x="118" y="359"/>
                    <a:pt x="117" y="358"/>
                    <a:pt x="116" y="356"/>
                  </a:cubicBezTo>
                  <a:cubicBezTo>
                    <a:pt x="117" y="355"/>
                    <a:pt x="117" y="355"/>
                    <a:pt x="118" y="354"/>
                  </a:cubicBezTo>
                  <a:cubicBezTo>
                    <a:pt x="141" y="327"/>
                    <a:pt x="135" y="285"/>
                    <a:pt x="134" y="281"/>
                  </a:cubicBezTo>
                  <a:cubicBezTo>
                    <a:pt x="133" y="279"/>
                    <a:pt x="133" y="279"/>
                    <a:pt x="133" y="279"/>
                  </a:cubicBezTo>
                  <a:cubicBezTo>
                    <a:pt x="132" y="276"/>
                    <a:pt x="132" y="276"/>
                    <a:pt x="132" y="276"/>
                  </a:cubicBezTo>
                  <a:cubicBezTo>
                    <a:pt x="46" y="90"/>
                    <a:pt x="147" y="34"/>
                    <a:pt x="151" y="31"/>
                  </a:cubicBezTo>
                  <a:cubicBezTo>
                    <a:pt x="143" y="16"/>
                    <a:pt x="143" y="16"/>
                    <a:pt x="143" y="16"/>
                  </a:cubicBezTo>
                  <a:cubicBezTo>
                    <a:pt x="135" y="0"/>
                    <a:pt x="135" y="0"/>
                    <a:pt x="135" y="0"/>
                  </a:cubicBezTo>
                  <a:cubicBezTo>
                    <a:pt x="134" y="1"/>
                    <a:pt x="0" y="72"/>
                    <a:pt x="100" y="289"/>
                  </a:cubicBezTo>
                  <a:cubicBezTo>
                    <a:pt x="101" y="298"/>
                    <a:pt x="101" y="320"/>
                    <a:pt x="91" y="331"/>
                  </a:cubicBezTo>
                  <a:cubicBezTo>
                    <a:pt x="88" y="336"/>
                    <a:pt x="82" y="338"/>
                    <a:pt x="76" y="339"/>
                  </a:cubicBezTo>
                  <a:cubicBezTo>
                    <a:pt x="73" y="339"/>
                    <a:pt x="70" y="339"/>
                    <a:pt x="68" y="339"/>
                  </a:cubicBezTo>
                  <a:cubicBezTo>
                    <a:pt x="68" y="340"/>
                    <a:pt x="68" y="340"/>
                    <a:pt x="68" y="340"/>
                  </a:cubicBezTo>
                  <a:cubicBezTo>
                    <a:pt x="67" y="340"/>
                    <a:pt x="67" y="340"/>
                    <a:pt x="67" y="340"/>
                  </a:cubicBezTo>
                  <a:cubicBezTo>
                    <a:pt x="66" y="375"/>
                    <a:pt x="66" y="375"/>
                    <a:pt x="66" y="375"/>
                  </a:cubicBezTo>
                  <a:cubicBezTo>
                    <a:pt x="67" y="375"/>
                    <a:pt x="67" y="375"/>
                    <a:pt x="68" y="375"/>
                  </a:cubicBezTo>
                  <a:cubicBezTo>
                    <a:pt x="71" y="375"/>
                    <a:pt x="74" y="375"/>
                    <a:pt x="77" y="374"/>
                  </a:cubicBezTo>
                  <a:cubicBezTo>
                    <a:pt x="84" y="375"/>
                    <a:pt x="89" y="378"/>
                    <a:pt x="93" y="383"/>
                  </a:cubicBezTo>
                  <a:cubicBezTo>
                    <a:pt x="103" y="394"/>
                    <a:pt x="102" y="415"/>
                    <a:pt x="101" y="425"/>
                  </a:cubicBezTo>
                  <a:cubicBezTo>
                    <a:pt x="2" y="642"/>
                    <a:pt x="135" y="713"/>
                    <a:pt x="137" y="714"/>
                  </a:cubicBezTo>
                  <a:cubicBezTo>
                    <a:pt x="153" y="682"/>
                    <a:pt x="153" y="682"/>
                    <a:pt x="153" y="682"/>
                  </a:cubicBezTo>
                  <a:cubicBezTo>
                    <a:pt x="151" y="682"/>
                    <a:pt x="46" y="626"/>
                    <a:pt x="134" y="437"/>
                  </a:cubicBezTo>
                  <a:close/>
                </a:path>
              </a:pathLst>
            </a:custGeom>
            <a:solidFill>
              <a:schemeClr val="accent5">
                <a:lumMod val="75000"/>
              </a:schemeClr>
            </a:solidFill>
            <a:ln>
              <a:noFill/>
            </a:ln>
          </p:spPr>
          <p:txBody>
            <a:bodyPr vert="horz" wrap="square" lIns="91486" tIns="45743" rIns="91486" bIns="45743" numCol="1" anchor="t" anchorCtr="0" compatLnSpc="1">
              <a:prstTxWarp prst="textNoShape">
                <a:avLst/>
              </a:prstTxWarp>
            </a:bodyPr>
            <a:lstStyle/>
            <a:p>
              <a:endParaRPr lang="zh-CN" altLang="en-US" sz="1900"/>
            </a:p>
          </p:txBody>
        </p:sp>
        <p:sp>
          <p:nvSpPr>
            <p:cNvPr id="56" name="同侧圆角矩形 55"/>
            <p:cNvSpPr/>
            <p:nvPr/>
          </p:nvSpPr>
          <p:spPr>
            <a:xfrm rot="5400000">
              <a:off x="3199512" y="571167"/>
              <a:ext cx="687194" cy="4546321"/>
            </a:xfrm>
            <a:prstGeom prst="round2SameRect">
              <a:avLst>
                <a:gd name="adj1" fmla="val 37130"/>
                <a:gd name="adj2" fmla="val 0"/>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57" name="同侧圆角矩形 56"/>
            <p:cNvSpPr/>
            <p:nvPr/>
          </p:nvSpPr>
          <p:spPr>
            <a:xfrm rot="5400000">
              <a:off x="3210415" y="1395854"/>
              <a:ext cx="493589" cy="4374527"/>
            </a:xfrm>
            <a:prstGeom prst="round2SameRect">
              <a:avLst>
                <a:gd name="adj1" fmla="val 37130"/>
                <a:gd name="adj2" fmla="val 0"/>
              </a:avLst>
            </a:prstGeom>
            <a:solidFill>
              <a:srgbClr val="CCFF9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58" name="同侧圆角矩形 57"/>
            <p:cNvSpPr/>
            <p:nvPr/>
          </p:nvSpPr>
          <p:spPr>
            <a:xfrm rot="5400000">
              <a:off x="3121818" y="2160802"/>
              <a:ext cx="670785" cy="4374527"/>
            </a:xfrm>
            <a:prstGeom prst="round2SameRect">
              <a:avLst>
                <a:gd name="adj1" fmla="val 37130"/>
                <a:gd name="adj2" fmla="val 0"/>
              </a:avLst>
            </a:prstGeom>
            <a:solidFill>
              <a:srgbClr val="FFFF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59" name="同侧圆角矩形 58"/>
            <p:cNvSpPr/>
            <p:nvPr/>
          </p:nvSpPr>
          <p:spPr>
            <a:xfrm rot="5400000">
              <a:off x="3069242" y="2946428"/>
              <a:ext cx="733593" cy="4416867"/>
            </a:xfrm>
            <a:prstGeom prst="round2SameRect">
              <a:avLst>
                <a:gd name="adj1" fmla="val 37130"/>
                <a:gd name="adj2" fmla="val 0"/>
              </a:avLst>
            </a:prstGeom>
            <a:solidFill>
              <a:srgbClr val="99FF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86" tIns="45743" rIns="91486" bIns="45743" anchor="ctr"/>
            <a:lstStyle/>
            <a:p>
              <a:pPr algn="ctr" defTabSz="1286472">
                <a:defRPr/>
              </a:pPr>
              <a:endParaRPr lang="zh-CN" altLang="en-US" sz="1900"/>
            </a:p>
          </p:txBody>
        </p:sp>
        <p:sp>
          <p:nvSpPr>
            <p:cNvPr id="60" name="矩形 59"/>
            <p:cNvSpPr/>
            <p:nvPr/>
          </p:nvSpPr>
          <p:spPr>
            <a:xfrm>
              <a:off x="1477991" y="2515394"/>
              <a:ext cx="4260339" cy="677155"/>
            </a:xfrm>
            <a:prstGeom prst="rect">
              <a:avLst/>
            </a:prstGeom>
          </p:spPr>
          <p:txBody>
            <a:bodyPr wrap="square" lIns="91486" tIns="45743" rIns="91486" bIns="45743">
              <a:spAutoFit/>
            </a:bodyPr>
            <a:lstStyle/>
            <a:p>
              <a:pPr defTabSz="1286472">
                <a:defRPr/>
              </a:pPr>
              <a:r>
                <a:rPr lang="zh-CN" altLang="en-US" sz="1900" dirty="0">
                  <a:latin typeface="Times New Roman" panose="02020603050405020304" pitchFamily="18" charset="0"/>
                  <a:ea typeface="微软雅黑" pitchFamily="34" charset="-122"/>
                  <a:cs typeface="Times New Roman" panose="02020603050405020304" pitchFamily="18" charset="0"/>
                </a:rPr>
                <a:t>①</a:t>
              </a:r>
              <a:r>
                <a:rPr lang="en-US" altLang="zh-CN" sz="1900" dirty="0">
                  <a:latin typeface="Times New Roman" panose="02020603050405020304" pitchFamily="18" charset="0"/>
                  <a:ea typeface="微软雅黑" pitchFamily="34" charset="-122"/>
                  <a:cs typeface="Times New Roman" panose="02020603050405020304" pitchFamily="18" charset="0"/>
                </a:rPr>
                <a:t>Identity and Access Management</a:t>
              </a:r>
              <a:r>
                <a:rPr lang="zh-CN" altLang="en-US" sz="1900" dirty="0">
                  <a:latin typeface="Times New Roman" panose="02020603050405020304" pitchFamily="18" charset="0"/>
                  <a:ea typeface="微软雅黑" pitchFamily="34" charset="-122"/>
                  <a:cs typeface="Times New Roman" panose="02020603050405020304" pitchFamily="18" charset="0"/>
                </a:rPr>
                <a:t>（</a:t>
              </a:r>
              <a:r>
                <a:rPr lang="en-US" altLang="zh-CN" sz="1900" dirty="0">
                  <a:latin typeface="Times New Roman" panose="02020603050405020304" pitchFamily="18" charset="0"/>
                  <a:ea typeface="微软雅黑" pitchFamily="34" charset="-122"/>
                  <a:cs typeface="Times New Roman" panose="02020603050405020304" pitchFamily="18" charset="0"/>
                </a:rPr>
                <a:t>IAM</a:t>
              </a:r>
              <a:r>
                <a:rPr lang="zh-CN" altLang="en-US" sz="1900" dirty="0">
                  <a:latin typeface="Times New Roman" panose="02020603050405020304" pitchFamily="18" charset="0"/>
                  <a:ea typeface="微软雅黑" pitchFamily="34" charset="-122"/>
                  <a:cs typeface="Times New Roman" panose="02020603050405020304" pitchFamily="18" charset="0"/>
                </a:rPr>
                <a:t>）：身份与访问管理服务</a:t>
              </a:r>
            </a:p>
          </p:txBody>
        </p:sp>
        <p:sp>
          <p:nvSpPr>
            <p:cNvPr id="61" name="矩形 60"/>
            <p:cNvSpPr/>
            <p:nvPr/>
          </p:nvSpPr>
          <p:spPr>
            <a:xfrm>
              <a:off x="1573775" y="3384291"/>
              <a:ext cx="4070700" cy="384767"/>
            </a:xfrm>
            <a:prstGeom prst="rect">
              <a:avLst/>
            </a:prstGeom>
          </p:spPr>
          <p:txBody>
            <a:bodyPr wrap="square" lIns="91486" tIns="45743" rIns="91486" bIns="45743">
              <a:spAutoFit/>
            </a:bodyPr>
            <a:lstStyle/>
            <a:p>
              <a:pPr defTabSz="1286472">
                <a:defRPr/>
              </a:pPr>
              <a:r>
                <a:rPr lang="zh-CN" altLang="en-US" sz="1900" dirty="0">
                  <a:latin typeface="Times New Roman" panose="02020603050405020304" pitchFamily="18" charset="0"/>
                  <a:ea typeface="微软雅黑" pitchFamily="34" charset="-122"/>
                  <a:cs typeface="Times New Roman" panose="02020603050405020304" pitchFamily="18" charset="0"/>
                </a:rPr>
                <a:t>②</a:t>
              </a:r>
              <a:r>
                <a:rPr lang="en-US" altLang="zh-CN" sz="1900" dirty="0">
                  <a:latin typeface="Times New Roman" panose="02020603050405020304" pitchFamily="18" charset="0"/>
                  <a:ea typeface="微软雅黑" pitchFamily="34" charset="-122"/>
                  <a:cs typeface="Times New Roman" panose="02020603050405020304" pitchFamily="18" charset="0"/>
                </a:rPr>
                <a:t>Amazon </a:t>
              </a:r>
              <a:r>
                <a:rPr lang="en-US" altLang="zh-CN" sz="1900" dirty="0" err="1">
                  <a:latin typeface="Times New Roman" panose="02020603050405020304" pitchFamily="18" charset="0"/>
                  <a:ea typeface="微软雅黑" pitchFamily="34" charset="-122"/>
                  <a:cs typeface="Times New Roman" panose="02020603050405020304" pitchFamily="18" charset="0"/>
                </a:rPr>
                <a:t>CloudWatch</a:t>
              </a:r>
              <a:r>
                <a:rPr lang="zh-CN" altLang="en-US" sz="1900" dirty="0">
                  <a:latin typeface="Times New Roman" panose="02020603050405020304" pitchFamily="18" charset="0"/>
                  <a:ea typeface="微软雅黑" pitchFamily="34" charset="-122"/>
                  <a:cs typeface="Times New Roman" panose="02020603050405020304" pitchFamily="18" charset="0"/>
                </a:rPr>
                <a:t>：云监控</a:t>
              </a:r>
            </a:p>
          </p:txBody>
        </p:sp>
        <p:sp>
          <p:nvSpPr>
            <p:cNvPr id="62" name="矩形 61"/>
            <p:cNvSpPr/>
            <p:nvPr/>
          </p:nvSpPr>
          <p:spPr>
            <a:xfrm>
              <a:off x="1573774" y="3997658"/>
              <a:ext cx="3790417" cy="677155"/>
            </a:xfrm>
            <a:prstGeom prst="rect">
              <a:avLst/>
            </a:prstGeom>
          </p:spPr>
          <p:txBody>
            <a:bodyPr wrap="square" lIns="91486" tIns="45743" rIns="91486" bIns="45743">
              <a:spAutoFit/>
            </a:bodyPr>
            <a:lstStyle/>
            <a:p>
              <a:pPr defTabSz="1286472">
                <a:defRPr/>
              </a:pPr>
              <a:r>
                <a:rPr lang="zh-CN" altLang="en-US" sz="1900" dirty="0">
                  <a:latin typeface="Times New Roman" panose="02020603050405020304" pitchFamily="18" charset="0"/>
                  <a:ea typeface="微软雅黑" pitchFamily="34" charset="-122"/>
                  <a:cs typeface="Times New Roman" panose="02020603050405020304" pitchFamily="18" charset="0"/>
                </a:rPr>
                <a:t>③</a:t>
              </a:r>
              <a:r>
                <a:rPr lang="en-US" altLang="zh-CN" sz="1900" dirty="0">
                  <a:latin typeface="Times New Roman" panose="02020603050405020304" pitchFamily="18" charset="0"/>
                  <a:ea typeface="微软雅黑" pitchFamily="34" charset="-122"/>
                  <a:cs typeface="Times New Roman" panose="02020603050405020304" pitchFamily="18" charset="0"/>
                </a:rPr>
                <a:t>AWS Elastic Beanstalk</a:t>
              </a:r>
              <a:r>
                <a:rPr lang="zh-CN" altLang="en-US" sz="1900" dirty="0">
                  <a:latin typeface="Times New Roman" panose="02020603050405020304" pitchFamily="18" charset="0"/>
                  <a:ea typeface="微软雅黑" pitchFamily="34" charset="-122"/>
                  <a:cs typeface="Times New Roman" panose="02020603050405020304" pitchFamily="18" charset="0"/>
                </a:rPr>
                <a:t>：应用程序管理</a:t>
              </a:r>
            </a:p>
          </p:txBody>
        </p:sp>
        <p:grpSp>
          <p:nvGrpSpPr>
            <p:cNvPr id="63" name="Group 171"/>
            <p:cNvGrpSpPr>
              <a:grpSpLocks/>
            </p:cNvGrpSpPr>
            <p:nvPr/>
          </p:nvGrpSpPr>
          <p:grpSpPr bwMode="auto">
            <a:xfrm>
              <a:off x="1208365" y="3231260"/>
              <a:ext cx="312944" cy="598652"/>
              <a:chOff x="2357" y="773"/>
              <a:chExt cx="1512" cy="2894"/>
            </a:xfrm>
          </p:grpSpPr>
          <p:sp>
            <p:nvSpPr>
              <p:cNvPr id="80" name="Oval 172"/>
              <p:cNvSpPr>
                <a:spLocks noChangeArrowheads="1"/>
              </p:cNvSpPr>
              <p:nvPr/>
            </p:nvSpPr>
            <p:spPr bwMode="auto">
              <a:xfrm>
                <a:off x="2614" y="774"/>
                <a:ext cx="1255" cy="2720"/>
              </a:xfrm>
              <a:prstGeom prst="ellipse">
                <a:avLst/>
              </a:prstGeom>
              <a:noFill/>
              <a:ln w="9525" algn="ctr">
                <a:noFill/>
                <a:round/>
                <a:headEnd/>
                <a:tailEnd/>
              </a:ln>
            </p:spPr>
            <p:txBody>
              <a:bodyPr wrap="none" anchor="ctr">
                <a:spAutoFit/>
              </a:bodyPr>
              <a:lstStyle/>
              <a:p>
                <a:endParaRPr lang="zh-CN" altLang="en-US" sz="1900">
                  <a:latin typeface="Calibri" pitchFamily="34" charset="0"/>
                </a:endParaRPr>
              </a:p>
            </p:txBody>
          </p:sp>
          <p:grpSp>
            <p:nvGrpSpPr>
              <p:cNvPr id="81" name="Group 173"/>
              <p:cNvGrpSpPr>
                <a:grpSpLocks/>
              </p:cNvGrpSpPr>
              <p:nvPr/>
            </p:nvGrpSpPr>
            <p:grpSpPr bwMode="auto">
              <a:xfrm>
                <a:off x="2357" y="773"/>
                <a:ext cx="1312" cy="2894"/>
                <a:chOff x="2041" y="276"/>
                <a:chExt cx="1828" cy="4033"/>
              </a:xfrm>
            </p:grpSpPr>
            <p:sp>
              <p:nvSpPr>
                <p:cNvPr id="82" name="Oval 174"/>
                <p:cNvSpPr>
                  <a:spLocks noChangeArrowheads="1"/>
                </p:cNvSpPr>
                <p:nvPr/>
              </p:nvSpPr>
              <p:spPr bwMode="auto">
                <a:xfrm>
                  <a:off x="2041" y="276"/>
                  <a:ext cx="1519" cy="3791"/>
                </a:xfrm>
                <a:prstGeom prst="ellipse">
                  <a:avLst/>
                </a:prstGeom>
                <a:gradFill rotWithShape="1">
                  <a:gsLst>
                    <a:gs pos="0">
                      <a:srgbClr val="002F47"/>
                    </a:gs>
                    <a:gs pos="100000">
                      <a:srgbClr val="006699">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83" name="Oval 175"/>
                <p:cNvSpPr>
                  <a:spLocks noChangeArrowheads="1"/>
                </p:cNvSpPr>
                <p:nvPr/>
              </p:nvSpPr>
              <p:spPr bwMode="auto">
                <a:xfrm>
                  <a:off x="2120" y="276"/>
                  <a:ext cx="1749" cy="3791"/>
                </a:xfrm>
                <a:prstGeom prst="ellipse">
                  <a:avLst/>
                </a:prstGeom>
                <a:solidFill>
                  <a:srgbClr val="006699"/>
                </a:solidFill>
                <a:ln w="9525" algn="ctr">
                  <a:noFill/>
                  <a:round/>
                  <a:headEnd/>
                  <a:tailEnd/>
                </a:ln>
              </p:spPr>
              <p:txBody>
                <a:bodyPr wrap="none" anchor="ctr">
                  <a:spAutoFit/>
                </a:bodyPr>
                <a:lstStyle/>
                <a:p>
                  <a:endParaRPr lang="zh-CN" altLang="en-US" sz="1900">
                    <a:latin typeface="Calibri" pitchFamily="34" charset="0"/>
                  </a:endParaRPr>
                </a:p>
              </p:txBody>
            </p:sp>
            <p:sp>
              <p:nvSpPr>
                <p:cNvPr id="84" name="Oval 176"/>
                <p:cNvSpPr>
                  <a:spLocks noChangeArrowheads="1"/>
                </p:cNvSpPr>
                <p:nvPr/>
              </p:nvSpPr>
              <p:spPr bwMode="auto">
                <a:xfrm>
                  <a:off x="2171" y="276"/>
                  <a:ext cx="1259" cy="3791"/>
                </a:xfrm>
                <a:prstGeom prst="ellipse">
                  <a:avLst/>
                </a:prstGeom>
                <a:gradFill rotWithShape="1">
                  <a:gsLst>
                    <a:gs pos="0">
                      <a:schemeClr val="bg1">
                        <a:alpha val="60001"/>
                      </a:schemeClr>
                    </a:gs>
                    <a:gs pos="100000">
                      <a:srgbClr val="00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85" name="Oval 177"/>
                <p:cNvSpPr>
                  <a:spLocks noChangeArrowheads="1"/>
                </p:cNvSpPr>
                <p:nvPr/>
              </p:nvSpPr>
              <p:spPr bwMode="auto">
                <a:xfrm>
                  <a:off x="2278" y="519"/>
                  <a:ext cx="1043" cy="3790"/>
                </a:xfrm>
                <a:prstGeom prst="ellipse">
                  <a:avLst/>
                </a:prstGeom>
                <a:gradFill rotWithShape="1">
                  <a:gsLst>
                    <a:gs pos="0">
                      <a:srgbClr val="006699">
                        <a:alpha val="60001"/>
                      </a:srgbClr>
                    </a:gs>
                    <a:gs pos="100000">
                      <a:srgbClr val="00CCFF">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grpSp>
        </p:grpSp>
        <p:grpSp>
          <p:nvGrpSpPr>
            <p:cNvPr id="64" name="Group 178"/>
            <p:cNvGrpSpPr>
              <a:grpSpLocks/>
            </p:cNvGrpSpPr>
            <p:nvPr/>
          </p:nvGrpSpPr>
          <p:grpSpPr bwMode="auto">
            <a:xfrm>
              <a:off x="1208365" y="2439194"/>
              <a:ext cx="271549" cy="598652"/>
              <a:chOff x="930" y="773"/>
              <a:chExt cx="1312" cy="2894"/>
            </a:xfrm>
          </p:grpSpPr>
          <p:sp>
            <p:nvSpPr>
              <p:cNvPr id="76" name="Oval 179"/>
              <p:cNvSpPr>
                <a:spLocks noChangeArrowheads="1"/>
              </p:cNvSpPr>
              <p:nvPr/>
            </p:nvSpPr>
            <p:spPr bwMode="auto">
              <a:xfrm>
                <a:off x="930" y="773"/>
                <a:ext cx="1090" cy="2720"/>
              </a:xfrm>
              <a:prstGeom prst="ellipse">
                <a:avLst/>
              </a:prstGeom>
              <a:gradFill rotWithShape="1">
                <a:gsLst>
                  <a:gs pos="0">
                    <a:srgbClr val="185E18"/>
                  </a:gs>
                  <a:gs pos="100000">
                    <a:srgbClr val="33CC33">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77" name="Oval 180"/>
              <p:cNvSpPr>
                <a:spLocks noChangeArrowheads="1"/>
              </p:cNvSpPr>
              <p:nvPr/>
            </p:nvSpPr>
            <p:spPr bwMode="auto">
              <a:xfrm>
                <a:off x="987" y="773"/>
                <a:ext cx="1255" cy="2720"/>
              </a:xfrm>
              <a:prstGeom prst="ellipse">
                <a:avLst/>
              </a:prstGeom>
              <a:solidFill>
                <a:srgbClr val="33CC33"/>
              </a:solidFill>
              <a:ln w="9525" algn="ctr">
                <a:noFill/>
                <a:round/>
                <a:headEnd/>
                <a:tailEnd/>
              </a:ln>
            </p:spPr>
            <p:txBody>
              <a:bodyPr wrap="none" anchor="ctr">
                <a:spAutoFit/>
              </a:bodyPr>
              <a:lstStyle/>
              <a:p>
                <a:endParaRPr lang="zh-CN" altLang="en-US" sz="1900">
                  <a:latin typeface="Calibri" pitchFamily="34" charset="0"/>
                </a:endParaRPr>
              </a:p>
            </p:txBody>
          </p:sp>
          <p:sp>
            <p:nvSpPr>
              <p:cNvPr id="78" name="Oval 181"/>
              <p:cNvSpPr>
                <a:spLocks noChangeArrowheads="1"/>
              </p:cNvSpPr>
              <p:nvPr/>
            </p:nvSpPr>
            <p:spPr bwMode="auto">
              <a:xfrm>
                <a:off x="1023" y="773"/>
                <a:ext cx="904" cy="2720"/>
              </a:xfrm>
              <a:prstGeom prst="ellipse">
                <a:avLst/>
              </a:prstGeom>
              <a:gradFill rotWithShape="1">
                <a:gsLst>
                  <a:gs pos="0">
                    <a:schemeClr val="bg1">
                      <a:alpha val="60001"/>
                    </a:schemeClr>
                  </a:gs>
                  <a:gs pos="100000">
                    <a:srgbClr val="00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79" name="Oval 182"/>
              <p:cNvSpPr>
                <a:spLocks noChangeArrowheads="1"/>
              </p:cNvSpPr>
              <p:nvPr/>
            </p:nvSpPr>
            <p:spPr bwMode="auto">
              <a:xfrm>
                <a:off x="1100" y="947"/>
                <a:ext cx="748" cy="2720"/>
              </a:xfrm>
              <a:prstGeom prst="ellipse">
                <a:avLst/>
              </a:prstGeom>
              <a:solidFill>
                <a:srgbClr val="33CC33">
                  <a:alpha val="59999"/>
                </a:srgbClr>
              </a:solidFill>
              <a:ln w="9525" algn="ctr">
                <a:noFill/>
                <a:round/>
                <a:headEnd/>
                <a:tailEnd/>
              </a:ln>
            </p:spPr>
            <p:txBody>
              <a:bodyPr anchor="ctr">
                <a:spAutoFit/>
              </a:bodyPr>
              <a:lstStyle/>
              <a:p>
                <a:endParaRPr lang="zh-CN" altLang="en-US" sz="1900">
                  <a:latin typeface="Calibri" pitchFamily="34" charset="0"/>
                </a:endParaRPr>
              </a:p>
            </p:txBody>
          </p:sp>
        </p:grpSp>
        <p:grpSp>
          <p:nvGrpSpPr>
            <p:cNvPr id="65" name="Group 183"/>
            <p:cNvGrpSpPr>
              <a:grpSpLocks/>
            </p:cNvGrpSpPr>
            <p:nvPr/>
          </p:nvGrpSpPr>
          <p:grpSpPr bwMode="auto">
            <a:xfrm>
              <a:off x="1208365" y="4759662"/>
              <a:ext cx="271549" cy="615592"/>
              <a:chOff x="3742" y="488"/>
              <a:chExt cx="1312" cy="2997"/>
            </a:xfrm>
          </p:grpSpPr>
          <p:sp>
            <p:nvSpPr>
              <p:cNvPr id="72" name="Oval 184"/>
              <p:cNvSpPr>
                <a:spLocks noChangeArrowheads="1"/>
              </p:cNvSpPr>
              <p:nvPr/>
            </p:nvSpPr>
            <p:spPr bwMode="auto">
              <a:xfrm>
                <a:off x="3742" y="746"/>
                <a:ext cx="1090" cy="2739"/>
              </a:xfrm>
              <a:prstGeom prst="ellipse">
                <a:avLst/>
              </a:prstGeom>
              <a:gradFill rotWithShape="1">
                <a:gsLst>
                  <a:gs pos="0">
                    <a:srgbClr val="762F47"/>
                  </a:gs>
                  <a:gs pos="100000">
                    <a:srgbClr val="FF6699">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73" name="Oval 185"/>
              <p:cNvSpPr>
                <a:spLocks noChangeArrowheads="1"/>
              </p:cNvSpPr>
              <p:nvPr/>
            </p:nvSpPr>
            <p:spPr bwMode="auto">
              <a:xfrm>
                <a:off x="3799" y="746"/>
                <a:ext cx="1255" cy="2739"/>
              </a:xfrm>
              <a:prstGeom prst="ellipse">
                <a:avLst/>
              </a:prstGeom>
              <a:solidFill>
                <a:srgbClr val="FF4B87"/>
              </a:solidFill>
              <a:ln w="9525" algn="ctr">
                <a:noFill/>
                <a:round/>
                <a:headEnd/>
                <a:tailEnd/>
              </a:ln>
            </p:spPr>
            <p:txBody>
              <a:bodyPr wrap="none" anchor="ctr">
                <a:spAutoFit/>
              </a:bodyPr>
              <a:lstStyle/>
              <a:p>
                <a:endParaRPr lang="zh-CN" altLang="en-US" sz="1900">
                  <a:latin typeface="Calibri" pitchFamily="34" charset="0"/>
                </a:endParaRPr>
              </a:p>
            </p:txBody>
          </p:sp>
          <p:sp>
            <p:nvSpPr>
              <p:cNvPr id="74" name="Oval 186"/>
              <p:cNvSpPr>
                <a:spLocks noChangeArrowheads="1"/>
              </p:cNvSpPr>
              <p:nvPr/>
            </p:nvSpPr>
            <p:spPr bwMode="auto">
              <a:xfrm>
                <a:off x="3835" y="746"/>
                <a:ext cx="904" cy="2739"/>
              </a:xfrm>
              <a:prstGeom prst="ellipse">
                <a:avLst/>
              </a:prstGeom>
              <a:gradFill rotWithShape="1">
                <a:gsLst>
                  <a:gs pos="0">
                    <a:schemeClr val="bg1">
                      <a:alpha val="60001"/>
                    </a:schemeClr>
                  </a:gs>
                  <a:gs pos="100000">
                    <a:srgbClr val="FF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75" name="Oval 187"/>
              <p:cNvSpPr>
                <a:spLocks noChangeArrowheads="1"/>
              </p:cNvSpPr>
              <p:nvPr/>
            </p:nvSpPr>
            <p:spPr bwMode="auto">
              <a:xfrm>
                <a:off x="3912" y="488"/>
                <a:ext cx="748" cy="2739"/>
              </a:xfrm>
              <a:prstGeom prst="ellipse">
                <a:avLst/>
              </a:prstGeom>
              <a:solidFill>
                <a:srgbClr val="FF4B87">
                  <a:alpha val="59999"/>
                </a:srgbClr>
              </a:solidFill>
              <a:ln w="9525" algn="ctr">
                <a:noFill/>
                <a:round/>
                <a:headEnd/>
                <a:tailEnd/>
              </a:ln>
            </p:spPr>
            <p:txBody>
              <a:bodyPr anchor="ctr">
                <a:spAutoFit/>
              </a:bodyPr>
              <a:lstStyle/>
              <a:p>
                <a:endParaRPr lang="zh-CN" altLang="en-US" sz="1900">
                  <a:latin typeface="Calibri" pitchFamily="34" charset="0"/>
                </a:endParaRPr>
              </a:p>
            </p:txBody>
          </p:sp>
        </p:grpSp>
        <p:grpSp>
          <p:nvGrpSpPr>
            <p:cNvPr id="66" name="Group 231"/>
            <p:cNvGrpSpPr>
              <a:grpSpLocks/>
            </p:cNvGrpSpPr>
            <p:nvPr/>
          </p:nvGrpSpPr>
          <p:grpSpPr bwMode="auto">
            <a:xfrm>
              <a:off x="1208365" y="3845138"/>
              <a:ext cx="271716" cy="788554"/>
              <a:chOff x="385" y="1963"/>
              <a:chExt cx="819" cy="2395"/>
            </a:xfrm>
          </p:grpSpPr>
          <p:sp>
            <p:nvSpPr>
              <p:cNvPr id="68" name="Oval 196"/>
              <p:cNvSpPr>
                <a:spLocks noChangeArrowheads="1"/>
              </p:cNvSpPr>
              <p:nvPr/>
            </p:nvSpPr>
            <p:spPr bwMode="auto">
              <a:xfrm>
                <a:off x="385" y="2553"/>
                <a:ext cx="680" cy="1709"/>
              </a:xfrm>
              <a:prstGeom prst="ellipse">
                <a:avLst/>
              </a:prstGeom>
              <a:gradFill rotWithShape="1">
                <a:gsLst>
                  <a:gs pos="0">
                    <a:srgbClr val="185E18"/>
                  </a:gs>
                  <a:gs pos="100000">
                    <a:srgbClr val="33CC33">
                      <a:alpha val="0"/>
                    </a:srgbClr>
                  </a:gs>
                </a:gsLst>
                <a:lin ang="2700000" scaled="1"/>
              </a:gradFill>
              <a:ln w="9525" algn="ctr">
                <a:noFill/>
                <a:round/>
                <a:headEnd/>
                <a:tailEnd/>
              </a:ln>
            </p:spPr>
            <p:txBody>
              <a:bodyPr anchor="ctr">
                <a:spAutoFit/>
              </a:bodyPr>
              <a:lstStyle/>
              <a:p>
                <a:endParaRPr lang="zh-CN" altLang="en-US" sz="1900">
                  <a:latin typeface="Calibri" pitchFamily="34" charset="0"/>
                </a:endParaRPr>
              </a:p>
            </p:txBody>
          </p:sp>
          <p:sp>
            <p:nvSpPr>
              <p:cNvPr id="69" name="Oval 197"/>
              <p:cNvSpPr>
                <a:spLocks noChangeArrowheads="1"/>
              </p:cNvSpPr>
              <p:nvPr/>
            </p:nvSpPr>
            <p:spPr bwMode="auto">
              <a:xfrm>
                <a:off x="421" y="1963"/>
                <a:ext cx="783" cy="1709"/>
              </a:xfrm>
              <a:prstGeom prst="ellipse">
                <a:avLst/>
              </a:prstGeom>
              <a:solidFill>
                <a:srgbClr val="FF9900"/>
              </a:solidFill>
              <a:ln w="9525" algn="ctr">
                <a:noFill/>
                <a:round/>
                <a:headEnd/>
                <a:tailEnd/>
              </a:ln>
            </p:spPr>
            <p:txBody>
              <a:bodyPr wrap="none" anchor="ctr">
                <a:spAutoFit/>
              </a:bodyPr>
              <a:lstStyle/>
              <a:p>
                <a:endParaRPr lang="zh-CN" altLang="en-US" sz="1900">
                  <a:latin typeface="Calibri" pitchFamily="34" charset="0"/>
                </a:endParaRPr>
              </a:p>
            </p:txBody>
          </p:sp>
          <p:sp>
            <p:nvSpPr>
              <p:cNvPr id="70" name="Oval 198"/>
              <p:cNvSpPr>
                <a:spLocks noChangeArrowheads="1"/>
              </p:cNvSpPr>
              <p:nvPr/>
            </p:nvSpPr>
            <p:spPr bwMode="auto">
              <a:xfrm>
                <a:off x="443" y="2553"/>
                <a:ext cx="564" cy="1709"/>
              </a:xfrm>
              <a:prstGeom prst="ellipse">
                <a:avLst/>
              </a:prstGeom>
              <a:gradFill rotWithShape="1">
                <a:gsLst>
                  <a:gs pos="0">
                    <a:schemeClr val="bg1">
                      <a:alpha val="60001"/>
                    </a:schemeClr>
                  </a:gs>
                  <a:gs pos="100000">
                    <a:srgbClr val="006699">
                      <a:alpha val="0"/>
                    </a:srgbClr>
                  </a:gs>
                </a:gsLst>
                <a:lin ang="5400000" scaled="1"/>
              </a:gradFill>
              <a:ln w="9525" algn="ctr">
                <a:noFill/>
                <a:round/>
                <a:headEnd/>
                <a:tailEnd/>
              </a:ln>
            </p:spPr>
            <p:txBody>
              <a:bodyPr anchor="ctr">
                <a:spAutoFit/>
              </a:bodyPr>
              <a:lstStyle/>
              <a:p>
                <a:endParaRPr lang="zh-CN" altLang="en-US" sz="1900">
                  <a:latin typeface="Calibri" pitchFamily="34" charset="0"/>
                </a:endParaRPr>
              </a:p>
            </p:txBody>
          </p:sp>
          <p:sp>
            <p:nvSpPr>
              <p:cNvPr id="71" name="Oval 199"/>
              <p:cNvSpPr>
                <a:spLocks noChangeArrowheads="1"/>
              </p:cNvSpPr>
              <p:nvPr/>
            </p:nvSpPr>
            <p:spPr bwMode="auto">
              <a:xfrm>
                <a:off x="491" y="2649"/>
                <a:ext cx="467" cy="1709"/>
              </a:xfrm>
              <a:prstGeom prst="ellipse">
                <a:avLst/>
              </a:prstGeom>
              <a:solidFill>
                <a:srgbClr val="FF9900">
                  <a:alpha val="59999"/>
                </a:srgbClr>
              </a:solidFill>
              <a:ln w="9525" algn="ctr">
                <a:noFill/>
                <a:round/>
                <a:headEnd/>
                <a:tailEnd/>
              </a:ln>
            </p:spPr>
            <p:txBody>
              <a:bodyPr anchor="ctr">
                <a:spAutoFit/>
              </a:bodyPr>
              <a:lstStyle/>
              <a:p>
                <a:endParaRPr lang="zh-CN" altLang="en-US" sz="1900">
                  <a:latin typeface="Calibri" pitchFamily="34" charset="0"/>
                </a:endParaRPr>
              </a:p>
            </p:txBody>
          </p:sp>
        </p:grpSp>
        <p:sp>
          <p:nvSpPr>
            <p:cNvPr id="67" name="矩形 66"/>
            <p:cNvSpPr/>
            <p:nvPr/>
          </p:nvSpPr>
          <p:spPr>
            <a:xfrm>
              <a:off x="1573774" y="5007137"/>
              <a:ext cx="4070701" cy="384767"/>
            </a:xfrm>
            <a:prstGeom prst="rect">
              <a:avLst/>
            </a:prstGeom>
          </p:spPr>
          <p:txBody>
            <a:bodyPr wrap="square" lIns="91486" tIns="45743" rIns="91486" bIns="45743">
              <a:spAutoFit/>
            </a:bodyPr>
            <a:lstStyle/>
            <a:p>
              <a:pPr defTabSz="1286472">
                <a:defRPr/>
              </a:pPr>
              <a:r>
                <a:rPr lang="zh-CN" altLang="en-US" sz="1900" dirty="0">
                  <a:latin typeface="Times New Roman" panose="02020603050405020304" pitchFamily="18" charset="0"/>
                  <a:ea typeface="微软雅黑" pitchFamily="34" charset="-122"/>
                  <a:cs typeface="Times New Roman" panose="02020603050405020304" pitchFamily="18" charset="0"/>
                </a:rPr>
                <a:t>④</a:t>
              </a:r>
              <a:r>
                <a:rPr lang="en-US" altLang="zh-CN" sz="1900" dirty="0">
                  <a:latin typeface="Times New Roman" panose="02020603050405020304" pitchFamily="18" charset="0"/>
                  <a:ea typeface="微软雅黑" pitchFamily="34" charset="-122"/>
                  <a:cs typeface="Times New Roman" panose="02020603050405020304" pitchFamily="18" charset="0"/>
                </a:rPr>
                <a:t>AWS </a:t>
              </a:r>
              <a:r>
                <a:rPr lang="en-US" altLang="zh-CN" sz="1900" dirty="0" err="1">
                  <a:latin typeface="Times New Roman" panose="02020603050405020304" pitchFamily="18" charset="0"/>
                  <a:ea typeface="微软雅黑" pitchFamily="34" charset="-122"/>
                  <a:cs typeface="Times New Roman" panose="02020603050405020304" pitchFamily="18" charset="0"/>
                </a:rPr>
                <a:t>CloudFormation</a:t>
              </a:r>
              <a:r>
                <a:rPr lang="zh-CN" altLang="en-US" sz="1900" dirty="0">
                  <a:latin typeface="Times New Roman" panose="02020603050405020304" pitchFamily="18" charset="0"/>
                  <a:ea typeface="微软雅黑" pitchFamily="34" charset="-122"/>
                  <a:cs typeface="Times New Roman" panose="02020603050405020304" pitchFamily="18" charset="0"/>
                </a:rPr>
                <a:t>：云编排服务</a:t>
              </a:r>
            </a:p>
          </p:txBody>
        </p:sp>
      </p:grpSp>
      <p:sp>
        <p:nvSpPr>
          <p:cNvPr id="86" name="文本框 85"/>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87" name="文本框 86"/>
          <p:cNvSpPr txBox="1"/>
          <p:nvPr/>
        </p:nvSpPr>
        <p:spPr>
          <a:xfrm>
            <a:off x="631223" y="1594275"/>
            <a:ext cx="1817677"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产品</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8" name="组合 87"/>
          <p:cNvGrpSpPr/>
          <p:nvPr/>
        </p:nvGrpSpPr>
        <p:grpSpPr>
          <a:xfrm>
            <a:off x="131974" y="-1"/>
            <a:ext cx="11520000" cy="1016152"/>
            <a:chOff x="131974" y="-1"/>
            <a:chExt cx="11520000" cy="1016152"/>
          </a:xfrm>
        </p:grpSpPr>
        <p:pic>
          <p:nvPicPr>
            <p:cNvPr id="89" name="图片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90" name="矩形 89"/>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1"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59848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8" name="组合 5"/>
          <p:cNvGrpSpPr>
            <a:grpSpLocks/>
          </p:cNvGrpSpPr>
          <p:nvPr/>
        </p:nvGrpSpPr>
        <p:grpSpPr bwMode="auto">
          <a:xfrm rot="-5400000">
            <a:off x="361215" y="3712321"/>
            <a:ext cx="5363320" cy="167626"/>
            <a:chOff x="0" y="3259138"/>
            <a:chExt cx="9144000" cy="195262"/>
          </a:xfrm>
        </p:grpSpPr>
        <p:sp>
          <p:nvSpPr>
            <p:cNvPr id="76"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Rectangle 4"/>
            <p:cNvSpPr>
              <a:spLocks noChangeArrowheads="1"/>
            </p:cNvSpPr>
            <p:nvPr/>
          </p:nvSpPr>
          <p:spPr bwMode="gray">
            <a:xfrm>
              <a:off x="1" y="3312022"/>
              <a:ext cx="9144000" cy="142379"/>
            </a:xfrm>
            <a:prstGeom prst="rect">
              <a:avLst/>
            </a:prstGeom>
            <a:gradFill rotWithShape="1">
              <a:gsLst>
                <a:gs pos="0">
                  <a:srgbClr val="CFCFCF"/>
                </a:gs>
                <a:gs pos="100000">
                  <a:srgbClr val="5F5F5F"/>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3" name="组合 2"/>
          <p:cNvGrpSpPr/>
          <p:nvPr/>
        </p:nvGrpSpPr>
        <p:grpSpPr>
          <a:xfrm>
            <a:off x="2593164" y="991394"/>
            <a:ext cx="6326064" cy="861638"/>
            <a:chOff x="2593164" y="1657734"/>
            <a:chExt cx="6326064" cy="922552"/>
          </a:xfrm>
        </p:grpSpPr>
        <p:grpSp>
          <p:nvGrpSpPr>
            <p:cNvPr id="8197" name="组合 62"/>
            <p:cNvGrpSpPr>
              <a:grpSpLocks/>
            </p:cNvGrpSpPr>
            <p:nvPr/>
          </p:nvGrpSpPr>
          <p:grpSpPr bwMode="auto">
            <a:xfrm>
              <a:off x="2974252" y="1810168"/>
              <a:ext cx="5944976" cy="626254"/>
              <a:chOff x="1752601" y="2209800"/>
              <a:chExt cx="6934200" cy="625705"/>
            </a:xfrm>
          </p:grpSpPr>
          <p:sp>
            <p:nvSpPr>
              <p:cNvPr id="73"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4" name="Text Box 9"/>
              <p:cNvSpPr txBox="1">
                <a:spLocks noChangeArrowheads="1"/>
              </p:cNvSpPr>
              <p:nvPr/>
            </p:nvSpPr>
            <p:spPr bwMode="gray">
              <a:xfrm>
                <a:off x="2513808" y="2209800"/>
                <a:ext cx="5700713" cy="62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Amazon</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199" name="Group 65"/>
            <p:cNvGrpSpPr>
              <a:grpSpLocks/>
            </p:cNvGrpSpPr>
            <p:nvPr/>
          </p:nvGrpSpPr>
          <p:grpSpPr bwMode="auto">
            <a:xfrm>
              <a:off x="2593164" y="1657734"/>
              <a:ext cx="854273" cy="922552"/>
              <a:chOff x="2789" y="1625"/>
              <a:chExt cx="847" cy="915"/>
            </a:xfrm>
          </p:grpSpPr>
          <p:sp>
            <p:nvSpPr>
              <p:cNvPr id="79"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46" name="Group 71"/>
              <p:cNvGrpSpPr>
                <a:grpSpLocks/>
              </p:cNvGrpSpPr>
              <p:nvPr/>
            </p:nvGrpSpPr>
            <p:grpSpPr bwMode="auto">
              <a:xfrm>
                <a:off x="2899" y="1735"/>
                <a:ext cx="687" cy="688"/>
                <a:chOff x="4166" y="1706"/>
                <a:chExt cx="1252" cy="1252"/>
              </a:xfrm>
            </p:grpSpPr>
            <p:sp>
              <p:nvSpPr>
                <p:cNvPr id="8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2" name="矩形 61"/>
            <p:cNvSpPr/>
            <p:nvPr/>
          </p:nvSpPr>
          <p:spPr>
            <a:xfrm>
              <a:off x="2740836" y="184510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一</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4" name="组合 3"/>
          <p:cNvGrpSpPr/>
          <p:nvPr/>
        </p:nvGrpSpPr>
        <p:grpSpPr>
          <a:xfrm>
            <a:off x="2606936" y="1790336"/>
            <a:ext cx="6326064" cy="877458"/>
            <a:chOff x="2593164" y="2724781"/>
            <a:chExt cx="6326064" cy="922552"/>
          </a:xfrm>
        </p:grpSpPr>
        <p:grpSp>
          <p:nvGrpSpPr>
            <p:cNvPr id="8194" name="组合 63"/>
            <p:cNvGrpSpPr>
              <a:grpSpLocks/>
            </p:cNvGrpSpPr>
            <p:nvPr/>
          </p:nvGrpSpPr>
          <p:grpSpPr bwMode="auto">
            <a:xfrm>
              <a:off x="2974252" y="2877217"/>
              <a:ext cx="5944976" cy="614964"/>
              <a:chOff x="1752601" y="2209798"/>
              <a:chExt cx="6934200" cy="614424"/>
            </a:xfrm>
          </p:grpSpPr>
          <p:sp>
            <p:nvSpPr>
              <p:cNvPr id="6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60" name="Text Box 9"/>
              <p:cNvSpPr txBox="1">
                <a:spLocks noChangeArrowheads="1"/>
              </p:cNvSpPr>
              <p:nvPr/>
            </p:nvSpPr>
            <p:spPr bwMode="gray">
              <a:xfrm>
                <a:off x="2513808" y="2209798"/>
                <a:ext cx="5700713" cy="61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Google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0" name="Group 65"/>
            <p:cNvGrpSpPr>
              <a:grpSpLocks/>
            </p:cNvGrpSpPr>
            <p:nvPr/>
          </p:nvGrpSpPr>
          <p:grpSpPr bwMode="auto">
            <a:xfrm>
              <a:off x="2593164" y="2724781"/>
              <a:ext cx="854273" cy="922552"/>
              <a:chOff x="2789" y="1625"/>
              <a:chExt cx="847" cy="915"/>
            </a:xfrm>
          </p:grpSpPr>
          <p:sp>
            <p:nvSpPr>
              <p:cNvPr id="90"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36" name="Group 71"/>
              <p:cNvGrpSpPr>
                <a:grpSpLocks/>
              </p:cNvGrpSpPr>
              <p:nvPr/>
            </p:nvGrpSpPr>
            <p:grpSpPr bwMode="auto">
              <a:xfrm>
                <a:off x="2899" y="1735"/>
                <a:ext cx="687" cy="688"/>
                <a:chOff x="4166" y="1706"/>
                <a:chExt cx="1252" cy="1252"/>
              </a:xfrm>
            </p:grpSpPr>
            <p:sp>
              <p:nvSpPr>
                <p:cNvPr id="96"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7"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8"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9"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3" name="矩形 62"/>
            <p:cNvSpPr/>
            <p:nvPr/>
          </p:nvSpPr>
          <p:spPr>
            <a:xfrm>
              <a:off x="2740836" y="285816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二</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5" name="组合 4"/>
          <p:cNvGrpSpPr/>
          <p:nvPr/>
        </p:nvGrpSpPr>
        <p:grpSpPr>
          <a:xfrm>
            <a:off x="2601103" y="2591594"/>
            <a:ext cx="6318125" cy="876206"/>
            <a:chOff x="2593164" y="3791828"/>
            <a:chExt cx="6318125" cy="922552"/>
          </a:xfrm>
        </p:grpSpPr>
        <p:grpSp>
          <p:nvGrpSpPr>
            <p:cNvPr id="8195" name="组合 66"/>
            <p:cNvGrpSpPr>
              <a:grpSpLocks/>
            </p:cNvGrpSpPr>
            <p:nvPr/>
          </p:nvGrpSpPr>
          <p:grpSpPr bwMode="auto">
            <a:xfrm>
              <a:off x="2966313" y="3934734"/>
              <a:ext cx="5944976" cy="615841"/>
              <a:chOff x="1752601" y="2209798"/>
              <a:chExt cx="6934200" cy="615301"/>
            </a:xfrm>
          </p:grpSpPr>
          <p:sp>
            <p:nvSpPr>
              <p:cNvPr id="67"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8" name="Text Box 9"/>
              <p:cNvSpPr txBox="1">
                <a:spLocks noChangeArrowheads="1"/>
              </p:cNvSpPr>
              <p:nvPr/>
            </p:nvSpPr>
            <p:spPr bwMode="gray">
              <a:xfrm>
                <a:off x="2513807" y="2209798"/>
                <a:ext cx="5700713" cy="61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Salesforce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2" name="Group 65"/>
            <p:cNvGrpSpPr>
              <a:grpSpLocks/>
            </p:cNvGrpSpPr>
            <p:nvPr/>
          </p:nvGrpSpPr>
          <p:grpSpPr bwMode="auto">
            <a:xfrm>
              <a:off x="2593164" y="3791828"/>
              <a:ext cx="854273" cy="922552"/>
              <a:chOff x="2789" y="1625"/>
              <a:chExt cx="847" cy="915"/>
            </a:xfrm>
          </p:grpSpPr>
          <p:sp>
            <p:nvSpPr>
              <p:cNvPr id="11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6"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16" name="Group 71"/>
              <p:cNvGrpSpPr>
                <a:grpSpLocks/>
              </p:cNvGrpSpPr>
              <p:nvPr/>
            </p:nvGrpSpPr>
            <p:grpSpPr bwMode="auto">
              <a:xfrm>
                <a:off x="2899" y="1735"/>
                <a:ext cx="687" cy="688"/>
                <a:chOff x="4166" y="1706"/>
                <a:chExt cx="1252" cy="1252"/>
              </a:xfrm>
            </p:grpSpPr>
            <p:sp>
              <p:nvSpPr>
                <p:cNvPr id="11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6" name="矩形 65"/>
            <p:cNvSpPr/>
            <p:nvPr/>
          </p:nvSpPr>
          <p:spPr>
            <a:xfrm>
              <a:off x="2715430" y="3968082"/>
              <a:ext cx="597038" cy="585923"/>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三</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2" name="组合 1"/>
          <p:cNvGrpSpPr/>
          <p:nvPr/>
        </p:nvGrpSpPr>
        <p:grpSpPr>
          <a:xfrm>
            <a:off x="2593164" y="3429794"/>
            <a:ext cx="6326064" cy="873389"/>
            <a:chOff x="2593164" y="4858874"/>
            <a:chExt cx="6326064" cy="922552"/>
          </a:xfrm>
        </p:grpSpPr>
        <p:grpSp>
          <p:nvGrpSpPr>
            <p:cNvPr id="8196" name="组合 69"/>
            <p:cNvGrpSpPr>
              <a:grpSpLocks/>
            </p:cNvGrpSpPr>
            <p:nvPr/>
          </p:nvGrpSpPr>
          <p:grpSpPr bwMode="auto">
            <a:xfrm>
              <a:off x="2974252" y="5011310"/>
              <a:ext cx="5944976" cy="617828"/>
              <a:chOff x="1752601" y="2209798"/>
              <a:chExt cx="6934200" cy="617286"/>
            </a:xfrm>
          </p:grpSpPr>
          <p:sp>
            <p:nvSpPr>
              <p:cNvPr id="70"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6" name="Text Box 9"/>
              <p:cNvSpPr txBox="1">
                <a:spLocks noChangeArrowheads="1"/>
              </p:cNvSpPr>
              <p:nvPr/>
            </p:nvSpPr>
            <p:spPr bwMode="gray">
              <a:xfrm>
                <a:off x="2513808" y="2209798"/>
                <a:ext cx="5700713" cy="61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grpSp>
          <p:nvGrpSpPr>
            <p:cNvPr id="8201" name="Group 65"/>
            <p:cNvGrpSpPr>
              <a:grpSpLocks/>
            </p:cNvGrpSpPr>
            <p:nvPr/>
          </p:nvGrpSpPr>
          <p:grpSpPr bwMode="auto">
            <a:xfrm>
              <a:off x="2593164" y="4858874"/>
              <a:ext cx="854273" cy="922552"/>
              <a:chOff x="2789" y="1625"/>
              <a:chExt cx="847" cy="915"/>
            </a:xfrm>
          </p:grpSpPr>
          <p:sp>
            <p:nvSpPr>
              <p:cNvPr id="10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26" name="Group 71"/>
              <p:cNvGrpSpPr>
                <a:grpSpLocks/>
              </p:cNvGrpSpPr>
              <p:nvPr/>
            </p:nvGrpSpPr>
            <p:grpSpPr bwMode="auto">
              <a:xfrm>
                <a:off x="2899" y="1735"/>
                <a:ext cx="687" cy="688"/>
                <a:chOff x="4166" y="1706"/>
                <a:chExt cx="1252" cy="1252"/>
              </a:xfrm>
            </p:grpSpPr>
            <p:sp>
              <p:nvSpPr>
                <p:cNvPr id="10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9" name="矩形 68"/>
            <p:cNvSpPr/>
            <p:nvPr/>
          </p:nvSpPr>
          <p:spPr>
            <a:xfrm>
              <a:off x="2740836" y="5039891"/>
              <a:ext cx="597038" cy="585924"/>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四</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74" name="矩形 7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标题 1"/>
          <p:cNvSpPr>
            <a:spLocks/>
          </p:cNvSpPr>
          <p:nvPr/>
        </p:nvSpPr>
        <p:spPr bwMode="auto">
          <a:xfrm>
            <a:off x="5865536" y="312428"/>
            <a:ext cx="5786438" cy="533400"/>
          </a:xfrm>
          <a:prstGeom prst="rect">
            <a:avLst/>
          </a:prstGeom>
          <a:noFill/>
          <a:ln>
            <a:noFill/>
          </a:ln>
        </p:spPr>
        <p:txBody>
          <a:bodyPr anchor="b"/>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Tahoma" pitchFamily="34" charset="0"/>
                <a:ea typeface="黑体" pitchFamily="2" charset="-122"/>
                <a:cs typeface="+mn-cs"/>
              </a:rPr>
              <a:t>目录</a:t>
            </a:r>
          </a:p>
        </p:txBody>
      </p:sp>
      <p:grpSp>
        <p:nvGrpSpPr>
          <p:cNvPr id="84" name="组合 83"/>
          <p:cNvGrpSpPr/>
          <p:nvPr/>
        </p:nvGrpSpPr>
        <p:grpSpPr>
          <a:xfrm>
            <a:off x="2593164" y="4267994"/>
            <a:ext cx="6326064" cy="810873"/>
            <a:chOff x="2593164" y="4858874"/>
            <a:chExt cx="6326064" cy="922552"/>
          </a:xfrm>
        </p:grpSpPr>
        <p:grpSp>
          <p:nvGrpSpPr>
            <p:cNvPr id="89" name="组合 69"/>
            <p:cNvGrpSpPr>
              <a:grpSpLocks/>
            </p:cNvGrpSpPr>
            <p:nvPr/>
          </p:nvGrpSpPr>
          <p:grpSpPr bwMode="auto">
            <a:xfrm>
              <a:off x="2974252" y="5011310"/>
              <a:ext cx="5944976" cy="665461"/>
              <a:chOff x="1752601" y="2209798"/>
              <a:chExt cx="6934200" cy="664877"/>
            </a:xfrm>
          </p:grpSpPr>
          <p:sp>
            <p:nvSpPr>
              <p:cNvPr id="129"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0" name="Text Box 9"/>
              <p:cNvSpPr txBox="1">
                <a:spLocks noChangeArrowheads="1"/>
              </p:cNvSpPr>
              <p:nvPr/>
            </p:nvSpPr>
            <p:spPr bwMode="gray">
              <a:xfrm>
                <a:off x="2513808" y="2209798"/>
                <a:ext cx="5700713" cy="66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95" name="Group 65"/>
            <p:cNvGrpSpPr>
              <a:grpSpLocks/>
            </p:cNvGrpSpPr>
            <p:nvPr/>
          </p:nvGrpSpPr>
          <p:grpSpPr bwMode="auto">
            <a:xfrm>
              <a:off x="2593164" y="4858874"/>
              <a:ext cx="854273" cy="922552"/>
              <a:chOff x="2789" y="1625"/>
              <a:chExt cx="847" cy="915"/>
            </a:xfrm>
          </p:grpSpPr>
          <p:sp>
            <p:nvSpPr>
              <p:cNvPr id="10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24" name="Group 71"/>
              <p:cNvGrpSpPr>
                <a:grpSpLocks/>
              </p:cNvGrpSpPr>
              <p:nvPr/>
            </p:nvGrpSpPr>
            <p:grpSpPr bwMode="auto">
              <a:xfrm>
                <a:off x="2899" y="1735"/>
                <a:ext cx="687" cy="688"/>
                <a:chOff x="4166" y="1706"/>
                <a:chExt cx="1252" cy="1252"/>
              </a:xfrm>
            </p:grpSpPr>
            <p:sp>
              <p:nvSpPr>
                <p:cNvPr id="12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00" name="矩形 99"/>
            <p:cNvSpPr/>
            <p:nvPr/>
          </p:nvSpPr>
          <p:spPr>
            <a:xfrm>
              <a:off x="2740836" y="5039891"/>
              <a:ext cx="595035" cy="665461"/>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rPr>
                <a:t>五</a:t>
              </a:r>
            </a:p>
          </p:txBody>
        </p:sp>
      </p:grpSp>
      <p:grpSp>
        <p:nvGrpSpPr>
          <p:cNvPr id="131" name="组合 130"/>
          <p:cNvGrpSpPr/>
          <p:nvPr/>
        </p:nvGrpSpPr>
        <p:grpSpPr>
          <a:xfrm>
            <a:off x="2593164" y="5029994"/>
            <a:ext cx="6326064" cy="812891"/>
            <a:chOff x="2593164" y="4858874"/>
            <a:chExt cx="6326064" cy="922552"/>
          </a:xfrm>
        </p:grpSpPr>
        <p:grpSp>
          <p:nvGrpSpPr>
            <p:cNvPr id="132" name="组合 69"/>
            <p:cNvGrpSpPr>
              <a:grpSpLocks/>
            </p:cNvGrpSpPr>
            <p:nvPr/>
          </p:nvGrpSpPr>
          <p:grpSpPr bwMode="auto">
            <a:xfrm>
              <a:off x="2974252" y="5011309"/>
              <a:ext cx="5944976" cy="663808"/>
              <a:chOff x="1752601" y="2209798"/>
              <a:chExt cx="6934200" cy="663226"/>
            </a:xfrm>
          </p:grpSpPr>
          <p:sp>
            <p:nvSpPr>
              <p:cNvPr id="145"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6"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133" name="Group 65"/>
            <p:cNvGrpSpPr>
              <a:grpSpLocks/>
            </p:cNvGrpSpPr>
            <p:nvPr/>
          </p:nvGrpSpPr>
          <p:grpSpPr bwMode="auto">
            <a:xfrm>
              <a:off x="2593164" y="4858874"/>
              <a:ext cx="854273" cy="922552"/>
              <a:chOff x="2789" y="1625"/>
              <a:chExt cx="847" cy="915"/>
            </a:xfrm>
          </p:grpSpPr>
          <p:sp>
            <p:nvSpPr>
              <p:cNvPr id="135"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6"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8"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9"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40" name="Group 71"/>
              <p:cNvGrpSpPr>
                <a:grpSpLocks/>
              </p:cNvGrpSpPr>
              <p:nvPr/>
            </p:nvGrpSpPr>
            <p:grpSpPr bwMode="auto">
              <a:xfrm>
                <a:off x="2899" y="1735"/>
                <a:ext cx="687" cy="688"/>
                <a:chOff x="4166" y="1706"/>
                <a:chExt cx="1252" cy="1252"/>
              </a:xfrm>
            </p:grpSpPr>
            <p:sp>
              <p:nvSpPr>
                <p:cNvPr id="141"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2"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3"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4"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34" name="矩形 133"/>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六</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147" name="组合 146"/>
          <p:cNvGrpSpPr/>
          <p:nvPr/>
        </p:nvGrpSpPr>
        <p:grpSpPr>
          <a:xfrm>
            <a:off x="2581962" y="5798740"/>
            <a:ext cx="6326064" cy="812891"/>
            <a:chOff x="2593164" y="4858874"/>
            <a:chExt cx="6326064" cy="922552"/>
          </a:xfrm>
        </p:grpSpPr>
        <p:grpSp>
          <p:nvGrpSpPr>
            <p:cNvPr id="148" name="组合 69"/>
            <p:cNvGrpSpPr>
              <a:grpSpLocks/>
            </p:cNvGrpSpPr>
            <p:nvPr/>
          </p:nvGrpSpPr>
          <p:grpSpPr bwMode="auto">
            <a:xfrm>
              <a:off x="2974252" y="5011309"/>
              <a:ext cx="5944976" cy="663808"/>
              <a:chOff x="1752601" y="2209798"/>
              <a:chExt cx="6934200" cy="663226"/>
            </a:xfrm>
          </p:grpSpPr>
          <p:sp>
            <p:nvSpPr>
              <p:cNvPr id="161"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2"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其他云计算公司</a:t>
                </a:r>
              </a:p>
            </p:txBody>
          </p:sp>
        </p:grpSp>
        <p:grpSp>
          <p:nvGrpSpPr>
            <p:cNvPr id="149" name="Group 65"/>
            <p:cNvGrpSpPr>
              <a:grpSpLocks/>
            </p:cNvGrpSpPr>
            <p:nvPr/>
          </p:nvGrpSpPr>
          <p:grpSpPr bwMode="auto">
            <a:xfrm>
              <a:off x="2593164" y="4858874"/>
              <a:ext cx="854273" cy="922552"/>
              <a:chOff x="2789" y="1625"/>
              <a:chExt cx="847" cy="915"/>
            </a:xfrm>
          </p:grpSpPr>
          <p:sp>
            <p:nvSpPr>
              <p:cNvPr id="15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56" name="Group 71"/>
              <p:cNvGrpSpPr>
                <a:grpSpLocks/>
              </p:cNvGrpSpPr>
              <p:nvPr/>
            </p:nvGrpSpPr>
            <p:grpSpPr bwMode="auto">
              <a:xfrm>
                <a:off x="2899" y="1735"/>
                <a:ext cx="687" cy="688"/>
                <a:chOff x="4166" y="1706"/>
                <a:chExt cx="1252" cy="1252"/>
              </a:xfrm>
            </p:grpSpPr>
            <p:sp>
              <p:nvSpPr>
                <p:cNvPr id="15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50" name="矩形 149"/>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七</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8210"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1045857"/>
            <a:ext cx="8291844" cy="40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Rectangle 35"/>
          <p:cNvSpPr>
            <a:spLocks noChangeArrowheads="1"/>
          </p:cNvSpPr>
          <p:nvPr/>
        </p:nvSpPr>
        <p:spPr bwMode="blackWhite">
          <a:xfrm>
            <a:off x="1747640" y="5798740"/>
            <a:ext cx="8288668" cy="939993"/>
          </a:xfrm>
          <a:prstGeom prst="rect">
            <a:avLst/>
          </a:prstGeom>
          <a:solidFill>
            <a:schemeClr val="bg1">
              <a:alpha val="74901"/>
            </a:scheme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33359665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a:spLocks/>
          </p:cNvSpPr>
          <p:nvPr/>
        </p:nvSpPr>
        <p:spPr>
          <a:xfrm>
            <a:off x="536575" y="2050937"/>
            <a:ext cx="1676400" cy="464457"/>
          </a:xfrm>
          <a:prstGeom prst="rect">
            <a:avLst/>
          </a:prstGeom>
          <a:no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900" indent="-342900">
              <a:buClr>
                <a:srgbClr val="0070C0"/>
              </a:buClr>
              <a:buFont typeface="Wingdings" panose="05000000000000000000" pitchFamily="2" charset="2"/>
              <a:buChar char="Ø"/>
            </a:pPr>
            <a:r>
              <a:rPr lang="en-US" altLang="zh-CN" dirty="0"/>
              <a:t>1</a:t>
            </a:r>
            <a:r>
              <a:rPr lang="zh-CN" altLang="en-US" dirty="0"/>
              <a:t>．简介</a:t>
            </a:r>
          </a:p>
        </p:txBody>
      </p:sp>
      <p:sp>
        <p:nvSpPr>
          <p:cNvPr id="16" name="内容占位符 2"/>
          <p:cNvSpPr txBox="1">
            <a:spLocks/>
          </p:cNvSpPr>
          <p:nvPr/>
        </p:nvSpPr>
        <p:spPr>
          <a:xfrm>
            <a:off x="6442075" y="1640145"/>
            <a:ext cx="5219700" cy="4761449"/>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zh-CN" altLang="en-US" sz="1800" dirty="0">
                <a:solidFill>
                  <a:schemeClr val="tx1"/>
                </a:solidFill>
                <a:latin typeface="Times New Roman" panose="02020603050405020304" pitchFamily="18" charset="0"/>
                <a:cs typeface="Times New Roman" panose="02020603050405020304" pitchFamily="18" charset="0"/>
              </a:rPr>
              <a:t>          当今云计算时代，开源技术是必不可少的。</a:t>
            </a:r>
            <a:r>
              <a:rPr lang="en-US" altLang="zh-CN" sz="1800" dirty="0">
                <a:solidFill>
                  <a:schemeClr val="tx1"/>
                </a:solidFill>
                <a:latin typeface="Times New Roman" panose="02020603050405020304" pitchFamily="18" charset="0"/>
                <a:cs typeface="Times New Roman" panose="02020603050405020304" pitchFamily="18" charset="0"/>
              </a:rPr>
              <a:t>Cloud Foundry</a:t>
            </a:r>
            <a:r>
              <a:rPr lang="zh-CN" altLang="en-US" sz="1800" dirty="0">
                <a:solidFill>
                  <a:schemeClr val="tx1"/>
                </a:solidFill>
                <a:latin typeface="Times New Roman" panose="02020603050405020304" pitchFamily="18" charset="0"/>
                <a:cs typeface="Times New Roman" panose="02020603050405020304" pitchFamily="18" charset="0"/>
              </a:rPr>
              <a:t>的开源架构和社区进程将会为开发人员带来高效简洁的</a:t>
            </a:r>
            <a:r>
              <a:rPr lang="en-US" altLang="zh-CN" sz="1800" dirty="0">
                <a:solidFill>
                  <a:schemeClr val="tx1"/>
                </a:solidFill>
                <a:latin typeface="Times New Roman" panose="02020603050405020304" pitchFamily="18" charset="0"/>
                <a:cs typeface="Times New Roman" panose="02020603050405020304" pitchFamily="18" charset="0"/>
              </a:rPr>
              <a:t>PaaS</a:t>
            </a:r>
            <a:r>
              <a:rPr lang="zh-CN" altLang="en-US" sz="1800" dirty="0">
                <a:solidFill>
                  <a:schemeClr val="tx1"/>
                </a:solidFill>
                <a:latin typeface="Times New Roman" panose="02020603050405020304" pitchFamily="18" charset="0"/>
                <a:cs typeface="Times New Roman" panose="02020603050405020304" pitchFamily="18" charset="0"/>
              </a:rPr>
              <a:t>服务，加速应用交付的速度。</a:t>
            </a:r>
            <a:r>
              <a:rPr lang="en-US" altLang="zh-CN" sz="1800" dirty="0">
                <a:solidFill>
                  <a:schemeClr val="tx1"/>
                </a:solidFill>
                <a:latin typeface="Times New Roman" panose="02020603050405020304" pitchFamily="18" charset="0"/>
                <a:cs typeface="Times New Roman" panose="02020603050405020304" pitchFamily="18" charset="0"/>
              </a:rPr>
              <a:t>Cloud Foundry</a:t>
            </a:r>
            <a:r>
              <a:rPr lang="zh-CN" altLang="en-US" sz="1800" dirty="0">
                <a:solidFill>
                  <a:schemeClr val="tx1"/>
                </a:solidFill>
                <a:latin typeface="Times New Roman" panose="02020603050405020304" pitchFamily="18" charset="0"/>
                <a:cs typeface="Times New Roman" panose="02020603050405020304" pitchFamily="18" charset="0"/>
              </a:rPr>
              <a:t>源代码可从</a:t>
            </a:r>
            <a:r>
              <a:rPr lang="en-US" altLang="zh-CN" sz="1800" dirty="0" err="1">
                <a:solidFill>
                  <a:schemeClr val="tx1"/>
                </a:solidFill>
                <a:latin typeface="Times New Roman" panose="02020603050405020304" pitchFamily="18" charset="0"/>
                <a:cs typeface="Times New Roman" panose="02020603050405020304" pitchFamily="18" charset="0"/>
              </a:rPr>
              <a:t>Github</a:t>
            </a:r>
            <a:r>
              <a:rPr lang="zh-CN" altLang="en-US" sz="1800" dirty="0">
                <a:solidFill>
                  <a:schemeClr val="tx1"/>
                </a:solidFill>
                <a:latin typeface="Times New Roman" panose="02020603050405020304" pitchFamily="18" charset="0"/>
                <a:cs typeface="Times New Roman" panose="02020603050405020304" pitchFamily="18" charset="0"/>
              </a:rPr>
              <a:t>中获得，这提供了很好的扩展能力，允许社区扩展和集成其他的框架、应用服务或架构到</a:t>
            </a:r>
            <a:r>
              <a:rPr lang="en-US" altLang="zh-CN" sz="1800" dirty="0">
                <a:solidFill>
                  <a:schemeClr val="tx1"/>
                </a:solidFill>
                <a:latin typeface="Times New Roman" panose="02020603050405020304" pitchFamily="18" charset="0"/>
                <a:cs typeface="Times New Roman" panose="02020603050405020304" pitchFamily="18" charset="0"/>
              </a:rPr>
              <a:t>Cloud Foundry</a:t>
            </a:r>
            <a:r>
              <a:rPr lang="zh-CN" altLang="en-US" sz="1800" dirty="0">
                <a:solidFill>
                  <a:schemeClr val="tx1"/>
                </a:solidFill>
                <a:latin typeface="Times New Roman" panose="02020603050405020304" pitchFamily="18" charset="0"/>
                <a:cs typeface="Times New Roman" panose="02020603050405020304" pitchFamily="18" charset="0"/>
              </a:rPr>
              <a:t>云平台。基于</a:t>
            </a:r>
            <a:r>
              <a:rPr lang="en-US" altLang="zh-CN" sz="1800" dirty="0">
                <a:solidFill>
                  <a:schemeClr val="tx1"/>
                </a:solidFill>
                <a:latin typeface="Times New Roman" panose="02020603050405020304" pitchFamily="18" charset="0"/>
                <a:cs typeface="Times New Roman" panose="02020603050405020304" pitchFamily="18" charset="0"/>
              </a:rPr>
              <a:t>Apache 2</a:t>
            </a:r>
            <a:r>
              <a:rPr lang="zh-CN" altLang="en-US" sz="1800" dirty="0">
                <a:solidFill>
                  <a:schemeClr val="tx1"/>
                </a:solidFill>
                <a:latin typeface="Times New Roman" panose="02020603050405020304" pitchFamily="18" charset="0"/>
                <a:cs typeface="Times New Roman" panose="02020603050405020304" pitchFamily="18" charset="0"/>
              </a:rPr>
              <a:t>的许可证模式可以激励广泛的社区贡献者。利用</a:t>
            </a:r>
            <a:r>
              <a:rPr lang="en-US" altLang="zh-CN" sz="1800" dirty="0">
                <a:solidFill>
                  <a:schemeClr val="tx1"/>
                </a:solidFill>
                <a:latin typeface="Times New Roman" panose="02020603050405020304" pitchFamily="18" charset="0"/>
                <a:cs typeface="Times New Roman" panose="02020603050405020304" pitchFamily="18" charset="0"/>
              </a:rPr>
              <a:t>PaaS</a:t>
            </a:r>
            <a:r>
              <a:rPr lang="zh-CN" altLang="en-US" sz="1800" dirty="0">
                <a:solidFill>
                  <a:schemeClr val="tx1"/>
                </a:solidFill>
                <a:latin typeface="Times New Roman" panose="02020603050405020304" pitchFamily="18" charset="0"/>
                <a:cs typeface="Times New Roman" panose="02020603050405020304" pitchFamily="18" charset="0"/>
              </a:rPr>
              <a:t>云平台，开发者可以避免更新机器、配置中间件的很多麻烦，从而专注于应用程序的交付。</a:t>
            </a:r>
          </a:p>
          <a:p>
            <a:pPr marL="0" indent="0" algn="just">
              <a:buNone/>
            </a:pPr>
            <a:r>
              <a:rPr lang="en-US" altLang="zh-CN" sz="1800" dirty="0">
                <a:solidFill>
                  <a:schemeClr val="tx1"/>
                </a:solidFill>
                <a:latin typeface="Times New Roman" panose="02020603050405020304" pitchFamily="18" charset="0"/>
                <a:cs typeface="Times New Roman" panose="02020603050405020304" pitchFamily="18" charset="0"/>
              </a:rPr>
              <a:t>        Cloud Foundry</a:t>
            </a:r>
            <a:r>
              <a:rPr lang="zh-CN" altLang="en-US" sz="1800" dirty="0">
                <a:solidFill>
                  <a:schemeClr val="tx1"/>
                </a:solidFill>
                <a:latin typeface="Times New Roman" panose="02020603050405020304" pitchFamily="18" charset="0"/>
                <a:cs typeface="Times New Roman" panose="02020603050405020304" pitchFamily="18" charset="0"/>
              </a:rPr>
              <a:t>拓展了</a:t>
            </a:r>
            <a:r>
              <a:rPr lang="en-US" altLang="zh-CN" sz="1800" dirty="0">
                <a:solidFill>
                  <a:schemeClr val="tx1"/>
                </a:solidFill>
                <a:latin typeface="Times New Roman" panose="02020603050405020304" pitchFamily="18" charset="0"/>
                <a:cs typeface="Times New Roman" panose="02020603050405020304" pitchFamily="18" charset="0"/>
              </a:rPr>
              <a:t>VMware</a:t>
            </a:r>
            <a:r>
              <a:rPr lang="zh-CN" altLang="en-US" sz="1800" dirty="0">
                <a:solidFill>
                  <a:schemeClr val="tx1"/>
                </a:solidFill>
                <a:latin typeface="Times New Roman" panose="02020603050405020304" pitchFamily="18" charset="0"/>
                <a:cs typeface="Times New Roman" panose="02020603050405020304" pitchFamily="18" charset="0"/>
              </a:rPr>
              <a:t>对于开放</a:t>
            </a:r>
            <a:r>
              <a:rPr lang="en-US" altLang="zh-CN" sz="1800" dirty="0">
                <a:solidFill>
                  <a:schemeClr val="tx1"/>
                </a:solidFill>
                <a:latin typeface="Times New Roman" panose="02020603050405020304" pitchFamily="18" charset="0"/>
                <a:cs typeface="Times New Roman" panose="02020603050405020304" pitchFamily="18" charset="0"/>
              </a:rPr>
              <a:t>PaaS</a:t>
            </a:r>
            <a:r>
              <a:rPr lang="zh-CN" altLang="en-US" sz="1800" dirty="0">
                <a:solidFill>
                  <a:schemeClr val="tx1"/>
                </a:solidFill>
                <a:latin typeface="Times New Roman" panose="02020603050405020304" pitchFamily="18" charset="0"/>
                <a:cs typeface="Times New Roman" panose="02020603050405020304" pitchFamily="18" charset="0"/>
              </a:rPr>
              <a:t>的承诺，能够广泛支持各种开发框架和编程语言以及多样的应用服务和云部署环境。</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7" name="内容占位符 3"/>
          <p:cNvSpPr txBox="1">
            <a:spLocks/>
          </p:cNvSpPr>
          <p:nvPr/>
        </p:nvSpPr>
        <p:spPr>
          <a:xfrm>
            <a:off x="6365875" y="1143794"/>
            <a:ext cx="5295900" cy="464457"/>
          </a:xfrm>
          <a:prstGeom prst="rect">
            <a:avLst/>
          </a:prstGeom>
          <a:no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900" indent="-342900">
              <a:buClr>
                <a:srgbClr val="0070C0"/>
              </a:buClr>
              <a:buFont typeface="Wingdings" panose="05000000000000000000" pitchFamily="2" charset="2"/>
              <a:buChar char="Ø"/>
            </a:pPr>
            <a:r>
              <a:rPr lang="en-US" altLang="zh-CN" dirty="0"/>
              <a:t>2</a:t>
            </a:r>
            <a:r>
              <a:rPr lang="zh-CN" altLang="en-US" dirty="0"/>
              <a:t>．社区</a:t>
            </a:r>
          </a:p>
        </p:txBody>
      </p:sp>
      <p:sp>
        <p:nvSpPr>
          <p:cNvPr id="18" name="内容占位符 2"/>
          <p:cNvSpPr txBox="1">
            <a:spLocks/>
          </p:cNvSpPr>
          <p:nvPr/>
        </p:nvSpPr>
        <p:spPr>
          <a:xfrm>
            <a:off x="460375" y="2515394"/>
            <a:ext cx="5638800" cy="41910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sz="1800" dirty="0">
                <a:solidFill>
                  <a:schemeClr val="tx1"/>
                </a:solidFill>
                <a:latin typeface="Times New Roman" panose="02020603050405020304" pitchFamily="18" charset="0"/>
                <a:cs typeface="Times New Roman" panose="02020603050405020304" pitchFamily="18" charset="0"/>
              </a:rPr>
              <a:t>        Cloud Foundry</a:t>
            </a:r>
            <a:r>
              <a:rPr lang="zh-CN" altLang="en-US" sz="1800" dirty="0">
                <a:solidFill>
                  <a:schemeClr val="tx1"/>
                </a:solidFill>
                <a:latin typeface="Times New Roman" panose="02020603050405020304" pitchFamily="18" charset="0"/>
                <a:cs typeface="Times New Roman" panose="02020603050405020304" pitchFamily="18" charset="0"/>
              </a:rPr>
              <a:t>是</a:t>
            </a:r>
            <a:r>
              <a:rPr lang="en-US" altLang="zh-CN" sz="1800" dirty="0">
                <a:solidFill>
                  <a:schemeClr val="tx1"/>
                </a:solidFill>
                <a:latin typeface="Times New Roman" panose="02020603050405020304" pitchFamily="18" charset="0"/>
                <a:cs typeface="Times New Roman" panose="02020603050405020304" pitchFamily="18" charset="0"/>
              </a:rPr>
              <a:t>VMware</a:t>
            </a:r>
            <a:r>
              <a:rPr lang="zh-CN" altLang="en-US" sz="1800" dirty="0">
                <a:solidFill>
                  <a:schemeClr val="tx1"/>
                </a:solidFill>
                <a:latin typeface="Times New Roman" panose="02020603050405020304" pitchFamily="18" charset="0"/>
                <a:cs typeface="Times New Roman" panose="02020603050405020304" pitchFamily="18" charset="0"/>
              </a:rPr>
              <a:t>推出的业界第一个开源</a:t>
            </a:r>
            <a:r>
              <a:rPr lang="en-US" altLang="zh-CN" sz="1800" dirty="0">
                <a:solidFill>
                  <a:schemeClr val="tx1"/>
                </a:solidFill>
                <a:latin typeface="Times New Roman" panose="02020603050405020304" pitchFamily="18" charset="0"/>
                <a:cs typeface="Times New Roman" panose="02020603050405020304" pitchFamily="18" charset="0"/>
              </a:rPr>
              <a:t>PaaS</a:t>
            </a:r>
            <a:r>
              <a:rPr lang="zh-CN" altLang="en-US" sz="1800" dirty="0">
                <a:solidFill>
                  <a:schemeClr val="tx1"/>
                </a:solidFill>
                <a:latin typeface="Times New Roman" panose="02020603050405020304" pitchFamily="18" charset="0"/>
                <a:cs typeface="Times New Roman" panose="02020603050405020304" pitchFamily="18" charset="0"/>
              </a:rPr>
              <a:t>云平台，它支持多种框架、语言、运行时环境、云平台及应用服务，使开发人员能够在几秒钟内进行应用程序的部署和扩展，无需担心任何基础架构的问题。</a:t>
            </a:r>
          </a:p>
          <a:p>
            <a:pPr marL="0" indent="0" algn="just">
              <a:buNone/>
            </a:pPr>
            <a:r>
              <a:rPr lang="zh-CN" altLang="en-US" sz="1800" dirty="0">
                <a:solidFill>
                  <a:schemeClr val="tx1"/>
                </a:solidFill>
                <a:latin typeface="Times New Roman" panose="02020603050405020304" pitchFamily="18" charset="0"/>
                <a:cs typeface="Times New Roman" panose="02020603050405020304" pitchFamily="18" charset="0"/>
              </a:rPr>
              <a:t>         作为新一代云应用平台，</a:t>
            </a:r>
            <a:r>
              <a:rPr lang="en-US" altLang="zh-CN" sz="1800" dirty="0">
                <a:solidFill>
                  <a:schemeClr val="tx1"/>
                </a:solidFill>
                <a:latin typeface="Times New Roman" panose="02020603050405020304" pitchFamily="18" charset="0"/>
                <a:cs typeface="Times New Roman" panose="02020603050405020304" pitchFamily="18" charset="0"/>
              </a:rPr>
              <a:t>Cloud Foundry</a:t>
            </a:r>
            <a:r>
              <a:rPr lang="zh-CN" altLang="en-US" sz="1800" dirty="0">
                <a:solidFill>
                  <a:schemeClr val="tx1"/>
                </a:solidFill>
                <a:latin typeface="Times New Roman" panose="02020603050405020304" pitchFamily="18" charset="0"/>
                <a:cs typeface="Times New Roman" panose="02020603050405020304" pitchFamily="18" charset="0"/>
              </a:rPr>
              <a:t>专为私有云计算环境、企业级数据中心和公有云服务提供商所打造。</a:t>
            </a:r>
            <a:r>
              <a:rPr lang="en-US" altLang="zh-CN" sz="1800" dirty="0">
                <a:solidFill>
                  <a:schemeClr val="tx1"/>
                </a:solidFill>
                <a:latin typeface="Times New Roman" panose="02020603050405020304" pitchFamily="18" charset="0"/>
                <a:cs typeface="Times New Roman" panose="02020603050405020304" pitchFamily="18" charset="0"/>
              </a:rPr>
              <a:t>Cloud Foundry</a:t>
            </a:r>
            <a:r>
              <a:rPr lang="zh-CN" altLang="en-US" sz="1800" dirty="0">
                <a:solidFill>
                  <a:schemeClr val="tx1"/>
                </a:solidFill>
                <a:latin typeface="Times New Roman" panose="02020603050405020304" pitchFamily="18" charset="0"/>
                <a:cs typeface="Times New Roman" panose="02020603050405020304" pitchFamily="18" charset="0"/>
              </a:rPr>
              <a:t>云平台可以简化现代应用程序的开发、交付和运行过程，在面对多种公有云和私有云选择、符合业界标准的高效开发框架以及应用基础设施服务时，可以显著提高开发者在云环境中部署和运行应用程序的能力。</a:t>
            </a: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1" name="直接连接符 10"/>
          <p:cNvCxnSpPr/>
          <p:nvPr/>
        </p:nvCxnSpPr>
        <p:spPr>
          <a:xfrm>
            <a:off x="6175375" y="1219994"/>
            <a:ext cx="0" cy="5217508"/>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2" name="组合 11"/>
          <p:cNvGrpSpPr/>
          <p:nvPr/>
        </p:nvGrpSpPr>
        <p:grpSpPr>
          <a:xfrm>
            <a:off x="131974" y="28247"/>
            <a:ext cx="11520000" cy="1016152"/>
            <a:chOff x="131974" y="-1"/>
            <a:chExt cx="11520000" cy="1016152"/>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4" name="矩形 1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20" name="文本框 19"/>
          <p:cNvSpPr txBox="1"/>
          <p:nvPr/>
        </p:nvSpPr>
        <p:spPr>
          <a:xfrm>
            <a:off x="631223" y="1594275"/>
            <a:ext cx="255230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Cloud Foundry</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83653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2623365"/>
            <a:ext cx="5257800" cy="1187429"/>
          </a:xfrm>
          <a:prstGeom prst="rect">
            <a:avLst/>
          </a:prstGeom>
        </p:spPr>
        <p:txBody>
          <a:bodyPr>
            <a:noAutofit/>
          </a:bodyPr>
          <a:lstStyle/>
          <a:p>
            <a:pPr marL="0" indent="457200" algn="just">
              <a:buNone/>
            </a:pPr>
            <a:r>
              <a:rPr lang="en-US" altLang="zh-CN" sz="1600" dirty="0">
                <a:solidFill>
                  <a:schemeClr val="tx1"/>
                </a:solidFill>
                <a:latin typeface="Times New Roman" panose="02020603050405020304" pitchFamily="18" charset="0"/>
                <a:cs typeface="Times New Roman" panose="02020603050405020304" pitchFamily="18" charset="0"/>
              </a:rPr>
              <a:t>Cloud Foundry</a:t>
            </a:r>
            <a:r>
              <a:rPr lang="zh-CN" altLang="en-US" sz="1600" dirty="0">
                <a:solidFill>
                  <a:schemeClr val="tx1"/>
                </a:solidFill>
                <a:latin typeface="Times New Roman" panose="02020603050405020304" pitchFamily="18" charset="0"/>
                <a:cs typeface="Times New Roman" panose="02020603050405020304" pitchFamily="18" charset="0"/>
              </a:rPr>
              <a:t>为开发者构建了具有足够选择性的</a:t>
            </a:r>
            <a:r>
              <a:rPr lang="en-US" altLang="zh-CN" sz="1600" dirty="0">
                <a:solidFill>
                  <a:schemeClr val="tx1"/>
                </a:solidFill>
                <a:latin typeface="Times New Roman" panose="02020603050405020304" pitchFamily="18" charset="0"/>
                <a:cs typeface="Times New Roman" panose="02020603050405020304" pitchFamily="18" charset="0"/>
              </a:rPr>
              <a:t>PaaS</a:t>
            </a:r>
            <a:r>
              <a:rPr lang="zh-CN" altLang="en-US" sz="1600" dirty="0">
                <a:solidFill>
                  <a:schemeClr val="tx1"/>
                </a:solidFill>
                <a:latin typeface="Times New Roman" panose="02020603050405020304" pitchFamily="18" charset="0"/>
                <a:cs typeface="Times New Roman" panose="02020603050405020304" pitchFamily="18" charset="0"/>
              </a:rPr>
              <a:t>云平台，它同时支持多种开发框架、编程语言、应用服务以及多种云部署环境的灵活选择，其主要特点有：</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8" name="Text Box 15"/>
          <p:cNvSpPr txBox="1">
            <a:spLocks noChangeArrowheads="1"/>
          </p:cNvSpPr>
          <p:nvPr/>
        </p:nvSpPr>
        <p:spPr bwMode="auto">
          <a:xfrm>
            <a:off x="6784975" y="5715794"/>
            <a:ext cx="419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Cloud Foundry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云平台灵活选择性</a:t>
            </a:r>
          </a:p>
        </p:txBody>
      </p:sp>
      <p:sp>
        <p:nvSpPr>
          <p:cNvPr id="9" name="内容占位符 3"/>
          <p:cNvSpPr txBox="1">
            <a:spLocks/>
          </p:cNvSpPr>
          <p:nvPr/>
        </p:nvSpPr>
        <p:spPr>
          <a:xfrm>
            <a:off x="460375" y="2203337"/>
            <a:ext cx="4800600" cy="464457"/>
          </a:xfrm>
          <a:prstGeom prst="rect">
            <a:avLst/>
          </a:prstGeom>
          <a:no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900" indent="-342900">
              <a:buClr>
                <a:srgbClr val="0070C0"/>
              </a:buClr>
              <a:buFont typeface="Wingdings" panose="05000000000000000000" pitchFamily="2" charset="2"/>
              <a:buChar char="Ø"/>
            </a:pPr>
            <a:r>
              <a:rPr lang="en-US" altLang="zh-CN" dirty="0">
                <a:solidFill>
                  <a:schemeClr val="tx1"/>
                </a:solidFill>
              </a:rPr>
              <a:t>3</a:t>
            </a:r>
            <a:r>
              <a:rPr lang="zh-CN" altLang="en-US" dirty="0">
                <a:solidFill>
                  <a:schemeClr val="tx1"/>
                </a:solidFill>
              </a:rPr>
              <a:t>．平台特点</a:t>
            </a:r>
          </a:p>
        </p:txBody>
      </p:sp>
      <p:pic>
        <p:nvPicPr>
          <p:cNvPr id="50178" name="Picture 2" descr="G:\云计算导论：概念 架构与应用\云计算导论彩色示例图\第八章 云计算业界动态\图8.11 CloudFoundry云平台灵活选择性\图8.11 CloudFoundry云平台灵活选择性.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777" y="1470450"/>
            <a:ext cx="5784998" cy="409294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p:cNvGrpSpPr/>
          <p:nvPr/>
        </p:nvGrpSpPr>
        <p:grpSpPr>
          <a:xfrm>
            <a:off x="451597" y="3734594"/>
            <a:ext cx="579307" cy="626655"/>
            <a:chOff x="6242320" y="1105727"/>
            <a:chExt cx="579005" cy="626656"/>
          </a:xfrm>
        </p:grpSpPr>
        <p:sp>
          <p:nvSpPr>
            <p:cNvPr id="33"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9933"/>
                  </a:solidFill>
                  <a:latin typeface="Impact" pitchFamily="34" charset="0"/>
                  <a:ea typeface="微软雅黑" pitchFamily="34" charset="-122"/>
                </a:rPr>
                <a:t>01</a:t>
              </a:r>
              <a:endParaRPr lang="zh-CN" altLang="en-US" sz="3200" dirty="0">
                <a:solidFill>
                  <a:srgbClr val="FF9933"/>
                </a:solidFill>
                <a:latin typeface="微软雅黑" pitchFamily="34" charset="-122"/>
                <a:ea typeface="微软雅黑" pitchFamily="34" charset="-122"/>
              </a:endParaRPr>
            </a:p>
          </p:txBody>
        </p:sp>
        <p:sp>
          <p:nvSpPr>
            <p:cNvPr id="34"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35" name="组合 34"/>
          <p:cNvGrpSpPr/>
          <p:nvPr/>
        </p:nvGrpSpPr>
        <p:grpSpPr>
          <a:xfrm>
            <a:off x="384175" y="4703032"/>
            <a:ext cx="579307" cy="631762"/>
            <a:chOff x="6242320" y="2373233"/>
            <a:chExt cx="579005" cy="631762"/>
          </a:xfrm>
        </p:grpSpPr>
        <p:sp>
          <p:nvSpPr>
            <p:cNvPr id="36"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itchFamily="34" charset="0"/>
                  <a:ea typeface="微软雅黑" pitchFamily="34" charset="-122"/>
                </a:rPr>
                <a:t>02</a:t>
              </a:r>
              <a:endParaRPr lang="zh-CN" altLang="en-US" sz="3200" dirty="0">
                <a:solidFill>
                  <a:srgbClr val="01ACBE"/>
                </a:solidFill>
                <a:latin typeface="微软雅黑" pitchFamily="34" charset="-122"/>
                <a:ea typeface="微软雅黑" pitchFamily="34" charset="-122"/>
              </a:endParaRPr>
            </a:p>
          </p:txBody>
        </p:sp>
        <p:sp>
          <p:nvSpPr>
            <p:cNvPr id="37"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38" name="组合 37"/>
          <p:cNvGrpSpPr/>
          <p:nvPr/>
        </p:nvGrpSpPr>
        <p:grpSpPr>
          <a:xfrm>
            <a:off x="451597" y="5639594"/>
            <a:ext cx="579307" cy="620494"/>
            <a:chOff x="6242320" y="3640739"/>
            <a:chExt cx="579005" cy="620494"/>
          </a:xfrm>
        </p:grpSpPr>
        <p:sp>
          <p:nvSpPr>
            <p:cNvPr id="39"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C00000"/>
                  </a:solidFill>
                  <a:latin typeface="Impact" pitchFamily="34" charset="0"/>
                  <a:ea typeface="微软雅黑" pitchFamily="34" charset="-122"/>
                </a:rPr>
                <a:t>03</a:t>
              </a:r>
              <a:endParaRPr lang="zh-CN" altLang="en-US" sz="3200" dirty="0">
                <a:solidFill>
                  <a:srgbClr val="C00000"/>
                </a:solidFill>
                <a:latin typeface="微软雅黑" pitchFamily="34" charset="-122"/>
                <a:ea typeface="微软雅黑" pitchFamily="34" charset="-122"/>
              </a:endParaRPr>
            </a:p>
          </p:txBody>
        </p:sp>
        <p:sp>
          <p:nvSpPr>
            <p:cNvPr id="40"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41" name="组合 40"/>
          <p:cNvGrpSpPr/>
          <p:nvPr/>
        </p:nvGrpSpPr>
        <p:grpSpPr>
          <a:xfrm>
            <a:off x="536547" y="4420394"/>
            <a:ext cx="5334028" cy="17700"/>
            <a:chOff x="6327224" y="1896619"/>
            <a:chExt cx="2624395" cy="933"/>
          </a:xfrm>
        </p:grpSpPr>
        <p:cxnSp>
          <p:nvCxnSpPr>
            <p:cNvPr id="42" name="直接连接符 41"/>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文本框 44"/>
          <p:cNvSpPr txBox="1"/>
          <p:nvPr/>
        </p:nvSpPr>
        <p:spPr>
          <a:xfrm>
            <a:off x="1222375" y="3658394"/>
            <a:ext cx="4574484" cy="728982"/>
          </a:xfrm>
          <a:prstGeom prst="rect">
            <a:avLst/>
          </a:prstGeom>
          <a:noFill/>
        </p:spPr>
        <p:txBody>
          <a:bodyPr wrap="square" rtlCol="0">
            <a:spAutoFit/>
          </a:bodyPr>
          <a:lstStyle/>
          <a:p>
            <a:pPr algn="just">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开发框架的选择性。</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Cloud Foundry</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云平台支持各种框架的灵活选择。</a:t>
            </a:r>
          </a:p>
        </p:txBody>
      </p:sp>
      <p:sp>
        <p:nvSpPr>
          <p:cNvPr id="45" name="文本框 45"/>
          <p:cNvSpPr txBox="1"/>
          <p:nvPr/>
        </p:nvSpPr>
        <p:spPr>
          <a:xfrm>
            <a:off x="1228669" y="4420394"/>
            <a:ext cx="4641906" cy="1089529"/>
          </a:xfrm>
          <a:prstGeom prst="rect">
            <a:avLst/>
          </a:prstGeom>
          <a:noFill/>
        </p:spPr>
        <p:txBody>
          <a:bodyPr wrap="square" rtlCol="0">
            <a:spAutoFit/>
          </a:bodyPr>
          <a:lstStyle/>
          <a:p>
            <a:pPr algn="just">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应用服务的选择性。</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Cloud Foundry</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云平台将应用和应用依赖的服务相分开，增加了在</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平台上部署应用的灵活性。</a:t>
            </a:r>
          </a:p>
        </p:txBody>
      </p:sp>
      <p:sp>
        <p:nvSpPr>
          <p:cNvPr id="46" name="文本框 46"/>
          <p:cNvSpPr txBox="1"/>
          <p:nvPr/>
        </p:nvSpPr>
        <p:spPr>
          <a:xfrm>
            <a:off x="1222375" y="5563394"/>
            <a:ext cx="4574484" cy="1061381"/>
          </a:xfrm>
          <a:prstGeom prst="rect">
            <a:avLst/>
          </a:prstGeom>
          <a:noFill/>
        </p:spPr>
        <p:txBody>
          <a:bodyPr wrap="square" rtlCol="0">
            <a:spAutoFit/>
          </a:bodyPr>
          <a:lstStyle/>
          <a:p>
            <a:pPr algn="just">
              <a:lnSpc>
                <a:spcPct val="120000"/>
              </a:lnSpc>
            </a:pP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部署云环境的选择性。灵活性是云计算的重要特点，而部署云环境的灵活性是</a:t>
            </a:r>
            <a:r>
              <a:rPr lang="en-US" altLang="zh-CN"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18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云平台被广泛接受的重要前提。</a:t>
            </a:r>
          </a:p>
        </p:txBody>
      </p:sp>
      <p:grpSp>
        <p:nvGrpSpPr>
          <p:cNvPr id="47" name="组合 46"/>
          <p:cNvGrpSpPr/>
          <p:nvPr/>
        </p:nvGrpSpPr>
        <p:grpSpPr>
          <a:xfrm>
            <a:off x="536547" y="5545694"/>
            <a:ext cx="5334028" cy="17700"/>
            <a:chOff x="6327224" y="1896619"/>
            <a:chExt cx="2624395" cy="933"/>
          </a:xfrm>
        </p:grpSpPr>
        <p:cxnSp>
          <p:nvCxnSpPr>
            <p:cNvPr id="48" name="直接连接符 47"/>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536547" y="6650801"/>
            <a:ext cx="5334028" cy="55593"/>
            <a:chOff x="6327224" y="1896619"/>
            <a:chExt cx="2624395" cy="933"/>
          </a:xfrm>
        </p:grpSpPr>
        <p:cxnSp>
          <p:nvCxnSpPr>
            <p:cNvPr id="51" name="直接连接符 50"/>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 name="直接连接符 52"/>
          <p:cNvCxnSpPr/>
          <p:nvPr/>
        </p:nvCxnSpPr>
        <p:spPr>
          <a:xfrm>
            <a:off x="6175375" y="1296194"/>
            <a:ext cx="0" cy="5217508"/>
          </a:xfrm>
          <a:prstGeom prst="line">
            <a:avLst/>
          </a:prstGeom>
          <a:ln w="5715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60" name="组合 59"/>
          <p:cNvGrpSpPr/>
          <p:nvPr/>
        </p:nvGrpSpPr>
        <p:grpSpPr>
          <a:xfrm>
            <a:off x="131974" y="28247"/>
            <a:ext cx="11520000" cy="1016152"/>
            <a:chOff x="131974" y="-1"/>
            <a:chExt cx="11520000" cy="1016152"/>
          </a:xfrm>
        </p:grpSpPr>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62" name="矩形 61"/>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64" name="文本框 63"/>
          <p:cNvSpPr txBox="1"/>
          <p:nvPr/>
        </p:nvSpPr>
        <p:spPr>
          <a:xfrm>
            <a:off x="631223" y="1594275"/>
            <a:ext cx="255230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Cloud Foundry</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39788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536575" y="2515394"/>
            <a:ext cx="11201400" cy="1143000"/>
          </a:xfrm>
          <a:prstGeom prst="rect">
            <a:avLst/>
          </a:prstGeom>
          <a:noFill/>
        </p:spPr>
        <p:txBody>
          <a:bodyPr>
            <a:noAutofit/>
          </a:bodyPr>
          <a:lstStyle/>
          <a:p>
            <a:pPr marL="0" indent="457200" algn="just">
              <a:buNone/>
            </a:pPr>
            <a:r>
              <a:rPr lang="en-US" altLang="zh-CN" sz="1800" dirty="0">
                <a:solidFill>
                  <a:schemeClr val="tx1"/>
                </a:solidFill>
                <a:latin typeface="Times New Roman" panose="02020603050405020304" pitchFamily="18" charset="0"/>
                <a:cs typeface="Times New Roman" panose="02020603050405020304" pitchFamily="18" charset="0"/>
              </a:rPr>
              <a:t>Cloud Foundry</a:t>
            </a:r>
            <a:r>
              <a:rPr lang="zh-CN" altLang="en-US" sz="1800" dirty="0">
                <a:solidFill>
                  <a:schemeClr val="tx1"/>
                </a:solidFill>
                <a:latin typeface="Times New Roman" panose="02020603050405020304" pitchFamily="18" charset="0"/>
                <a:cs typeface="Times New Roman" panose="02020603050405020304" pitchFamily="18" charset="0"/>
              </a:rPr>
              <a:t>是由相对独立的多个模块构成的分布式系统，每个模块单独存在和运行，各模块之间通过消息机制进行通信。</a:t>
            </a:r>
            <a:r>
              <a:rPr lang="en-US" altLang="zh-CN" sz="1800" dirty="0">
                <a:solidFill>
                  <a:schemeClr val="tx1"/>
                </a:solidFill>
                <a:latin typeface="Times New Roman" panose="02020603050405020304" pitchFamily="18" charset="0"/>
                <a:cs typeface="Times New Roman" panose="02020603050405020304" pitchFamily="18" charset="0"/>
              </a:rPr>
              <a:t>Cloud Foundry</a:t>
            </a:r>
            <a:r>
              <a:rPr lang="zh-CN" altLang="en-US" sz="1800" dirty="0">
                <a:solidFill>
                  <a:schemeClr val="tx1"/>
                </a:solidFill>
                <a:latin typeface="Times New Roman" panose="02020603050405020304" pitchFamily="18" charset="0"/>
                <a:cs typeface="Times New Roman" panose="02020603050405020304" pitchFamily="18" charset="0"/>
              </a:rPr>
              <a:t>各模块本身是基于</a:t>
            </a:r>
            <a:r>
              <a:rPr lang="en-US" altLang="zh-CN" sz="1800" dirty="0">
                <a:solidFill>
                  <a:schemeClr val="tx1"/>
                </a:solidFill>
                <a:latin typeface="Times New Roman" panose="02020603050405020304" pitchFamily="18" charset="0"/>
                <a:cs typeface="Times New Roman" panose="02020603050405020304" pitchFamily="18" charset="0"/>
              </a:rPr>
              <a:t>Ruby</a:t>
            </a:r>
            <a:r>
              <a:rPr lang="zh-CN" altLang="en-US" sz="1800" dirty="0">
                <a:solidFill>
                  <a:schemeClr val="tx1"/>
                </a:solidFill>
                <a:latin typeface="Times New Roman" panose="02020603050405020304" pitchFamily="18" charset="0"/>
                <a:cs typeface="Times New Roman" panose="02020603050405020304" pitchFamily="18" charset="0"/>
              </a:rPr>
              <a:t>语言开发的，每个部分可以认为拿来即可运行，不存在编译等过程。</a:t>
            </a:r>
            <a:r>
              <a:rPr lang="en-US" altLang="zh-CN" sz="1800" dirty="0">
                <a:solidFill>
                  <a:schemeClr val="tx1"/>
                </a:solidFill>
                <a:latin typeface="Times New Roman" panose="02020603050405020304" pitchFamily="18" charset="0"/>
                <a:cs typeface="Times New Roman" panose="02020603050405020304" pitchFamily="18" charset="0"/>
              </a:rPr>
              <a:t>Cloud Foundry</a:t>
            </a:r>
            <a:r>
              <a:rPr lang="zh-CN" altLang="en-US" sz="1800" dirty="0">
                <a:solidFill>
                  <a:schemeClr val="tx1"/>
                </a:solidFill>
                <a:latin typeface="Times New Roman" panose="02020603050405020304" pitchFamily="18" charset="0"/>
                <a:cs typeface="Times New Roman" panose="02020603050405020304" pitchFamily="18" charset="0"/>
              </a:rPr>
              <a:t>云平台整体逻辑组成如下图所示。</a:t>
            </a:r>
          </a:p>
        </p:txBody>
      </p:sp>
      <p:cxnSp>
        <p:nvCxnSpPr>
          <p:cNvPr id="6" name="直接连接符 5"/>
          <p:cNvCxnSpPr/>
          <p:nvPr/>
        </p:nvCxnSpPr>
        <p:spPr>
          <a:xfrm>
            <a:off x="536575" y="2515394"/>
            <a:ext cx="1166177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175" y="3822330"/>
            <a:ext cx="12198350" cy="303646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 Box 6"/>
          <p:cNvSpPr txBox="1">
            <a:spLocks noChangeArrowheads="1"/>
          </p:cNvSpPr>
          <p:nvPr/>
        </p:nvSpPr>
        <p:spPr bwMode="auto">
          <a:xfrm>
            <a:off x="384111" y="3994869"/>
            <a:ext cx="5795963"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indent="457200" algn="just" eaLnBrk="1" hangingPunct="1">
              <a:spcBef>
                <a:spcPct val="50000"/>
              </a:spcBef>
              <a:buClrTx/>
              <a:buNone/>
            </a:pPr>
            <a:r>
              <a:rPr lang="zh-CN" altLang="en-US" sz="2000" dirty="0">
                <a:solidFill>
                  <a:schemeClr val="bg1"/>
                </a:solidFill>
                <a:latin typeface="Times New Roman" panose="02020603050405020304" pitchFamily="18" charset="0"/>
                <a:ea typeface="+mj-ea"/>
                <a:cs typeface="Times New Roman" panose="02020603050405020304" pitchFamily="18" charset="0"/>
              </a:rPr>
              <a:t>从图中可以看到，</a:t>
            </a:r>
            <a:r>
              <a:rPr lang="en-US" altLang="zh-CN" sz="2000" dirty="0">
                <a:solidFill>
                  <a:schemeClr val="bg1"/>
                </a:solidFill>
                <a:latin typeface="Times New Roman" panose="02020603050405020304" pitchFamily="18" charset="0"/>
                <a:ea typeface="+mj-ea"/>
                <a:cs typeface="Times New Roman" panose="02020603050405020304" pitchFamily="18" charset="0"/>
              </a:rPr>
              <a:t>Cloud Foundry</a:t>
            </a:r>
            <a:r>
              <a:rPr lang="zh-CN" altLang="en-US" sz="2000" dirty="0">
                <a:solidFill>
                  <a:schemeClr val="bg1"/>
                </a:solidFill>
                <a:latin typeface="Times New Roman" panose="02020603050405020304" pitchFamily="18" charset="0"/>
                <a:ea typeface="+mj-ea"/>
                <a:cs typeface="Times New Roman" panose="02020603050405020304" pitchFamily="18" charset="0"/>
              </a:rPr>
              <a:t>云平台是完全模块化的分布式系统，各个模块之间是相互独立的，通过消息总线进行相互连接和通信，这种结构不仅使系统各模块之间的耦合度降低，而且使系统功能容易扩充。此外，开发人员可以通过</a:t>
            </a:r>
            <a:r>
              <a:rPr lang="en-US" altLang="zh-CN" sz="2000" dirty="0">
                <a:solidFill>
                  <a:schemeClr val="bg1"/>
                </a:solidFill>
                <a:latin typeface="Times New Roman" panose="02020603050405020304" pitchFamily="18" charset="0"/>
                <a:ea typeface="+mj-ea"/>
                <a:cs typeface="Times New Roman" panose="02020603050405020304" pitchFamily="18" charset="0"/>
              </a:rPr>
              <a:t>VMC</a:t>
            </a:r>
            <a:r>
              <a:rPr lang="zh-CN" altLang="en-US" sz="2000" dirty="0">
                <a:solidFill>
                  <a:schemeClr val="bg1"/>
                </a:solidFill>
                <a:latin typeface="Times New Roman" panose="02020603050405020304" pitchFamily="18" charset="0"/>
                <a:ea typeface="+mj-ea"/>
                <a:cs typeface="Times New Roman" panose="02020603050405020304" pitchFamily="18" charset="0"/>
              </a:rPr>
              <a:t>命令行工具或</a:t>
            </a:r>
            <a:r>
              <a:rPr lang="en-US" altLang="zh-CN" sz="2000" dirty="0">
                <a:solidFill>
                  <a:schemeClr val="bg1"/>
                </a:solidFill>
                <a:latin typeface="Times New Roman" panose="02020603050405020304" pitchFamily="18" charset="0"/>
                <a:ea typeface="+mj-ea"/>
                <a:cs typeface="Times New Roman" panose="02020603050405020304" pitchFamily="18" charset="0"/>
              </a:rPr>
              <a:t>STS</a:t>
            </a:r>
            <a:r>
              <a:rPr lang="zh-CN" altLang="en-US" sz="2000" dirty="0">
                <a:solidFill>
                  <a:schemeClr val="bg1"/>
                </a:solidFill>
                <a:latin typeface="Times New Roman" panose="02020603050405020304" pitchFamily="18" charset="0"/>
                <a:ea typeface="+mj-ea"/>
                <a:cs typeface="Times New Roman" panose="02020603050405020304" pitchFamily="18" charset="0"/>
              </a:rPr>
              <a:t>插件方便地部署应用程序到</a:t>
            </a:r>
            <a:r>
              <a:rPr lang="en-US" altLang="zh-CN" sz="2000" dirty="0">
                <a:solidFill>
                  <a:schemeClr val="bg1"/>
                </a:solidFill>
                <a:latin typeface="Times New Roman" panose="02020603050405020304" pitchFamily="18" charset="0"/>
                <a:ea typeface="+mj-ea"/>
                <a:cs typeface="Times New Roman" panose="02020603050405020304" pitchFamily="18" charset="0"/>
              </a:rPr>
              <a:t>Cloud Foundry</a:t>
            </a:r>
            <a:r>
              <a:rPr lang="zh-CN" altLang="en-US" sz="2000" dirty="0">
                <a:solidFill>
                  <a:schemeClr val="bg1"/>
                </a:solidFill>
                <a:latin typeface="Times New Roman" panose="02020603050405020304" pitchFamily="18" charset="0"/>
                <a:ea typeface="+mj-ea"/>
                <a:cs typeface="Times New Roman" panose="02020603050405020304" pitchFamily="18" charset="0"/>
              </a:rPr>
              <a:t>云平台上，最终用户可以通过浏览器访问运行在</a:t>
            </a:r>
            <a:r>
              <a:rPr lang="en-US" altLang="zh-CN" sz="2000" dirty="0">
                <a:solidFill>
                  <a:schemeClr val="bg1"/>
                </a:solidFill>
                <a:latin typeface="Times New Roman" panose="02020603050405020304" pitchFamily="18" charset="0"/>
                <a:ea typeface="+mj-ea"/>
                <a:cs typeface="Times New Roman" panose="02020603050405020304" pitchFamily="18" charset="0"/>
              </a:rPr>
              <a:t>Cloud Foundry</a:t>
            </a:r>
            <a:r>
              <a:rPr lang="zh-CN" altLang="en-US" sz="2000" dirty="0">
                <a:solidFill>
                  <a:schemeClr val="bg1"/>
                </a:solidFill>
                <a:latin typeface="Times New Roman" panose="02020603050405020304" pitchFamily="18" charset="0"/>
                <a:ea typeface="+mj-ea"/>
                <a:cs typeface="Times New Roman" panose="02020603050405020304" pitchFamily="18" charset="0"/>
              </a:rPr>
              <a:t>云平台上的应用。</a:t>
            </a:r>
          </a:p>
        </p:txBody>
      </p:sp>
      <p:sp>
        <p:nvSpPr>
          <p:cNvPr id="12" name="内容占位符 3"/>
          <p:cNvSpPr txBox="1">
            <a:spLocks/>
          </p:cNvSpPr>
          <p:nvPr/>
        </p:nvSpPr>
        <p:spPr>
          <a:xfrm>
            <a:off x="570263" y="2026521"/>
            <a:ext cx="3014312" cy="464457"/>
          </a:xfrm>
          <a:prstGeom prst="rect">
            <a:avLst/>
          </a:prstGeom>
          <a:noFill/>
        </p:spPr>
        <p:txBody>
          <a:bodyPr vert="horz" lIns="121917" tIns="60958" rIns="121917" bIns="60958" rtlCol="0">
            <a:no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900" indent="-342900">
              <a:lnSpc>
                <a:spcPct val="130000"/>
              </a:lnSpc>
              <a:buClr>
                <a:srgbClr val="0070C0"/>
              </a:buClr>
              <a:buFont typeface="Wingdings" panose="05000000000000000000" pitchFamily="2" charset="2"/>
              <a:buChar char="Ø"/>
            </a:pPr>
            <a:r>
              <a:rPr lang="en-US" altLang="zh-CN" dirty="0">
                <a:solidFill>
                  <a:schemeClr val="tx1"/>
                </a:solidFill>
              </a:rPr>
              <a:t>4</a:t>
            </a:r>
            <a:r>
              <a:rPr lang="zh-CN" altLang="en-US" dirty="0">
                <a:solidFill>
                  <a:schemeClr val="tx1"/>
                </a:solidFill>
              </a:rPr>
              <a:t>．平台组成及架构</a:t>
            </a:r>
          </a:p>
        </p:txBody>
      </p:sp>
      <p:pic>
        <p:nvPicPr>
          <p:cNvPr id="51202" name="图片 11"/>
          <p:cNvPicPr>
            <a:picLocks noChangeAspect="1" noChangeArrowheads="1"/>
          </p:cNvPicPr>
          <p:nvPr/>
        </p:nvPicPr>
        <p:blipFill>
          <a:blip r:embed="rId2">
            <a:extLst>
              <a:ext uri="{28A0092B-C50C-407E-A947-70E740481C1C}">
                <a14:useLocalDpi xmlns:a14="http://schemas.microsoft.com/office/drawing/2010/main" val="0"/>
              </a:ext>
            </a:extLst>
          </a:blip>
          <a:srcRect l="383" t="1355" r="594" b="1561"/>
          <a:stretch>
            <a:fillRect/>
          </a:stretch>
        </p:blipFill>
        <p:spPr bwMode="auto">
          <a:xfrm>
            <a:off x="6937375" y="3882970"/>
            <a:ext cx="4904359" cy="28996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3" name="组合 12"/>
          <p:cNvGrpSpPr/>
          <p:nvPr/>
        </p:nvGrpSpPr>
        <p:grpSpPr>
          <a:xfrm>
            <a:off x="131974" y="28247"/>
            <a:ext cx="11520000" cy="1016152"/>
            <a:chOff x="131974" y="-1"/>
            <a:chExt cx="11520000" cy="1016152"/>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5" name="矩形 14"/>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7" name="文本框 16"/>
          <p:cNvSpPr txBox="1"/>
          <p:nvPr/>
        </p:nvSpPr>
        <p:spPr>
          <a:xfrm>
            <a:off x="631223" y="1594275"/>
            <a:ext cx="255230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Cloud Foundry</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7833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6294534" y="1044399"/>
            <a:ext cx="5724525" cy="5815189"/>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5"/>
          <p:cNvSpPr txBox="1"/>
          <p:nvPr/>
        </p:nvSpPr>
        <p:spPr>
          <a:xfrm>
            <a:off x="296214" y="1965941"/>
            <a:ext cx="5334000" cy="4893647"/>
          </a:xfrm>
          <a:prstGeom prst="rect">
            <a:avLst/>
          </a:prstGeom>
          <a:noFill/>
        </p:spPr>
        <p:txBody>
          <a:bodyPr wrap="square" rtlCol="0">
            <a:spAutoFit/>
          </a:bodyPr>
          <a:lstStyle/>
          <a:p>
            <a:pPr marL="342900" indent="-342900">
              <a:lnSpc>
                <a:spcPct val="130000"/>
              </a:lnSpc>
              <a:spcBef>
                <a:spcPct val="20000"/>
              </a:spcBef>
              <a:buClr>
                <a:srgbClr val="0070C0"/>
              </a:buClr>
              <a:buSzPct val="800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．云平台运行类型</a:t>
            </a:r>
          </a:p>
          <a:p>
            <a:pPr indent="457200" algn="just">
              <a:lnSpc>
                <a:spcPct val="120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Cloud Foundry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可以运行在多种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之上，与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的耦合性很低。目前，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Cloud Foundry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的运营方式主要有以下三类。</a:t>
            </a:r>
          </a:p>
          <a:p>
            <a:pPr indent="457200" algn="just">
              <a:lnSpc>
                <a:spcPct val="120000"/>
              </a:lnSpc>
            </a:pP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）公有云服务平台</a:t>
            </a:r>
          </a:p>
          <a:p>
            <a:pPr indent="457200" algn="just">
              <a:lnSpc>
                <a:spcPct val="12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公有云服务平台是指目前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公司自己运营的一个免费公有云平台及其合作伙伴的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云平台。当前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公司自己运维着一个公有</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云服务平台，该平台为开发者提供了一个简单的途径来试用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Cloud Foundry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云平台，并为新的服务和软件的运维优化提供一个测试平台。开发者可以注册并部署自己的应用到该云平台上</a:t>
            </a:r>
            <a:r>
              <a:rPr lang="zh-CN" altLang="en-US" sz="2000" dirty="0">
                <a:solidFill>
                  <a:srgbClr val="4C6062"/>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900" dirty="0">
              <a:solidFill>
                <a:srgbClr val="4C606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 Box 15"/>
          <p:cNvSpPr txBox="1">
            <a:spLocks noChangeArrowheads="1"/>
          </p:cNvSpPr>
          <p:nvPr/>
        </p:nvSpPr>
        <p:spPr bwMode="auto">
          <a:xfrm>
            <a:off x="7623175" y="5487194"/>
            <a:ext cx="33845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2000" dirty="0">
                <a:latin typeface="微软雅黑" panose="020B0503020204020204" pitchFamily="34" charset="-122"/>
                <a:ea typeface="微软雅黑" panose="020B0503020204020204" pitchFamily="34" charset="-122"/>
              </a:rPr>
              <a:t>Cloud Foundry</a:t>
            </a:r>
            <a:r>
              <a:rPr lang="zh-CN" altLang="en-US" sz="2000" dirty="0">
                <a:latin typeface="微软雅黑" panose="020B0503020204020204" pitchFamily="34" charset="-122"/>
                <a:ea typeface="微软雅黑" panose="020B0503020204020204" pitchFamily="34" charset="-122"/>
              </a:rPr>
              <a:t>公有云架构</a:t>
            </a:r>
          </a:p>
        </p:txBody>
      </p:sp>
      <p:pic>
        <p:nvPicPr>
          <p:cNvPr id="8" name="Picture 2" descr="G:\云计算导论：概念 架构与应用\云计算导论彩色示例图\第八章 云计算业界动态\图8.13 CloudFundry公有云架构\图8.13 CloudFundry公有云架构.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975" y="1829594"/>
            <a:ext cx="5020707"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9" name="组合 8"/>
          <p:cNvGrpSpPr/>
          <p:nvPr/>
        </p:nvGrpSpPr>
        <p:grpSpPr>
          <a:xfrm>
            <a:off x="131974" y="28247"/>
            <a:ext cx="11520000" cy="1016152"/>
            <a:chOff x="131974" y="-1"/>
            <a:chExt cx="11520000" cy="1016152"/>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1" name="矩形 10"/>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3" name="文本框 12"/>
          <p:cNvSpPr txBox="1"/>
          <p:nvPr/>
        </p:nvSpPr>
        <p:spPr>
          <a:xfrm>
            <a:off x="631223" y="1594275"/>
            <a:ext cx="255230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Cloud Foundry</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37326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5"/>
          <p:cNvSpPr txBox="1"/>
          <p:nvPr/>
        </p:nvSpPr>
        <p:spPr>
          <a:xfrm>
            <a:off x="460375" y="2134394"/>
            <a:ext cx="4800600" cy="3785652"/>
          </a:xfrm>
          <a:prstGeom prst="rect">
            <a:avLst/>
          </a:prstGeom>
          <a:noFill/>
        </p:spPr>
        <p:txBody>
          <a:bodyPr wrap="square" rtlCol="0">
            <a:spAutoFit/>
          </a:bodyPr>
          <a:lstStyle/>
          <a:p>
            <a:pPr indent="457200">
              <a:lnSpc>
                <a:spcPct val="120000"/>
              </a:lnSpc>
            </a:pP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2</a:t>
            </a:r>
            <a:r>
              <a:rPr lang="zh-CN" altLang="en-US" sz="1800" b="1" dirty="0">
                <a:latin typeface="微软雅黑" panose="020B0503020204020204" pitchFamily="34" charset="-122"/>
                <a:ea typeface="微软雅黑" panose="020B0503020204020204" pitchFamily="34" charset="-122"/>
              </a:rPr>
              <a:t>）私有云服务平台</a:t>
            </a:r>
          </a:p>
          <a:p>
            <a:pPr indent="457200" algn="just">
              <a:lnSpc>
                <a:spcPct val="12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私有云服务平台是指在企业内部构建的云服务平台。</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也提供商业版本的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Cloud Foundry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给想部署</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平台的企业，帮助他们在自己的云中构建企业</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云平台。企业</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云平台在技术本质上是构建统一的企业</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基础架构，也就是将企业</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资源整合为服务，以供企业各部门和其他企业共享使用，从而提高企业</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资源的使用率。</a:t>
            </a:r>
            <a:endParaRPr lang="zh-CN" altLang="en-US" sz="19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 Box 15"/>
          <p:cNvSpPr txBox="1">
            <a:spLocks noChangeArrowheads="1"/>
          </p:cNvSpPr>
          <p:nvPr/>
        </p:nvSpPr>
        <p:spPr bwMode="auto">
          <a:xfrm>
            <a:off x="6632575" y="5468084"/>
            <a:ext cx="434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Cloud Foundry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企业私有云整体架构</a:t>
            </a: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263235680"/>
              </p:ext>
            </p:extLst>
          </p:nvPr>
        </p:nvGraphicFramePr>
        <p:xfrm>
          <a:off x="5565775" y="1429484"/>
          <a:ext cx="6109848" cy="3859513"/>
        </p:xfrm>
        <a:graphic>
          <a:graphicData uri="http://schemas.openxmlformats.org/presentationml/2006/ole">
            <mc:AlternateContent xmlns:mc="http://schemas.openxmlformats.org/markup-compatibility/2006">
              <mc:Choice xmlns:v="urn:schemas-microsoft-com:vml" Requires="v">
                <p:oleObj spid="_x0000_s53353" r:id="rId3" imgW="6495120" imgH="4095121" progId="Visio.Drawing.11">
                  <p:embed/>
                </p:oleObj>
              </mc:Choice>
              <mc:Fallback>
                <p:oleObj r:id="rId3" imgW="6495120" imgH="409512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l="594" t="1036" r="1094" b="1457"/>
                      <a:stretch>
                        <a:fillRect/>
                      </a:stretch>
                    </p:blipFill>
                    <p:spPr bwMode="auto">
                      <a:xfrm>
                        <a:off x="5565775" y="1429484"/>
                        <a:ext cx="6109848" cy="3859513"/>
                      </a:xfrm>
                      <a:prstGeom prst="rect">
                        <a:avLst/>
                      </a:prstGeom>
                      <a:noFill/>
                    </p:spPr>
                  </p:pic>
                </p:oleObj>
              </mc:Fallback>
            </mc:AlternateContent>
          </a:graphicData>
        </a:graphic>
      </p:graphicFrame>
      <p:sp>
        <p:nvSpPr>
          <p:cNvPr id="9" name="矩形 8"/>
          <p:cNvSpPr/>
          <p:nvPr/>
        </p:nvSpPr>
        <p:spPr>
          <a:xfrm>
            <a:off x="1" y="6180251"/>
            <a:ext cx="12198350" cy="67933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0" y="6020594"/>
            <a:ext cx="1219835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2" name="组合 11"/>
          <p:cNvGrpSpPr/>
          <p:nvPr/>
        </p:nvGrpSpPr>
        <p:grpSpPr>
          <a:xfrm>
            <a:off x="131974" y="28247"/>
            <a:ext cx="11520000" cy="1016152"/>
            <a:chOff x="131974" y="-1"/>
            <a:chExt cx="11520000" cy="1016152"/>
          </a:xfrm>
        </p:grpSpPr>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4" name="矩形 1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6" name="文本框 15"/>
          <p:cNvSpPr txBox="1"/>
          <p:nvPr/>
        </p:nvSpPr>
        <p:spPr>
          <a:xfrm>
            <a:off x="631223" y="1594275"/>
            <a:ext cx="255230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Cloud Foundry</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082521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6480176" y="1044398"/>
            <a:ext cx="5486400" cy="5815189"/>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5"/>
          <p:cNvSpPr txBox="1"/>
          <p:nvPr/>
        </p:nvSpPr>
        <p:spPr>
          <a:xfrm>
            <a:off x="688975" y="2135406"/>
            <a:ext cx="5334000" cy="3656386"/>
          </a:xfrm>
          <a:prstGeom prst="rect">
            <a:avLst/>
          </a:prstGeom>
          <a:noFill/>
        </p:spPr>
        <p:txBody>
          <a:bodyPr wrap="square" rtlCol="0">
            <a:spAutoFit/>
          </a:bodyPr>
          <a:lstStyle/>
          <a:p>
            <a:pPr indent="457200">
              <a:lnSpc>
                <a:spcPct val="120000"/>
              </a:lnSpc>
            </a:pP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3</a:t>
            </a:r>
            <a:r>
              <a:rPr lang="zh-CN" altLang="en-US" sz="1800" b="1" dirty="0">
                <a:latin typeface="微软雅黑" panose="020B0503020204020204" pitchFamily="34" charset="-122"/>
                <a:ea typeface="微软雅黑" panose="020B0503020204020204" pitchFamily="34" charset="-122"/>
              </a:rPr>
              <a:t>）本地微云平台</a:t>
            </a:r>
          </a:p>
          <a:p>
            <a:pPr indent="457200">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本地微云</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Micro Cloud Foundry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是指可以压缩云到开发者的笔记本上单个虚拟机里运行的测试</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Cloud Foundry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云平台环境。通过微云，</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提供了运行在单个虚拟机里的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Cloud Foundry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版本，这可以帮助开发者在自己的机器上建立和测试他们的应用，确保开发环境和生产环境的一致性。</a:t>
            </a:r>
          </a:p>
        </p:txBody>
      </p:sp>
      <p:sp>
        <p:nvSpPr>
          <p:cNvPr id="28" name="Text Box 15"/>
          <p:cNvSpPr txBox="1">
            <a:spLocks noChangeArrowheads="1"/>
          </p:cNvSpPr>
          <p:nvPr/>
        </p:nvSpPr>
        <p:spPr bwMode="auto">
          <a:xfrm>
            <a:off x="7394575" y="5258594"/>
            <a:ext cx="4114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Micro Cloud Foundry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本地微云</a:t>
            </a:r>
          </a:p>
        </p:txBody>
      </p:sp>
      <p:pic>
        <p:nvPicPr>
          <p:cNvPr id="55298" name="Picture 2" descr="G:\云计算导论：概念 架构与应用\云计算导论彩色示例图\第八章 云计算业界动态\图8.15 Micro CloudFoundry本地微云\图8.15 Micro CloudFoundry本地微云.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775" y="1829593"/>
            <a:ext cx="4495800" cy="3124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8" name="组合 7"/>
          <p:cNvGrpSpPr/>
          <p:nvPr/>
        </p:nvGrpSpPr>
        <p:grpSpPr>
          <a:xfrm>
            <a:off x="131974" y="28247"/>
            <a:ext cx="11520000" cy="1016152"/>
            <a:chOff x="131974" y="-1"/>
            <a:chExt cx="11520000" cy="1016152"/>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0" name="矩形 9"/>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2" name="文本框 11"/>
          <p:cNvSpPr txBox="1"/>
          <p:nvPr/>
        </p:nvSpPr>
        <p:spPr>
          <a:xfrm>
            <a:off x="631223" y="1594275"/>
            <a:ext cx="2552302"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Cloud Foundry</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954485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4675" y="2085772"/>
            <a:ext cx="11048999" cy="4239622"/>
          </a:xfrm>
          <a:prstGeom prst="rect">
            <a:avLst/>
          </a:prstGeom>
        </p:spPr>
        <p:txBody>
          <a:bodyPr wrap="square">
            <a:spAutoFit/>
          </a:bodyPr>
          <a:lstStyle/>
          <a:p>
            <a:pPr marL="342900" indent="-342900" algn="just">
              <a:spcBef>
                <a:spcPct val="50000"/>
              </a:spcBef>
              <a:buClr>
                <a:srgbClr val="0070C0"/>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．概述</a:t>
            </a:r>
          </a:p>
          <a:p>
            <a:pPr indent="457200" algn="just">
              <a:spcBef>
                <a:spcPct val="50000"/>
              </a:spcBef>
            </a:pPr>
            <a:r>
              <a:rPr lang="en-US" altLang="zh-CN" sz="2000" dirty="0" err="1">
                <a:latin typeface="Times New Roman" panose="02020603050405020304" pitchFamily="18" charset="0"/>
                <a:cs typeface="Times New Roman" panose="02020603050405020304" pitchFamily="18" charset="0"/>
              </a:rPr>
              <a:t>Openshift</a:t>
            </a:r>
            <a:r>
              <a:rPr lang="zh-CN" altLang="en-US" sz="2000" dirty="0">
                <a:latin typeface="Times New Roman" panose="02020603050405020304" pitchFamily="18" charset="0"/>
                <a:cs typeface="Times New Roman" panose="02020603050405020304" pitchFamily="18" charset="0"/>
              </a:rPr>
              <a:t>是一个私有的平台即服务解决方案，主要用来在容器中搭建、布署以及运行应用程序。它是基于</a:t>
            </a:r>
            <a:r>
              <a:rPr lang="en-US" altLang="zh-CN" sz="2000" dirty="0">
                <a:latin typeface="Times New Roman" panose="02020603050405020304" pitchFamily="18" charset="0"/>
                <a:cs typeface="Times New Roman" panose="02020603050405020304" pitchFamily="18" charset="0"/>
              </a:rPr>
              <a:t>Apache 2.0</a:t>
            </a:r>
            <a:r>
              <a:rPr lang="zh-CN" altLang="en-US" sz="2000" dirty="0">
                <a:latin typeface="Times New Roman" panose="02020603050405020304" pitchFamily="18" charset="0"/>
                <a:cs typeface="Times New Roman" panose="02020603050405020304" pitchFamily="18" charset="0"/>
              </a:rPr>
              <a:t>的许可的开源的软件，并且发行了两个版本，一个是社区版，一个是企业版。</a:t>
            </a:r>
          </a:p>
          <a:p>
            <a:pPr marL="342900" indent="-342900" algn="just">
              <a:spcBef>
                <a:spcPct val="50000"/>
              </a:spcBef>
              <a:buFont typeface="Wingdings" panose="05000000000000000000" pitchFamily="2" charset="2"/>
              <a:buChar char="l"/>
            </a:pPr>
            <a:r>
              <a:rPr lang="en-US" altLang="zh-CN" sz="1900" dirty="0" err="1">
                <a:latin typeface="Times New Roman" panose="02020603050405020304" pitchFamily="18" charset="0"/>
                <a:cs typeface="Times New Roman" panose="02020603050405020304" pitchFamily="18" charset="0"/>
              </a:rPr>
              <a:t>OpenShift</a:t>
            </a:r>
            <a:r>
              <a:rPr lang="zh-CN" altLang="en-US" sz="1900" dirty="0">
                <a:latin typeface="Times New Roman" panose="02020603050405020304" pitchFamily="18" charset="0"/>
                <a:cs typeface="Times New Roman" panose="02020603050405020304" pitchFamily="18" charset="0"/>
              </a:rPr>
              <a:t>广泛支持多种编程语言和框架，如</a:t>
            </a:r>
            <a:r>
              <a:rPr lang="en-US" altLang="zh-CN" sz="1900" dirty="0">
                <a:latin typeface="Times New Roman" panose="02020603050405020304" pitchFamily="18" charset="0"/>
                <a:cs typeface="Times New Roman" panose="02020603050405020304" pitchFamily="18" charset="0"/>
              </a:rPr>
              <a:t>Java</a:t>
            </a:r>
            <a:r>
              <a:rPr lang="zh-CN" altLang="en-US" sz="1900" dirty="0">
                <a:latin typeface="Times New Roman" panose="02020603050405020304" pitchFamily="18" charset="0"/>
                <a:cs typeface="Times New Roman" panose="02020603050405020304" pitchFamily="18" charset="0"/>
              </a:rPr>
              <a:t>、</a:t>
            </a:r>
            <a:r>
              <a:rPr lang="en-US" altLang="zh-CN" sz="1900" dirty="0">
                <a:latin typeface="Times New Roman" panose="02020603050405020304" pitchFamily="18" charset="0"/>
                <a:cs typeface="Times New Roman" panose="02020603050405020304" pitchFamily="18" charset="0"/>
              </a:rPr>
              <a:t>Ruby</a:t>
            </a:r>
            <a:r>
              <a:rPr lang="zh-CN" altLang="en-US" sz="1900" dirty="0">
                <a:latin typeface="Times New Roman" panose="02020603050405020304" pitchFamily="18" charset="0"/>
                <a:cs typeface="Times New Roman" panose="02020603050405020304" pitchFamily="18" charset="0"/>
              </a:rPr>
              <a:t>和</a:t>
            </a:r>
            <a:r>
              <a:rPr lang="en-US" altLang="zh-CN" sz="1900" dirty="0">
                <a:latin typeface="Times New Roman" panose="02020603050405020304" pitchFamily="18" charset="0"/>
                <a:cs typeface="Times New Roman" panose="02020603050405020304" pitchFamily="18" charset="0"/>
              </a:rPr>
              <a:t>PHP</a:t>
            </a:r>
            <a:r>
              <a:rPr lang="zh-CN" altLang="en-US" sz="1900" dirty="0">
                <a:latin typeface="Times New Roman" panose="02020603050405020304" pitchFamily="18" charset="0"/>
                <a:cs typeface="Times New Roman" panose="02020603050405020304" pitchFamily="18" charset="0"/>
              </a:rPr>
              <a:t>等。另外它还提供了多种集成开发工具如</a:t>
            </a:r>
            <a:r>
              <a:rPr lang="en-US" altLang="zh-CN" sz="1900" dirty="0">
                <a:latin typeface="Times New Roman" panose="02020603050405020304" pitchFamily="18" charset="0"/>
                <a:cs typeface="Times New Roman" panose="02020603050405020304" pitchFamily="18" charset="0"/>
              </a:rPr>
              <a:t>Eclipse Integration</a:t>
            </a:r>
            <a:r>
              <a:rPr lang="zh-CN" altLang="en-US" sz="1900" dirty="0">
                <a:latin typeface="Times New Roman" panose="02020603050405020304" pitchFamily="18" charset="0"/>
                <a:cs typeface="Times New Roman" panose="02020603050405020304" pitchFamily="18" charset="0"/>
              </a:rPr>
              <a:t>、</a:t>
            </a:r>
            <a:r>
              <a:rPr lang="en-US" altLang="zh-CN" sz="1900" dirty="0" err="1">
                <a:latin typeface="Times New Roman" panose="02020603050405020304" pitchFamily="18" charset="0"/>
                <a:cs typeface="Times New Roman" panose="02020603050405020304" pitchFamily="18" charset="0"/>
              </a:rPr>
              <a:t>JBoss</a:t>
            </a:r>
            <a:r>
              <a:rPr lang="en-US" altLang="zh-CN" sz="1900" dirty="0">
                <a:latin typeface="Times New Roman" panose="02020603050405020304" pitchFamily="18" charset="0"/>
                <a:cs typeface="Times New Roman" panose="02020603050405020304" pitchFamily="18" charset="0"/>
              </a:rPr>
              <a:t> Developer Studio</a:t>
            </a:r>
            <a:r>
              <a:rPr lang="zh-CN" altLang="en-US" sz="1900" dirty="0">
                <a:latin typeface="Times New Roman" panose="02020603050405020304" pitchFamily="18" charset="0"/>
                <a:cs typeface="Times New Roman" panose="02020603050405020304" pitchFamily="18" charset="0"/>
              </a:rPr>
              <a:t>和 </a:t>
            </a:r>
            <a:r>
              <a:rPr lang="en-US" altLang="zh-CN" sz="1900" dirty="0">
                <a:latin typeface="Times New Roman" panose="02020603050405020304" pitchFamily="18" charset="0"/>
                <a:cs typeface="Times New Roman" panose="02020603050405020304" pitchFamily="18" charset="0"/>
              </a:rPr>
              <a:t>Jenkins</a:t>
            </a:r>
            <a:r>
              <a:rPr lang="zh-CN" altLang="en-US" sz="1900" dirty="0">
                <a:latin typeface="Times New Roman" panose="02020603050405020304" pitchFamily="18" charset="0"/>
                <a:cs typeface="Times New Roman" panose="02020603050405020304" pitchFamily="18" charset="0"/>
              </a:rPr>
              <a:t>等。</a:t>
            </a:r>
          </a:p>
          <a:p>
            <a:pPr marL="342900" indent="-342900" algn="just">
              <a:spcBef>
                <a:spcPct val="50000"/>
              </a:spcBef>
              <a:buFont typeface="Wingdings" panose="05000000000000000000" pitchFamily="2" charset="2"/>
              <a:buChar char="l"/>
            </a:pPr>
            <a:r>
              <a:rPr lang="en-US" altLang="zh-CN" sz="1900" dirty="0" err="1">
                <a:latin typeface="Times New Roman" panose="02020603050405020304" pitchFamily="18" charset="0"/>
                <a:cs typeface="Times New Roman" panose="02020603050405020304" pitchFamily="18" charset="0"/>
              </a:rPr>
              <a:t>OpenShift</a:t>
            </a:r>
            <a:r>
              <a:rPr lang="en-US" altLang="zh-CN" sz="1900" dirty="0">
                <a:latin typeface="Times New Roman" panose="02020603050405020304" pitchFamily="18" charset="0"/>
                <a:cs typeface="Times New Roman" panose="02020603050405020304" pitchFamily="18" charset="0"/>
              </a:rPr>
              <a:t> 3</a:t>
            </a:r>
            <a:r>
              <a:rPr lang="zh-CN" altLang="en-US" sz="1900" dirty="0">
                <a:latin typeface="Times New Roman" panose="02020603050405020304" pitchFamily="18" charset="0"/>
                <a:cs typeface="Times New Roman" panose="02020603050405020304" pitchFamily="18" charset="0"/>
              </a:rPr>
              <a:t>基于</a:t>
            </a:r>
            <a:r>
              <a:rPr lang="en-US" altLang="zh-CN" sz="1900" dirty="0">
                <a:latin typeface="Times New Roman" panose="02020603050405020304" pitchFamily="18" charset="0"/>
                <a:cs typeface="Times New Roman" panose="02020603050405020304" pitchFamily="18" charset="0"/>
              </a:rPr>
              <a:t>Docker</a:t>
            </a:r>
            <a:r>
              <a:rPr lang="zh-CN" altLang="en-US" sz="1900" dirty="0">
                <a:latin typeface="Times New Roman" panose="02020603050405020304" pitchFamily="18" charset="0"/>
                <a:cs typeface="Times New Roman" panose="02020603050405020304" pitchFamily="18" charset="0"/>
              </a:rPr>
              <a:t>容器技术，同时，融合了由</a:t>
            </a:r>
            <a:r>
              <a:rPr lang="en-US" altLang="zh-CN" sz="1900" dirty="0">
                <a:latin typeface="Times New Roman" panose="02020603050405020304" pitchFamily="18" charset="0"/>
                <a:cs typeface="Times New Roman" panose="02020603050405020304" pitchFamily="18" charset="0"/>
              </a:rPr>
              <a:t>Google</a:t>
            </a:r>
            <a:r>
              <a:rPr lang="zh-CN" altLang="en-US" sz="1900" dirty="0">
                <a:latin typeface="Times New Roman" panose="02020603050405020304" pitchFamily="18" charset="0"/>
                <a:cs typeface="Times New Roman" panose="02020603050405020304" pitchFamily="18" charset="0"/>
              </a:rPr>
              <a:t>开发的强大的</a:t>
            </a:r>
            <a:r>
              <a:rPr lang="en-US" altLang="zh-CN" sz="1900" dirty="0">
                <a:latin typeface="Times New Roman" panose="02020603050405020304" pitchFamily="18" charset="0"/>
                <a:cs typeface="Times New Roman" panose="02020603050405020304" pitchFamily="18" charset="0"/>
              </a:rPr>
              <a:t>Web</a:t>
            </a:r>
            <a:r>
              <a:rPr lang="zh-CN" altLang="en-US" sz="1900" dirty="0">
                <a:latin typeface="Times New Roman" panose="02020603050405020304" pitchFamily="18" charset="0"/>
                <a:cs typeface="Times New Roman" panose="02020603050405020304" pitchFamily="18" charset="0"/>
              </a:rPr>
              <a:t>级开源容器编排和管理引擎</a:t>
            </a:r>
            <a:r>
              <a:rPr lang="en-US" altLang="zh-CN" sz="1900" dirty="0">
                <a:latin typeface="Times New Roman" panose="02020603050405020304" pitchFamily="18" charset="0"/>
                <a:cs typeface="Times New Roman" panose="02020603050405020304" pitchFamily="18" charset="0"/>
              </a:rPr>
              <a:t>Kubernetes</a:t>
            </a:r>
            <a:r>
              <a:rPr lang="zh-CN" altLang="en-US" sz="1900" dirty="0">
                <a:latin typeface="Times New Roman" panose="02020603050405020304" pitchFamily="18" charset="0"/>
                <a:cs typeface="Times New Roman" panose="02020603050405020304" pitchFamily="18" charset="0"/>
              </a:rPr>
              <a:t>，使得开发和运营团队更敏捷、更具响应能力和更高效，从而帮助企业加快应用开发和交付。</a:t>
            </a:r>
          </a:p>
          <a:p>
            <a:pPr marL="342900" indent="-342900" algn="just">
              <a:spcBef>
                <a:spcPct val="50000"/>
              </a:spcBef>
              <a:buFont typeface="Wingdings" panose="05000000000000000000" pitchFamily="2" charset="2"/>
              <a:buChar char="l"/>
            </a:pPr>
            <a:r>
              <a:rPr lang="zh-CN" altLang="en-US" sz="1900" dirty="0">
                <a:latin typeface="Times New Roman" panose="02020603050405020304" pitchFamily="18" charset="0"/>
                <a:cs typeface="Times New Roman" panose="02020603050405020304" pitchFamily="18" charset="0"/>
              </a:rPr>
              <a:t>随着</a:t>
            </a:r>
            <a:r>
              <a:rPr lang="en-US" altLang="zh-CN" sz="1900" dirty="0">
                <a:latin typeface="Times New Roman" panose="02020603050405020304" pitchFamily="18" charset="0"/>
                <a:cs typeface="Times New Roman" panose="02020603050405020304" pitchFamily="18" charset="0"/>
              </a:rPr>
              <a:t>Docker</a:t>
            </a:r>
            <a:r>
              <a:rPr lang="zh-CN" altLang="en-US" sz="1900" dirty="0">
                <a:latin typeface="Times New Roman" panose="02020603050405020304" pitchFamily="18" charset="0"/>
                <a:cs typeface="Times New Roman" panose="02020603050405020304" pitchFamily="18" charset="0"/>
              </a:rPr>
              <a:t>技术的成熟，基于新架构的</a:t>
            </a:r>
            <a:r>
              <a:rPr lang="en-US" altLang="zh-CN" sz="1900" dirty="0" err="1">
                <a:latin typeface="Times New Roman" panose="02020603050405020304" pitchFamily="18" charset="0"/>
                <a:cs typeface="Times New Roman" panose="02020603050405020304" pitchFamily="18" charset="0"/>
              </a:rPr>
              <a:t>OpenShift</a:t>
            </a:r>
            <a:r>
              <a:rPr lang="en-US" altLang="zh-CN" sz="1900" dirty="0">
                <a:latin typeface="Times New Roman" panose="02020603050405020304" pitchFamily="18" charset="0"/>
                <a:cs typeface="Times New Roman" panose="02020603050405020304" pitchFamily="18" charset="0"/>
              </a:rPr>
              <a:t> 3</a:t>
            </a:r>
            <a:r>
              <a:rPr lang="zh-CN" altLang="en-US" sz="1900" dirty="0">
                <a:latin typeface="Times New Roman" panose="02020603050405020304" pitchFamily="18" charset="0"/>
                <a:cs typeface="Times New Roman" panose="02020603050405020304" pitchFamily="18" charset="0"/>
              </a:rPr>
              <a:t>在</a:t>
            </a:r>
            <a:r>
              <a:rPr lang="en-US" altLang="zh-CN" sz="1900" dirty="0">
                <a:latin typeface="Times New Roman" panose="02020603050405020304" pitchFamily="18" charset="0"/>
                <a:cs typeface="Times New Roman" panose="02020603050405020304" pitchFamily="18" charset="0"/>
              </a:rPr>
              <a:t>2015</a:t>
            </a:r>
            <a:r>
              <a:rPr lang="zh-CN" altLang="en-US" sz="1900" dirty="0">
                <a:latin typeface="Times New Roman" panose="02020603050405020304" pitchFamily="18" charset="0"/>
                <a:cs typeface="Times New Roman" panose="02020603050405020304" pitchFamily="18" charset="0"/>
              </a:rPr>
              <a:t>年</a:t>
            </a:r>
            <a:r>
              <a:rPr lang="en-US" altLang="zh-CN" sz="1900" dirty="0">
                <a:latin typeface="Times New Roman" panose="02020603050405020304" pitchFamily="18" charset="0"/>
                <a:cs typeface="Times New Roman" panose="02020603050405020304" pitchFamily="18" charset="0"/>
              </a:rPr>
              <a:t>7</a:t>
            </a:r>
            <a:r>
              <a:rPr lang="zh-CN" altLang="en-US" sz="1900" dirty="0">
                <a:latin typeface="Times New Roman" panose="02020603050405020304" pitchFamily="18" charset="0"/>
                <a:cs typeface="Times New Roman" panose="02020603050405020304" pitchFamily="18" charset="0"/>
              </a:rPr>
              <a:t>月已经发布。</a:t>
            </a:r>
          </a:p>
          <a:p>
            <a:pPr marL="342900" indent="-342900" algn="just">
              <a:spcBef>
                <a:spcPct val="50000"/>
              </a:spcBef>
              <a:buFont typeface="Wingdings" panose="05000000000000000000" pitchFamily="2" charset="2"/>
              <a:buChar char="l"/>
            </a:pPr>
            <a:r>
              <a:rPr lang="zh-CN" altLang="en-US" sz="1900" dirty="0">
                <a:latin typeface="Times New Roman" panose="02020603050405020304" pitchFamily="18" charset="0"/>
                <a:cs typeface="Times New Roman" panose="02020603050405020304" pitchFamily="18" charset="0"/>
              </a:rPr>
              <a:t>尽管</a:t>
            </a:r>
            <a:r>
              <a:rPr lang="en-US" altLang="zh-CN" sz="1900" dirty="0" err="1">
                <a:latin typeface="Times New Roman" panose="02020603050405020304" pitchFamily="18" charset="0"/>
                <a:cs typeface="Times New Roman" panose="02020603050405020304" pitchFamily="18" charset="0"/>
              </a:rPr>
              <a:t>OpenShift</a:t>
            </a:r>
            <a:r>
              <a:rPr lang="en-US" altLang="zh-CN" sz="1900" dirty="0">
                <a:latin typeface="Times New Roman" panose="02020603050405020304" pitchFamily="18" charset="0"/>
                <a:cs typeface="Times New Roman" panose="02020603050405020304" pitchFamily="18" charset="0"/>
              </a:rPr>
              <a:t> 3</a:t>
            </a:r>
            <a:r>
              <a:rPr lang="zh-CN" altLang="en-US" sz="1900" dirty="0">
                <a:latin typeface="Times New Roman" panose="02020603050405020304" pitchFamily="18" charset="0"/>
                <a:cs typeface="Times New Roman" panose="02020603050405020304" pitchFamily="18" charset="0"/>
              </a:rPr>
              <a:t>的方案主要是由</a:t>
            </a:r>
            <a:r>
              <a:rPr lang="en-US" altLang="zh-CN" sz="1900" dirty="0">
                <a:latin typeface="Times New Roman" panose="02020603050405020304" pitchFamily="18" charset="0"/>
                <a:cs typeface="Times New Roman" panose="02020603050405020304" pitchFamily="18" charset="0"/>
              </a:rPr>
              <a:t>Red Hat</a:t>
            </a:r>
            <a:r>
              <a:rPr lang="zh-CN" altLang="en-US" sz="1900" dirty="0">
                <a:latin typeface="Times New Roman" panose="02020603050405020304" pitchFamily="18" charset="0"/>
                <a:cs typeface="Times New Roman" panose="02020603050405020304" pitchFamily="18" charset="0"/>
              </a:rPr>
              <a:t>在推动，但是严重依赖于来源于</a:t>
            </a:r>
            <a:r>
              <a:rPr lang="en-US" altLang="zh-CN" sz="1900" dirty="0">
                <a:latin typeface="Times New Roman" panose="02020603050405020304" pitchFamily="18" charset="0"/>
                <a:cs typeface="Times New Roman" panose="02020603050405020304" pitchFamily="18" charset="0"/>
              </a:rPr>
              <a:t>Google</a:t>
            </a:r>
            <a:r>
              <a:rPr lang="zh-CN" altLang="en-US" sz="1900" dirty="0">
                <a:latin typeface="Times New Roman" panose="02020603050405020304" pitchFamily="18" charset="0"/>
                <a:cs typeface="Times New Roman" panose="02020603050405020304" pitchFamily="18" charset="0"/>
              </a:rPr>
              <a:t>的</a:t>
            </a:r>
            <a:r>
              <a:rPr lang="en-US" altLang="zh-CN" sz="1900" dirty="0">
                <a:latin typeface="Times New Roman" panose="02020603050405020304" pitchFamily="18" charset="0"/>
                <a:cs typeface="Times New Roman" panose="02020603050405020304" pitchFamily="18" charset="0"/>
              </a:rPr>
              <a:t>Kubernetes</a:t>
            </a:r>
            <a:r>
              <a:rPr lang="zh-CN" altLang="en-US" sz="1900" dirty="0">
                <a:latin typeface="Times New Roman" panose="02020603050405020304" pitchFamily="18" charset="0"/>
                <a:cs typeface="Times New Roman" panose="02020603050405020304" pitchFamily="18" charset="0"/>
              </a:rPr>
              <a:t>。</a:t>
            </a:r>
          </a:p>
          <a:p>
            <a:pPr marL="342900" indent="-342900" algn="just">
              <a:spcBef>
                <a:spcPct val="50000"/>
              </a:spcBef>
              <a:buFont typeface="Wingdings" panose="05000000000000000000" pitchFamily="2" charset="2"/>
              <a:buChar char="l"/>
            </a:pPr>
            <a:r>
              <a:rPr lang="en-US" altLang="zh-CN" sz="1900" dirty="0" err="1">
                <a:latin typeface="Times New Roman" panose="02020603050405020304" pitchFamily="18" charset="0"/>
                <a:cs typeface="Times New Roman" panose="02020603050405020304" pitchFamily="18" charset="0"/>
              </a:rPr>
              <a:t>OpenShift</a:t>
            </a:r>
            <a:r>
              <a:rPr lang="en-US" altLang="zh-CN" sz="1900" dirty="0">
                <a:latin typeface="Times New Roman" panose="02020603050405020304" pitchFamily="18" charset="0"/>
                <a:cs typeface="Times New Roman" panose="02020603050405020304" pitchFamily="18" charset="0"/>
              </a:rPr>
              <a:t> 3</a:t>
            </a:r>
            <a:r>
              <a:rPr lang="zh-CN" altLang="en-US" sz="1900" dirty="0">
                <a:latin typeface="Times New Roman" panose="02020603050405020304" pitchFamily="18" charset="0"/>
                <a:cs typeface="Times New Roman" panose="02020603050405020304" pitchFamily="18" charset="0"/>
              </a:rPr>
              <a:t>的架构与前面的版本完全不同，本书介绍的是</a:t>
            </a:r>
            <a:r>
              <a:rPr lang="en-US" altLang="zh-CN" sz="1900" dirty="0" err="1">
                <a:latin typeface="Times New Roman" panose="02020603050405020304" pitchFamily="18" charset="0"/>
                <a:cs typeface="Times New Roman" panose="02020603050405020304" pitchFamily="18" charset="0"/>
              </a:rPr>
              <a:t>OpenShift</a:t>
            </a:r>
            <a:r>
              <a:rPr lang="zh-CN" altLang="en-US" sz="1900" dirty="0">
                <a:latin typeface="Times New Roman" panose="02020603050405020304" pitchFamily="18" charset="0"/>
                <a:cs typeface="Times New Roman" panose="02020603050405020304" pitchFamily="18" charset="0"/>
              </a:rPr>
              <a:t>的最新版本。</a:t>
            </a:r>
          </a:p>
        </p:txBody>
      </p:sp>
      <p:sp>
        <p:nvSpPr>
          <p:cNvPr id="14" name="矩形 13"/>
          <p:cNvSpPr/>
          <p:nvPr/>
        </p:nvSpPr>
        <p:spPr>
          <a:xfrm>
            <a:off x="1" y="6630194"/>
            <a:ext cx="12198350" cy="22025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6553994"/>
            <a:ext cx="1219835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7" name="组合 6"/>
          <p:cNvGrpSpPr/>
          <p:nvPr/>
        </p:nvGrpSpPr>
        <p:grpSpPr>
          <a:xfrm>
            <a:off x="131974" y="28247"/>
            <a:ext cx="11520000" cy="1016152"/>
            <a:chOff x="131974" y="-1"/>
            <a:chExt cx="11520000" cy="1016152"/>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9" name="矩形 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1" name="文本框 10"/>
          <p:cNvSpPr txBox="1"/>
          <p:nvPr/>
        </p:nvSpPr>
        <p:spPr>
          <a:xfrm>
            <a:off x="631223" y="1594275"/>
            <a:ext cx="211307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OpenShift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3</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623928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2700" y="2037439"/>
            <a:ext cx="5045075" cy="3144955"/>
          </a:xfrm>
          <a:prstGeom prst="rect">
            <a:avLst/>
          </a:prstGeom>
        </p:spPr>
        <p:txBody>
          <a:bodyPr>
            <a:normAutofit/>
          </a:bodyPr>
          <a:lstStyle/>
          <a:p>
            <a:pPr marL="800260" indent="-342900">
              <a:buClr>
                <a:srgbClr val="0070C0"/>
              </a:buClr>
              <a:buSzPct val="10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2</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dirty="0" err="1">
                <a:solidFill>
                  <a:schemeClr val="tx1"/>
                </a:solidFill>
                <a:latin typeface="Times New Roman" panose="02020603050405020304" pitchFamily="18" charset="0"/>
                <a:cs typeface="Times New Roman" panose="02020603050405020304" pitchFamily="18" charset="0"/>
              </a:rPr>
              <a:t>OpenShift</a:t>
            </a:r>
            <a:r>
              <a:rPr lang="en-US" altLang="zh-CN" dirty="0">
                <a:solidFill>
                  <a:schemeClr val="tx1"/>
                </a:solidFill>
                <a:latin typeface="Times New Roman" panose="02020603050405020304" pitchFamily="18" charset="0"/>
                <a:cs typeface="Times New Roman" panose="02020603050405020304" pitchFamily="18" charset="0"/>
              </a:rPr>
              <a:t> 3</a:t>
            </a:r>
            <a:r>
              <a:rPr lang="zh-CN" altLang="en-US" dirty="0">
                <a:solidFill>
                  <a:schemeClr val="tx1"/>
                </a:solidFill>
                <a:latin typeface="Times New Roman" panose="02020603050405020304" pitchFamily="18" charset="0"/>
                <a:cs typeface="Times New Roman" panose="02020603050405020304" pitchFamily="18" charset="0"/>
              </a:rPr>
              <a:t>架构</a:t>
            </a:r>
          </a:p>
          <a:p>
            <a:pPr indent="457200" algn="just">
              <a:buNone/>
            </a:pPr>
            <a:r>
              <a:rPr lang="zh-CN" altLang="en-US" sz="1800" dirty="0">
                <a:solidFill>
                  <a:schemeClr val="tx1"/>
                </a:solidFill>
                <a:latin typeface="Times New Roman" panose="02020603050405020304" pitchFamily="18" charset="0"/>
                <a:cs typeface="Times New Roman" panose="02020603050405020304" pitchFamily="18" charset="0"/>
              </a:rPr>
              <a:t>如图所示，</a:t>
            </a:r>
            <a:r>
              <a:rPr lang="en-US" altLang="zh-CN" sz="1800" dirty="0" err="1">
                <a:solidFill>
                  <a:schemeClr val="tx1"/>
                </a:solidFill>
                <a:latin typeface="Times New Roman" panose="02020603050405020304" pitchFamily="18" charset="0"/>
                <a:cs typeface="Times New Roman" panose="02020603050405020304" pitchFamily="18" charset="0"/>
              </a:rPr>
              <a:t>OpenShift</a:t>
            </a:r>
            <a:r>
              <a:rPr lang="en-US" altLang="zh-CN" sz="1800" dirty="0">
                <a:solidFill>
                  <a:schemeClr val="tx1"/>
                </a:solidFill>
                <a:latin typeface="Times New Roman" panose="02020603050405020304" pitchFamily="18" charset="0"/>
                <a:cs typeface="Times New Roman" panose="02020603050405020304" pitchFamily="18" charset="0"/>
              </a:rPr>
              <a:t> 3</a:t>
            </a:r>
            <a:r>
              <a:rPr lang="zh-CN" altLang="en-US" sz="1800" dirty="0">
                <a:solidFill>
                  <a:schemeClr val="tx1"/>
                </a:solidFill>
                <a:latin typeface="Times New Roman" panose="02020603050405020304" pitchFamily="18" charset="0"/>
                <a:cs typeface="Times New Roman" panose="02020603050405020304" pitchFamily="18" charset="0"/>
              </a:rPr>
              <a:t>基于</a:t>
            </a:r>
            <a:r>
              <a:rPr lang="en-US" altLang="zh-CN" sz="1800" dirty="0">
                <a:solidFill>
                  <a:schemeClr val="tx1"/>
                </a:solidFill>
                <a:latin typeface="Times New Roman" panose="02020603050405020304" pitchFamily="18" charset="0"/>
                <a:cs typeface="Times New Roman" panose="02020603050405020304" pitchFamily="18" charset="0"/>
              </a:rPr>
              <a:t>Red Hat</a:t>
            </a:r>
            <a:r>
              <a:rPr lang="zh-CN" altLang="en-US" sz="1800" dirty="0">
                <a:solidFill>
                  <a:schemeClr val="tx1"/>
                </a:solidFill>
                <a:latin typeface="Times New Roman" panose="02020603050405020304" pitchFamily="18" charset="0"/>
                <a:cs typeface="Times New Roman" panose="02020603050405020304" pitchFamily="18" charset="0"/>
              </a:rPr>
              <a:t>的</a:t>
            </a:r>
            <a:r>
              <a:rPr lang="en-US" altLang="zh-CN" sz="1800" dirty="0">
                <a:solidFill>
                  <a:schemeClr val="tx1"/>
                </a:solidFill>
                <a:latin typeface="Times New Roman" panose="02020603050405020304" pitchFamily="18" charset="0"/>
                <a:cs typeface="Times New Roman" panose="02020603050405020304" pitchFamily="18" charset="0"/>
              </a:rPr>
              <a:t>Linux</a:t>
            </a:r>
            <a:r>
              <a:rPr lang="zh-CN" altLang="en-US" sz="1800" dirty="0">
                <a:solidFill>
                  <a:schemeClr val="tx1"/>
                </a:solidFill>
                <a:latin typeface="Times New Roman" panose="02020603050405020304" pitchFamily="18" charset="0"/>
                <a:cs typeface="Times New Roman" panose="02020603050405020304" pitchFamily="18" charset="0"/>
              </a:rPr>
              <a:t>基础之上，其运行单元是“</a:t>
            </a:r>
            <a:r>
              <a:rPr lang="en-US" altLang="zh-CN" sz="1800" dirty="0">
                <a:solidFill>
                  <a:schemeClr val="tx1"/>
                </a:solidFill>
                <a:latin typeface="Times New Roman" panose="02020603050405020304" pitchFamily="18" charset="0"/>
                <a:cs typeface="Times New Roman" panose="02020603050405020304" pitchFamily="18" charset="0"/>
              </a:rPr>
              <a:t>POD”</a:t>
            </a:r>
            <a:r>
              <a:rPr lang="zh-CN" altLang="en-US" sz="1800" dirty="0">
                <a:solidFill>
                  <a:schemeClr val="tx1"/>
                </a:solidFill>
                <a:latin typeface="Times New Roman" panose="02020603050405020304" pitchFamily="18" charset="0"/>
                <a:cs typeface="Times New Roman" panose="02020603050405020304" pitchFamily="18" charset="0"/>
              </a:rPr>
              <a:t>，每个</a:t>
            </a:r>
            <a:r>
              <a:rPr lang="en-US" altLang="zh-CN" sz="1800" dirty="0">
                <a:solidFill>
                  <a:schemeClr val="tx1"/>
                </a:solidFill>
                <a:latin typeface="Times New Roman" panose="02020603050405020304" pitchFamily="18" charset="0"/>
                <a:cs typeface="Times New Roman" panose="02020603050405020304" pitchFamily="18" charset="0"/>
              </a:rPr>
              <a:t>POD</a:t>
            </a:r>
            <a:r>
              <a:rPr lang="zh-CN" altLang="en-US" sz="1800" dirty="0">
                <a:solidFill>
                  <a:schemeClr val="tx1"/>
                </a:solidFill>
                <a:latin typeface="Times New Roman" panose="02020603050405020304" pitchFamily="18" charset="0"/>
                <a:cs typeface="Times New Roman" panose="02020603050405020304" pitchFamily="18" charset="0"/>
              </a:rPr>
              <a:t>由一套或者多套</a:t>
            </a:r>
            <a:r>
              <a:rPr lang="en-US" altLang="zh-CN" sz="1800" dirty="0">
                <a:solidFill>
                  <a:schemeClr val="tx1"/>
                </a:solidFill>
                <a:latin typeface="Times New Roman" panose="02020603050405020304" pitchFamily="18" charset="0"/>
                <a:cs typeface="Times New Roman" panose="02020603050405020304" pitchFamily="18" charset="0"/>
              </a:rPr>
              <a:t>Docker</a:t>
            </a:r>
            <a:r>
              <a:rPr lang="zh-CN" altLang="en-US" sz="1800" dirty="0">
                <a:solidFill>
                  <a:schemeClr val="tx1"/>
                </a:solidFill>
                <a:latin typeface="Times New Roman" panose="02020603050405020304" pitchFamily="18" charset="0"/>
                <a:cs typeface="Times New Roman" panose="02020603050405020304" pitchFamily="18" charset="0"/>
              </a:rPr>
              <a:t>容器所构成，它们又共同运行在一个“</a:t>
            </a:r>
            <a:r>
              <a:rPr lang="en-US" altLang="zh-CN" sz="1800" dirty="0">
                <a:solidFill>
                  <a:schemeClr val="tx1"/>
                </a:solidFill>
                <a:latin typeface="Times New Roman" panose="02020603050405020304" pitchFamily="18" charset="0"/>
                <a:cs typeface="Times New Roman" panose="02020603050405020304" pitchFamily="18" charset="0"/>
              </a:rPr>
              <a:t>Node”</a:t>
            </a:r>
            <a:r>
              <a:rPr lang="zh-CN" altLang="en-US" sz="1800" dirty="0">
                <a:solidFill>
                  <a:schemeClr val="tx1"/>
                </a:solidFill>
                <a:latin typeface="Times New Roman" panose="02020603050405020304" pitchFamily="18" charset="0"/>
                <a:cs typeface="Times New Roman" panose="02020603050405020304" pitchFamily="18" charset="0"/>
              </a:rPr>
              <a:t>之上。语言环境是</a:t>
            </a:r>
            <a:r>
              <a:rPr lang="en-US" altLang="zh-CN" sz="1800" dirty="0">
                <a:solidFill>
                  <a:schemeClr val="tx1"/>
                </a:solidFill>
                <a:latin typeface="Times New Roman" panose="02020603050405020304" pitchFamily="18" charset="0"/>
                <a:cs typeface="Times New Roman" panose="02020603050405020304" pitchFamily="18" charset="0"/>
              </a:rPr>
              <a:t>Docker</a:t>
            </a:r>
            <a:r>
              <a:rPr lang="zh-CN" altLang="en-US" sz="1800" dirty="0">
                <a:solidFill>
                  <a:schemeClr val="tx1"/>
                </a:solidFill>
                <a:latin typeface="Times New Roman" panose="02020603050405020304" pitchFamily="18" charset="0"/>
                <a:cs typeface="Times New Roman" panose="02020603050405020304" pitchFamily="18" charset="0"/>
              </a:rPr>
              <a:t>镜像，并利用一款“源代码到镜像”工具进行代码结合。一个</a:t>
            </a:r>
            <a:r>
              <a:rPr lang="en-US" altLang="zh-CN" sz="1800" dirty="0">
                <a:solidFill>
                  <a:schemeClr val="tx1"/>
                </a:solidFill>
                <a:latin typeface="Times New Roman" panose="02020603050405020304" pitchFamily="18" charset="0"/>
                <a:cs typeface="Times New Roman" panose="02020603050405020304" pitchFamily="18" charset="0"/>
              </a:rPr>
              <a:t>Node</a:t>
            </a:r>
            <a:r>
              <a:rPr lang="zh-CN" altLang="en-US" sz="1800" dirty="0">
                <a:solidFill>
                  <a:schemeClr val="tx1"/>
                </a:solidFill>
                <a:latin typeface="Times New Roman" panose="02020603050405020304" pitchFamily="18" charset="0"/>
                <a:cs typeface="Times New Roman" panose="02020603050405020304" pitchFamily="18" charset="0"/>
              </a:rPr>
              <a:t>也就是</a:t>
            </a:r>
            <a:r>
              <a:rPr lang="en-US" altLang="zh-CN" sz="1800" dirty="0">
                <a:solidFill>
                  <a:schemeClr val="tx1"/>
                </a:solidFill>
                <a:latin typeface="Times New Roman" panose="02020603050405020304" pitchFamily="18" charset="0"/>
                <a:cs typeface="Times New Roman" panose="02020603050405020304" pitchFamily="18" charset="0"/>
              </a:rPr>
              <a:t>RHEL</a:t>
            </a:r>
            <a:r>
              <a:rPr lang="zh-CN" altLang="en-US" sz="1800" dirty="0">
                <a:solidFill>
                  <a:schemeClr val="tx1"/>
                </a:solidFill>
                <a:latin typeface="Times New Roman" panose="02020603050405020304" pitchFamily="18" charset="0"/>
                <a:cs typeface="Times New Roman" panose="02020603050405020304" pitchFamily="18" charset="0"/>
              </a:rPr>
              <a:t>当中应用程序的运行实例</a:t>
            </a:r>
            <a:r>
              <a:rPr lang="zh-CN" altLang="en-US" sz="1800" dirty="0">
                <a:latin typeface="Times New Roman" panose="02020603050405020304" pitchFamily="18" charset="0"/>
                <a:cs typeface="Times New Roman" panose="02020603050405020304" pitchFamily="18" charset="0"/>
              </a:rPr>
              <a:t>。</a:t>
            </a:r>
          </a:p>
        </p:txBody>
      </p:sp>
      <p:cxnSp>
        <p:nvCxnSpPr>
          <p:cNvPr id="16" name="直接连接符 15"/>
          <p:cNvCxnSpPr/>
          <p:nvPr/>
        </p:nvCxnSpPr>
        <p:spPr>
          <a:xfrm>
            <a:off x="5260975" y="1363727"/>
            <a:ext cx="0" cy="4983489"/>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9" name="内容占位符 2"/>
          <p:cNvSpPr txBox="1">
            <a:spLocks/>
          </p:cNvSpPr>
          <p:nvPr/>
        </p:nvSpPr>
        <p:spPr>
          <a:xfrm>
            <a:off x="980197" y="5182394"/>
            <a:ext cx="4052178" cy="16764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调度、管理以及复制功能等都是主体（</a:t>
            </a:r>
            <a:r>
              <a:rPr lang="en-US" altLang="zh-CN" sz="1700" dirty="0">
                <a:solidFill>
                  <a:srgbClr val="E46C0A"/>
                </a:solidFill>
                <a:latin typeface="Times New Roman" panose="02020603050405020304" pitchFamily="18" charset="0"/>
                <a:ea typeface="微软雅黑" pitchFamily="34" charset="-122"/>
                <a:cs typeface="Times New Roman" panose="02020603050405020304" pitchFamily="18" charset="0"/>
              </a:rPr>
              <a:t>Node</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）的组成部分，而主体则通过立足于</a:t>
            </a:r>
            <a:r>
              <a:rPr lang="en-US" altLang="zh-CN" sz="1700" dirty="0">
                <a:solidFill>
                  <a:srgbClr val="E46C0A"/>
                </a:solidFill>
                <a:latin typeface="Times New Roman" panose="02020603050405020304" pitchFamily="18" charset="0"/>
                <a:ea typeface="微软雅黑" pitchFamily="34" charset="-122"/>
                <a:cs typeface="Times New Roman" panose="02020603050405020304" pitchFamily="18" charset="0"/>
              </a:rPr>
              <a:t>RHEL</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的</a:t>
            </a:r>
            <a:r>
              <a:rPr lang="en-US" altLang="zh-CN" sz="1700" dirty="0">
                <a:solidFill>
                  <a:srgbClr val="E46C0A"/>
                </a:solidFill>
                <a:latin typeface="Times New Roman" panose="02020603050405020304" pitchFamily="18" charset="0"/>
                <a:ea typeface="微软雅黑" pitchFamily="34" charset="-122"/>
                <a:cs typeface="Times New Roman" panose="02020603050405020304" pitchFamily="18" charset="0"/>
              </a:rPr>
              <a:t>Kubernetes</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实现。开发人员可以利用</a:t>
            </a:r>
            <a:r>
              <a:rPr lang="en-US" altLang="zh-CN" sz="1700" dirty="0" err="1">
                <a:solidFill>
                  <a:srgbClr val="E46C0A"/>
                </a:solidFill>
                <a:latin typeface="Times New Roman" panose="02020603050405020304" pitchFamily="18" charset="0"/>
                <a:ea typeface="微软雅黑" pitchFamily="34" charset="-122"/>
                <a:cs typeface="Times New Roman" panose="02020603050405020304" pitchFamily="18" charset="0"/>
              </a:rPr>
              <a:t>oc</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命令行界面或者</a:t>
            </a:r>
            <a:r>
              <a:rPr lang="en-US" altLang="zh-CN" sz="1700" dirty="0">
                <a:solidFill>
                  <a:srgbClr val="E46C0A"/>
                </a:solidFill>
                <a:latin typeface="Times New Roman" panose="02020603050405020304" pitchFamily="18" charset="0"/>
                <a:ea typeface="微软雅黑" pitchFamily="34" charset="-122"/>
                <a:cs typeface="Times New Roman" panose="02020603050405020304" pitchFamily="18" charset="0"/>
              </a:rPr>
              <a:t>Web</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控制台在</a:t>
            </a:r>
            <a:r>
              <a:rPr lang="en-US" altLang="zh-CN" sz="1700" dirty="0" err="1">
                <a:solidFill>
                  <a:srgbClr val="E46C0A"/>
                </a:solidFill>
                <a:latin typeface="Times New Roman" panose="02020603050405020304" pitchFamily="18" charset="0"/>
                <a:ea typeface="微软雅黑" pitchFamily="34" charset="-122"/>
                <a:cs typeface="Times New Roman" panose="02020603050405020304" pitchFamily="18" charset="0"/>
              </a:rPr>
              <a:t>OpenShift</a:t>
            </a:r>
            <a:r>
              <a:rPr lang="en-US" altLang="zh-CN" sz="1700" dirty="0">
                <a:solidFill>
                  <a:srgbClr val="E46C0A"/>
                </a:solidFill>
                <a:latin typeface="Times New Roman" panose="02020603050405020304" pitchFamily="18" charset="0"/>
                <a:ea typeface="微软雅黑" pitchFamily="34" charset="-122"/>
                <a:cs typeface="Times New Roman" panose="02020603050405020304" pitchFamily="18" charset="0"/>
              </a:rPr>
              <a:t> 3</a:t>
            </a:r>
            <a:r>
              <a:rPr lang="zh-CN" altLang="en-US" sz="1700" dirty="0">
                <a:solidFill>
                  <a:srgbClr val="E46C0A"/>
                </a:solidFill>
                <a:latin typeface="Times New Roman" panose="02020603050405020304" pitchFamily="18" charset="0"/>
                <a:ea typeface="微软雅黑" pitchFamily="34" charset="-122"/>
                <a:cs typeface="Times New Roman" panose="02020603050405020304" pitchFamily="18" charset="0"/>
              </a:rPr>
              <a:t>上完成自助配置。</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6853" y="5715794"/>
            <a:ext cx="813122" cy="55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15"/>
          <p:cNvSpPr txBox="1">
            <a:spLocks noChangeArrowheads="1"/>
          </p:cNvSpPr>
          <p:nvPr/>
        </p:nvSpPr>
        <p:spPr bwMode="auto">
          <a:xfrm>
            <a:off x="7394575" y="5639594"/>
            <a:ext cx="2819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OpenShift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系统架构</a:t>
            </a:r>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064634246"/>
              </p:ext>
            </p:extLst>
          </p:nvPr>
        </p:nvGraphicFramePr>
        <p:xfrm>
          <a:off x="5489575" y="1458262"/>
          <a:ext cx="6171429" cy="4048352"/>
        </p:xfrm>
        <a:graphic>
          <a:graphicData uri="http://schemas.openxmlformats.org/presentationml/2006/ole">
            <mc:AlternateContent xmlns:mc="http://schemas.openxmlformats.org/markup-compatibility/2006">
              <mc:Choice xmlns:v="urn:schemas-microsoft-com:vml" Requires="v">
                <p:oleObj spid="_x0000_s56424" r:id="rId4" imgW="5411819" imgH="3554587" progId="Visio.Drawing.11">
                  <p:embed/>
                </p:oleObj>
              </mc:Choice>
              <mc:Fallback>
                <p:oleObj r:id="rId4" imgW="5411819" imgH="3554587"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9575" y="1458262"/>
                        <a:ext cx="6171429" cy="4048352"/>
                      </a:xfrm>
                      <a:prstGeom prst="rect">
                        <a:avLst/>
                      </a:prstGeom>
                      <a:noFill/>
                    </p:spPr>
                  </p:pic>
                </p:oleObj>
              </mc:Fallback>
            </mc:AlternateContent>
          </a:graphicData>
        </a:graphic>
      </p:graphicFrame>
      <p:sp>
        <p:nvSpPr>
          <p:cNvPr id="19" name="文本框 18"/>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20" name="组合 19"/>
          <p:cNvGrpSpPr/>
          <p:nvPr/>
        </p:nvGrpSpPr>
        <p:grpSpPr>
          <a:xfrm>
            <a:off x="131974" y="28247"/>
            <a:ext cx="11520000" cy="1016152"/>
            <a:chOff x="131974" y="-1"/>
            <a:chExt cx="11520000" cy="1016152"/>
          </a:xfrm>
        </p:grpSpPr>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22" name="矩形 21"/>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24" name="文本框 23"/>
          <p:cNvSpPr txBox="1"/>
          <p:nvPr/>
        </p:nvSpPr>
        <p:spPr>
          <a:xfrm>
            <a:off x="631223" y="1594275"/>
            <a:ext cx="211307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OpenShift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3</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751642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3"/>
          <p:cNvSpPr>
            <a:spLocks noGrp="1"/>
          </p:cNvSpPr>
          <p:nvPr>
            <p:ph idx="4294967295"/>
          </p:nvPr>
        </p:nvSpPr>
        <p:spPr>
          <a:xfrm>
            <a:off x="917575" y="3278188"/>
            <a:ext cx="11280775" cy="2286000"/>
          </a:xfrm>
          <a:prstGeom prst="rect">
            <a:avLst/>
          </a:prstGeom>
        </p:spPr>
        <p:txBody>
          <a:bodyPr>
            <a:normAutofit/>
          </a:bodyPr>
          <a:lstStyle/>
          <a:p>
            <a:pPr algn="just"/>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OpenShift</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Origin 3</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的主要卖点是开源与灵活性。</a:t>
            </a:r>
          </a:p>
          <a:p>
            <a:pPr algn="just"/>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Online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版本则需要托管于公有云之上，而且相当于直接从</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Origin</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代码当中剥离出的一部分。</a:t>
            </a:r>
          </a:p>
          <a:p>
            <a:pPr algn="just"/>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OpenShift</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Dedicated</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负责提供一套立足于公有云的专用、定制化且受管理的应用平台，其被托管于</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Amazon Web Services</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内的任意可用区当中。</a:t>
            </a:r>
          </a:p>
          <a:p>
            <a:pPr algn="just"/>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OpenShift</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Enterprise</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则是目前稳定性最出色且最为典型的安装选项。</a:t>
            </a:r>
          </a:p>
        </p:txBody>
      </p:sp>
      <p:cxnSp>
        <p:nvCxnSpPr>
          <p:cNvPr id="6" name="直接连接符 5"/>
          <p:cNvCxnSpPr/>
          <p:nvPr/>
        </p:nvCxnSpPr>
        <p:spPr>
          <a:xfrm>
            <a:off x="460375" y="3353594"/>
            <a:ext cx="112776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074" y="2001046"/>
            <a:ext cx="11353800" cy="1261884"/>
          </a:xfrm>
          <a:prstGeom prst="rect">
            <a:avLst/>
          </a:prstGeom>
        </p:spPr>
        <p:txBody>
          <a:bodyPr wrap="square">
            <a:spAutoFit/>
          </a:bodyPr>
          <a:lstStyle/>
          <a:p>
            <a:pPr marL="800260" indent="-342900">
              <a:lnSpc>
                <a:spcPct val="130000"/>
              </a:lnSpc>
              <a:spcBef>
                <a:spcPct val="20000"/>
              </a:spcBef>
              <a:buClr>
                <a:srgbClr val="0070C0"/>
              </a:buClr>
              <a:buSzPct val="1000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OpenShift</a:t>
            </a:r>
            <a:r>
              <a:rPr lang="zh-CN" altLang="en-US" sz="2000" dirty="0">
                <a:latin typeface="Times New Roman" panose="02020603050405020304" pitchFamily="18" charset="0"/>
                <a:cs typeface="Times New Roman" panose="02020603050405020304" pitchFamily="18" charset="0"/>
              </a:rPr>
              <a:t>产品系列</a:t>
            </a:r>
          </a:p>
          <a:p>
            <a:pPr indent="457200" algn="just">
              <a:spcBef>
                <a:spcPct val="50000"/>
              </a:spcBef>
            </a:pPr>
            <a:r>
              <a:rPr lang="en-US" altLang="zh-CN" sz="2000" dirty="0" err="1">
                <a:latin typeface="Times New Roman" panose="02020603050405020304" pitchFamily="18" charset="0"/>
                <a:cs typeface="Times New Roman" panose="02020603050405020304" pitchFamily="18" charset="0"/>
              </a:rPr>
              <a:t>OpenShift</a:t>
            </a:r>
            <a:r>
              <a:rPr lang="zh-CN" altLang="en-US" sz="2000" dirty="0">
                <a:latin typeface="Times New Roman" panose="02020603050405020304" pitchFamily="18" charset="0"/>
                <a:cs typeface="Times New Roman" panose="02020603050405020304" pitchFamily="18" charset="0"/>
              </a:rPr>
              <a:t>目前拥有四套彼此独立但又密切相关的产品：</a:t>
            </a:r>
            <a:r>
              <a:rPr lang="en-US" altLang="zh-CN" sz="2000" dirty="0" err="1">
                <a:latin typeface="Times New Roman" panose="02020603050405020304" pitchFamily="18" charset="0"/>
                <a:cs typeface="Times New Roman" panose="02020603050405020304" pitchFamily="18" charset="0"/>
              </a:rPr>
              <a:t>OpenShift</a:t>
            </a:r>
            <a:r>
              <a:rPr lang="en-US" altLang="zh-CN" sz="2000" dirty="0">
                <a:latin typeface="Times New Roman" panose="02020603050405020304" pitchFamily="18" charset="0"/>
                <a:cs typeface="Times New Roman" panose="02020603050405020304" pitchFamily="18" charset="0"/>
              </a:rPr>
              <a:t> Origin</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OpenShift</a:t>
            </a:r>
            <a:r>
              <a:rPr lang="en-US" altLang="zh-CN" sz="2000" dirty="0">
                <a:latin typeface="Times New Roman" panose="02020603050405020304" pitchFamily="18" charset="0"/>
                <a:cs typeface="Times New Roman" panose="02020603050405020304" pitchFamily="18" charset="0"/>
              </a:rPr>
              <a:t> Online</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OpenShift</a:t>
            </a:r>
            <a:r>
              <a:rPr lang="en-US" altLang="zh-CN" sz="2000" dirty="0">
                <a:latin typeface="Times New Roman" panose="02020603050405020304" pitchFamily="18" charset="0"/>
                <a:cs typeface="Times New Roman" panose="02020603050405020304" pitchFamily="18" charset="0"/>
              </a:rPr>
              <a:t> Dedicated</a:t>
            </a:r>
            <a:r>
              <a:rPr lang="zh-CN" altLang="en-US" sz="2000" dirty="0">
                <a:latin typeface="Times New Roman" panose="02020603050405020304" pitchFamily="18" charset="0"/>
                <a:cs typeface="Times New Roman" panose="02020603050405020304" pitchFamily="18" charset="0"/>
              </a:rPr>
              <a:t>以及</a:t>
            </a:r>
            <a:r>
              <a:rPr lang="en-US" altLang="zh-CN" sz="2000" dirty="0" err="1">
                <a:latin typeface="Times New Roman" panose="02020603050405020304" pitchFamily="18" charset="0"/>
                <a:cs typeface="Times New Roman" panose="02020603050405020304" pitchFamily="18" charset="0"/>
              </a:rPr>
              <a:t>OpenShift</a:t>
            </a:r>
            <a:r>
              <a:rPr lang="en-US" altLang="zh-CN" sz="2000" dirty="0">
                <a:latin typeface="Times New Roman" panose="02020603050405020304" pitchFamily="18" charset="0"/>
                <a:cs typeface="Times New Roman" panose="02020603050405020304" pitchFamily="18" charset="0"/>
              </a:rPr>
              <a:t> Enterprise</a:t>
            </a:r>
            <a:r>
              <a:rPr lang="zh-CN" altLang="en-US" sz="2000" dirty="0">
                <a:latin typeface="Times New Roman" panose="02020603050405020304" pitchFamily="18" charset="0"/>
                <a:cs typeface="Times New Roman" panose="02020603050405020304" pitchFamily="18" charset="0"/>
              </a:rPr>
              <a:t>。</a:t>
            </a:r>
          </a:p>
        </p:txBody>
      </p:sp>
      <p:sp>
        <p:nvSpPr>
          <p:cNvPr id="14" name="矩形 13"/>
          <p:cNvSpPr/>
          <p:nvPr/>
        </p:nvSpPr>
        <p:spPr>
          <a:xfrm>
            <a:off x="1" y="5723051"/>
            <a:ext cx="12198350" cy="11357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5563394"/>
            <a:ext cx="1219835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1" name="组合 10"/>
          <p:cNvGrpSpPr/>
          <p:nvPr/>
        </p:nvGrpSpPr>
        <p:grpSpPr>
          <a:xfrm>
            <a:off x="131974" y="28247"/>
            <a:ext cx="11520000" cy="1016152"/>
            <a:chOff x="131974" y="-1"/>
            <a:chExt cx="11520000" cy="1016152"/>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6" name="矩形 15"/>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8" name="文本框 17"/>
          <p:cNvSpPr txBox="1"/>
          <p:nvPr/>
        </p:nvSpPr>
        <p:spPr>
          <a:xfrm>
            <a:off x="631223" y="1594275"/>
            <a:ext cx="211307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OpenShift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3</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78754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496844"/>
            <a:ext cx="12198350" cy="5715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3"/>
          <p:cNvSpPr txBox="1">
            <a:spLocks/>
          </p:cNvSpPr>
          <p:nvPr/>
        </p:nvSpPr>
        <p:spPr>
          <a:xfrm>
            <a:off x="507160" y="2004017"/>
            <a:ext cx="5489574" cy="425640"/>
          </a:xfrm>
          <a:prstGeom prst="rect">
            <a:avLst/>
          </a:prstGeom>
          <a:solidFill>
            <a:srgbClr val="92D050"/>
          </a:solidFill>
        </p:spPr>
        <p:txBody>
          <a:bodyPr vert="horz" lIns="121917" tIns="60958" rIns="121917" bIns="60958" rtlCol="0">
            <a:normAutofit fontScale="92500" lnSpcReduction="10000"/>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5</a:t>
            </a:r>
            <a:r>
              <a:rPr lang="zh-CN" altLang="en-US" dirty="0"/>
              <a:t>．应用服务类</a:t>
            </a:r>
          </a:p>
        </p:txBody>
      </p:sp>
      <p:sp>
        <p:nvSpPr>
          <p:cNvPr id="17" name="内容占位符 2"/>
          <p:cNvSpPr txBox="1">
            <a:spLocks/>
          </p:cNvSpPr>
          <p:nvPr/>
        </p:nvSpPr>
        <p:spPr>
          <a:xfrm>
            <a:off x="6338549" y="2463660"/>
            <a:ext cx="5105400" cy="3542248"/>
          </a:xfrm>
          <a:prstGeom prst="rect">
            <a:avLst/>
          </a:prstGeom>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en-US" altLang="zh-CN" sz="1800" dirty="0">
                <a:latin typeface="Times New Roman" panose="02020603050405020304" pitchFamily="18" charset="0"/>
                <a:cs typeface="Times New Roman" panose="02020603050405020304" pitchFamily="18" charset="0"/>
              </a:rPr>
              <a:t>AWS Marketplace</a:t>
            </a:r>
            <a:r>
              <a:rPr lang="zh-CN" altLang="en-US" sz="1800" dirty="0">
                <a:latin typeface="Times New Roman" panose="02020603050405020304" pitchFamily="18" charset="0"/>
                <a:cs typeface="Times New Roman" panose="02020603050405020304" pitchFamily="18" charset="0"/>
              </a:rPr>
              <a:t>是一个在线的应用商店，帮助客户查找、购买并立即开始使用运行于</a:t>
            </a:r>
            <a:r>
              <a:rPr lang="en-US" altLang="zh-CN" sz="1800" dirty="0">
                <a:latin typeface="Times New Roman" panose="02020603050405020304" pitchFamily="18" charset="0"/>
                <a:cs typeface="Times New Roman" panose="02020603050405020304" pitchFamily="18" charset="0"/>
              </a:rPr>
              <a:t>AWS</a:t>
            </a:r>
            <a:r>
              <a:rPr lang="zh-CN" altLang="en-US" sz="1800" dirty="0">
                <a:latin typeface="Times New Roman" panose="02020603050405020304" pitchFamily="18" charset="0"/>
                <a:cs typeface="Times New Roman" panose="02020603050405020304" pitchFamily="18" charset="0"/>
              </a:rPr>
              <a:t>云上的软件，其中一些软件来自可信的提供商，如</a:t>
            </a:r>
            <a:r>
              <a:rPr lang="en-US" altLang="zh-CN" sz="1800" dirty="0">
                <a:latin typeface="Times New Roman" panose="02020603050405020304" pitchFamily="18" charset="0"/>
                <a:cs typeface="Times New Roman" panose="02020603050405020304" pitchFamily="18" charset="0"/>
              </a:rPr>
              <a:t>SAP</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Zend</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Microsoft</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IBM</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Canonical</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10gen</a:t>
            </a:r>
            <a:r>
              <a:rPr lang="zh-CN" altLang="en-US" sz="1800" dirty="0">
                <a:latin typeface="Times New Roman" panose="02020603050405020304" pitchFamily="18" charset="0"/>
                <a:cs typeface="Times New Roman" panose="02020603050405020304" pitchFamily="18" charset="0"/>
              </a:rPr>
              <a:t>，以及很多广泛使用的开源软件，如</a:t>
            </a:r>
            <a:r>
              <a:rPr lang="en-US" altLang="zh-CN" sz="1800" dirty="0" err="1">
                <a:latin typeface="Times New Roman" panose="02020603050405020304" pitchFamily="18" charset="0"/>
                <a:cs typeface="Times New Roman" panose="02020603050405020304" pitchFamily="18" charset="0"/>
              </a:rPr>
              <a:t>Wordpress</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Drupal</a:t>
            </a:r>
            <a:r>
              <a:rPr lang="zh-CN" altLang="en-US"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Mediawiki</a:t>
            </a:r>
            <a:r>
              <a:rPr lang="zh-CN" altLang="en-US" sz="1800" dirty="0">
                <a:latin typeface="Times New Roman" panose="02020603050405020304" pitchFamily="18" charset="0"/>
                <a:cs typeface="Times New Roman" panose="02020603050405020304" pitchFamily="18" charset="0"/>
              </a:rPr>
              <a:t>等。开发者也可将自己开发的软件发布到</a:t>
            </a:r>
            <a:r>
              <a:rPr lang="en-US" altLang="zh-CN" sz="1800" dirty="0">
                <a:latin typeface="Times New Roman" panose="02020603050405020304" pitchFamily="18" charset="0"/>
                <a:cs typeface="Times New Roman" panose="02020603050405020304" pitchFamily="18" charset="0"/>
              </a:rPr>
              <a:t>Amazon Marketplace</a:t>
            </a:r>
            <a:r>
              <a:rPr lang="zh-CN" altLang="en-US" sz="1800" dirty="0">
                <a:latin typeface="Times New Roman" panose="02020603050405020304" pitchFamily="18" charset="0"/>
                <a:cs typeface="Times New Roman" panose="02020603050405020304" pitchFamily="18" charset="0"/>
              </a:rPr>
              <a:t>上，供</a:t>
            </a:r>
            <a:r>
              <a:rPr lang="en-US" altLang="zh-CN" sz="1800" dirty="0">
                <a:latin typeface="Times New Roman" panose="02020603050405020304" pitchFamily="18" charset="0"/>
                <a:cs typeface="Times New Roman" panose="02020603050405020304" pitchFamily="18" charset="0"/>
              </a:rPr>
              <a:t>Amazon</a:t>
            </a:r>
            <a:r>
              <a:rPr lang="zh-CN" altLang="en-US" sz="1800" dirty="0">
                <a:latin typeface="Times New Roman" panose="02020603050405020304" pitchFamily="18" charset="0"/>
                <a:cs typeface="Times New Roman" panose="02020603050405020304" pitchFamily="18" charset="0"/>
              </a:rPr>
              <a:t>用户购买。</a:t>
            </a:r>
          </a:p>
        </p:txBody>
      </p:sp>
      <p:sp>
        <p:nvSpPr>
          <p:cNvPr id="18" name="内容占位符 3"/>
          <p:cNvSpPr txBox="1">
            <a:spLocks/>
          </p:cNvSpPr>
          <p:nvPr/>
        </p:nvSpPr>
        <p:spPr>
          <a:xfrm>
            <a:off x="6308725" y="2004017"/>
            <a:ext cx="5295900" cy="445955"/>
          </a:xfrm>
          <a:prstGeom prst="rect">
            <a:avLst/>
          </a:prstGeom>
          <a:solidFill>
            <a:srgbClr val="92D050"/>
          </a:solidFill>
        </p:spPr>
        <p:txBody>
          <a:bodyPr vert="horz" lIns="121917" tIns="60958" rIns="121917" bIns="60958" rtlCol="0">
            <a:normAutofit lnSpcReduction="10000"/>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6</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AWS Marketplace</a:t>
            </a:r>
            <a:endParaRPr lang="zh-CN" altLang="en-US" dirty="0">
              <a:latin typeface="Times New Roman" panose="02020603050405020304" pitchFamily="18" charset="0"/>
              <a:cs typeface="Times New Roman" panose="02020603050405020304" pitchFamily="18" charset="0"/>
            </a:endParaRPr>
          </a:p>
        </p:txBody>
      </p:sp>
      <p:sp>
        <p:nvSpPr>
          <p:cNvPr id="53" name="内容占位符 2"/>
          <p:cNvSpPr txBox="1">
            <a:spLocks/>
          </p:cNvSpPr>
          <p:nvPr/>
        </p:nvSpPr>
        <p:spPr>
          <a:xfrm>
            <a:off x="460375" y="2394509"/>
            <a:ext cx="5536359" cy="822617"/>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just">
              <a:buNone/>
            </a:pPr>
            <a:r>
              <a:rPr lang="zh-CN" altLang="en-US" sz="1800" dirty="0">
                <a:latin typeface="Times New Roman" panose="02020603050405020304" pitchFamily="18" charset="0"/>
                <a:cs typeface="Times New Roman" panose="02020603050405020304" pitchFamily="18" charset="0"/>
              </a:rPr>
              <a:t>       为了方便用户开发应用，</a:t>
            </a:r>
            <a:r>
              <a:rPr lang="en-US" altLang="zh-CN" sz="1800" dirty="0">
                <a:latin typeface="Times New Roman" panose="02020603050405020304" pitchFamily="18" charset="0"/>
                <a:cs typeface="Times New Roman" panose="02020603050405020304" pitchFamily="18" charset="0"/>
              </a:rPr>
              <a:t>AWS</a:t>
            </a:r>
            <a:r>
              <a:rPr lang="zh-CN" altLang="en-US" sz="1800" dirty="0">
                <a:latin typeface="Times New Roman" panose="02020603050405020304" pitchFamily="18" charset="0"/>
                <a:cs typeface="Times New Roman" panose="02020603050405020304" pitchFamily="18" charset="0"/>
              </a:rPr>
              <a:t>提供了一些</a:t>
            </a:r>
            <a:r>
              <a:rPr lang="zh-CN" altLang="en-US" sz="1800" b="1" dirty="0">
                <a:solidFill>
                  <a:srgbClr val="FF0000"/>
                </a:solidFill>
                <a:latin typeface="Times New Roman" panose="02020603050405020304" pitchFamily="18" charset="0"/>
                <a:cs typeface="Times New Roman" panose="02020603050405020304" pitchFamily="18" charset="0"/>
              </a:rPr>
              <a:t>通用应用功能</a:t>
            </a:r>
            <a:r>
              <a:rPr lang="zh-CN" altLang="en-US" sz="1800" dirty="0">
                <a:latin typeface="Times New Roman" panose="02020603050405020304" pitchFamily="18" charset="0"/>
                <a:cs typeface="Times New Roman" panose="02020603050405020304" pitchFamily="18" charset="0"/>
              </a:rPr>
              <a:t>服务给用户使用。</a:t>
            </a:r>
          </a:p>
        </p:txBody>
      </p:sp>
      <p:grpSp>
        <p:nvGrpSpPr>
          <p:cNvPr id="3" name="组合 2"/>
          <p:cNvGrpSpPr/>
          <p:nvPr/>
        </p:nvGrpSpPr>
        <p:grpSpPr>
          <a:xfrm>
            <a:off x="507160" y="3125896"/>
            <a:ext cx="5668215" cy="3351898"/>
            <a:chOff x="680194" y="2452916"/>
            <a:chExt cx="5571381" cy="3389976"/>
          </a:xfrm>
        </p:grpSpPr>
        <p:grpSp>
          <p:nvGrpSpPr>
            <p:cNvPr id="54" name="组合 53"/>
            <p:cNvGrpSpPr/>
            <p:nvPr/>
          </p:nvGrpSpPr>
          <p:grpSpPr>
            <a:xfrm>
              <a:off x="680195" y="2452916"/>
              <a:ext cx="533607" cy="580489"/>
              <a:chOff x="6242320" y="1136504"/>
              <a:chExt cx="533329" cy="580490"/>
            </a:xfrm>
          </p:grpSpPr>
          <p:sp>
            <p:nvSpPr>
              <p:cNvPr id="55" name="TextBox 6"/>
              <p:cNvSpPr txBox="1"/>
              <p:nvPr/>
            </p:nvSpPr>
            <p:spPr>
              <a:xfrm>
                <a:off x="6327224" y="1136504"/>
                <a:ext cx="448425" cy="430888"/>
              </a:xfrm>
              <a:prstGeom prst="rect">
                <a:avLst/>
              </a:prstGeom>
              <a:noFill/>
            </p:spPr>
            <p:txBody>
              <a:bodyPr vert="horz" wrap="square" lIns="0" tIns="0" rIns="0" bIns="0" rtlCol="0" anchor="ctr">
                <a:spAutoFit/>
              </a:bodyPr>
              <a:lstStyle/>
              <a:p>
                <a:pPr algn="l"/>
                <a:r>
                  <a:rPr lang="en-US" altLang="zh-CN" sz="2800" dirty="0">
                    <a:solidFill>
                      <a:srgbClr val="FF9933"/>
                    </a:solidFill>
                    <a:latin typeface="Impact" pitchFamily="34" charset="0"/>
                    <a:ea typeface="微软雅黑" pitchFamily="34" charset="-122"/>
                  </a:rPr>
                  <a:t>01</a:t>
                </a:r>
                <a:endParaRPr lang="zh-CN" altLang="en-US" sz="2800" dirty="0">
                  <a:solidFill>
                    <a:srgbClr val="FF9933"/>
                  </a:solidFill>
                  <a:latin typeface="微软雅黑" pitchFamily="34" charset="-122"/>
                  <a:ea typeface="微软雅黑" pitchFamily="34" charset="-122"/>
                </a:endParaRPr>
              </a:p>
            </p:txBody>
          </p:sp>
          <p:sp>
            <p:nvSpPr>
              <p:cNvPr id="56" name="文本框 22"/>
              <p:cNvSpPr txBox="1"/>
              <p:nvPr/>
            </p:nvSpPr>
            <p:spPr>
              <a:xfrm>
                <a:off x="6242320" y="1516939"/>
                <a:ext cx="525832" cy="200055"/>
              </a:xfrm>
              <a:prstGeom prst="rect">
                <a:avLst/>
              </a:prstGeom>
              <a:noFill/>
            </p:spPr>
            <p:txBody>
              <a:bodyPr wrap="none" rtlCol="0">
                <a:spAutoFit/>
              </a:bodyPr>
              <a:lstStyle/>
              <a:p>
                <a:r>
                  <a:rPr lang="en-US" altLang="zh-CN" sz="7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7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57" name="组合 56"/>
            <p:cNvGrpSpPr/>
            <p:nvPr/>
          </p:nvGrpSpPr>
          <p:grpSpPr>
            <a:xfrm>
              <a:off x="680195" y="3079572"/>
              <a:ext cx="533607" cy="585595"/>
              <a:chOff x="6242320" y="2404011"/>
              <a:chExt cx="533329" cy="585595"/>
            </a:xfrm>
          </p:grpSpPr>
          <p:sp>
            <p:nvSpPr>
              <p:cNvPr id="58" name="TextBox 6"/>
              <p:cNvSpPr txBox="1"/>
              <p:nvPr/>
            </p:nvSpPr>
            <p:spPr>
              <a:xfrm>
                <a:off x="6327224" y="2404011"/>
                <a:ext cx="448425" cy="430887"/>
              </a:xfrm>
              <a:prstGeom prst="rect">
                <a:avLst/>
              </a:prstGeom>
              <a:noFill/>
            </p:spPr>
            <p:txBody>
              <a:bodyPr vert="horz" wrap="square" lIns="0" tIns="0" rIns="0" bIns="0" rtlCol="0" anchor="ctr">
                <a:spAutoFit/>
              </a:bodyPr>
              <a:lstStyle/>
              <a:p>
                <a:pPr algn="l"/>
                <a:r>
                  <a:rPr lang="en-US" altLang="zh-CN" sz="2800" dirty="0">
                    <a:solidFill>
                      <a:srgbClr val="01ACBE"/>
                    </a:solidFill>
                    <a:latin typeface="Impact" pitchFamily="34" charset="0"/>
                    <a:ea typeface="微软雅黑" pitchFamily="34" charset="-122"/>
                  </a:rPr>
                  <a:t>02</a:t>
                </a:r>
                <a:endParaRPr lang="zh-CN" altLang="en-US" sz="2800" dirty="0">
                  <a:solidFill>
                    <a:srgbClr val="01ACBE"/>
                  </a:solidFill>
                  <a:latin typeface="微软雅黑" pitchFamily="34" charset="-122"/>
                  <a:ea typeface="微软雅黑" pitchFamily="34" charset="-122"/>
                </a:endParaRPr>
              </a:p>
            </p:txBody>
          </p:sp>
          <p:sp>
            <p:nvSpPr>
              <p:cNvPr id="59" name="文本框 23"/>
              <p:cNvSpPr txBox="1"/>
              <p:nvPr/>
            </p:nvSpPr>
            <p:spPr>
              <a:xfrm>
                <a:off x="6242320" y="2789551"/>
                <a:ext cx="525832" cy="200055"/>
              </a:xfrm>
              <a:prstGeom prst="rect">
                <a:avLst/>
              </a:prstGeom>
              <a:noFill/>
            </p:spPr>
            <p:txBody>
              <a:bodyPr wrap="none" rtlCol="0">
                <a:spAutoFit/>
              </a:bodyPr>
              <a:lstStyle/>
              <a:p>
                <a:r>
                  <a:rPr lang="en-US" altLang="zh-CN" sz="7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7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60" name="组合 59"/>
            <p:cNvGrpSpPr/>
            <p:nvPr/>
          </p:nvGrpSpPr>
          <p:grpSpPr>
            <a:xfrm>
              <a:off x="709106" y="3840098"/>
              <a:ext cx="526106" cy="574327"/>
              <a:chOff x="6271217" y="3531769"/>
              <a:chExt cx="525832" cy="574327"/>
            </a:xfrm>
          </p:grpSpPr>
          <p:sp>
            <p:nvSpPr>
              <p:cNvPr id="61" name="TextBox 6"/>
              <p:cNvSpPr txBox="1"/>
              <p:nvPr/>
            </p:nvSpPr>
            <p:spPr>
              <a:xfrm>
                <a:off x="6313534" y="3531769"/>
                <a:ext cx="448425" cy="430887"/>
              </a:xfrm>
              <a:prstGeom prst="rect">
                <a:avLst/>
              </a:prstGeom>
              <a:noFill/>
            </p:spPr>
            <p:txBody>
              <a:bodyPr vert="horz" wrap="square" lIns="0" tIns="0" rIns="0" bIns="0" rtlCol="0" anchor="ctr">
                <a:spAutoFit/>
              </a:bodyPr>
              <a:lstStyle/>
              <a:p>
                <a:pPr algn="l"/>
                <a:r>
                  <a:rPr lang="en-US" altLang="zh-CN" sz="2800" dirty="0">
                    <a:solidFill>
                      <a:srgbClr val="C00000"/>
                    </a:solidFill>
                    <a:latin typeface="Impact" pitchFamily="34" charset="0"/>
                    <a:ea typeface="微软雅黑" pitchFamily="34" charset="-122"/>
                  </a:rPr>
                  <a:t>03</a:t>
                </a:r>
                <a:endParaRPr lang="zh-CN" altLang="en-US" sz="2800" dirty="0">
                  <a:solidFill>
                    <a:srgbClr val="C00000"/>
                  </a:solidFill>
                  <a:latin typeface="微软雅黑" pitchFamily="34" charset="-122"/>
                  <a:ea typeface="微软雅黑" pitchFamily="34" charset="-122"/>
                </a:endParaRPr>
              </a:p>
            </p:txBody>
          </p:sp>
          <p:sp>
            <p:nvSpPr>
              <p:cNvPr id="62" name="文本框 24"/>
              <p:cNvSpPr txBox="1"/>
              <p:nvPr/>
            </p:nvSpPr>
            <p:spPr>
              <a:xfrm>
                <a:off x="6271217" y="3906041"/>
                <a:ext cx="525832" cy="200055"/>
              </a:xfrm>
              <a:prstGeom prst="rect">
                <a:avLst/>
              </a:prstGeom>
              <a:noFill/>
            </p:spPr>
            <p:txBody>
              <a:bodyPr wrap="none" rtlCol="0">
                <a:spAutoFit/>
              </a:bodyPr>
              <a:lstStyle/>
              <a:p>
                <a:r>
                  <a:rPr lang="en-US" altLang="zh-CN" sz="7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7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63" name="组合 62"/>
            <p:cNvGrpSpPr/>
            <p:nvPr/>
          </p:nvGrpSpPr>
          <p:grpSpPr>
            <a:xfrm>
              <a:off x="680194" y="4456623"/>
              <a:ext cx="526106" cy="563059"/>
              <a:chOff x="6250444" y="4639674"/>
              <a:chExt cx="525832" cy="563059"/>
            </a:xfrm>
          </p:grpSpPr>
          <p:sp>
            <p:nvSpPr>
              <p:cNvPr id="64" name="TextBox 6"/>
              <p:cNvSpPr txBox="1"/>
              <p:nvPr/>
            </p:nvSpPr>
            <p:spPr>
              <a:xfrm>
                <a:off x="6327224" y="4639674"/>
                <a:ext cx="448425" cy="430887"/>
              </a:xfrm>
              <a:prstGeom prst="rect">
                <a:avLst/>
              </a:prstGeom>
              <a:noFill/>
            </p:spPr>
            <p:txBody>
              <a:bodyPr vert="horz" wrap="square" lIns="0" tIns="0" rIns="0" bIns="0" rtlCol="0" anchor="ctr">
                <a:spAutoFit/>
              </a:bodyPr>
              <a:lstStyle/>
              <a:p>
                <a:pPr algn="l"/>
                <a:r>
                  <a:rPr lang="en-US" altLang="zh-CN" sz="2800" dirty="0">
                    <a:solidFill>
                      <a:srgbClr val="960096"/>
                    </a:solidFill>
                    <a:latin typeface="Impact" pitchFamily="34" charset="0"/>
                    <a:ea typeface="微软雅黑" pitchFamily="34" charset="-122"/>
                  </a:rPr>
                  <a:t>04</a:t>
                </a:r>
                <a:endParaRPr lang="zh-CN" altLang="en-US" sz="2800" dirty="0">
                  <a:solidFill>
                    <a:srgbClr val="960096"/>
                  </a:solidFill>
                  <a:latin typeface="微软雅黑" pitchFamily="34" charset="-122"/>
                  <a:ea typeface="微软雅黑" pitchFamily="34" charset="-122"/>
                </a:endParaRPr>
              </a:p>
            </p:txBody>
          </p:sp>
          <p:sp>
            <p:nvSpPr>
              <p:cNvPr id="65" name="文本框 25"/>
              <p:cNvSpPr txBox="1"/>
              <p:nvPr/>
            </p:nvSpPr>
            <p:spPr>
              <a:xfrm>
                <a:off x="6250444" y="5002678"/>
                <a:ext cx="525832" cy="200055"/>
              </a:xfrm>
              <a:prstGeom prst="rect">
                <a:avLst/>
              </a:prstGeom>
              <a:noFill/>
            </p:spPr>
            <p:txBody>
              <a:bodyPr wrap="none" rtlCol="0">
                <a:spAutoFit/>
              </a:bodyPr>
              <a:lstStyle/>
              <a:p>
                <a:r>
                  <a:rPr lang="en-US" altLang="zh-CN" sz="7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7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grpSp>
          <p:nvGrpSpPr>
            <p:cNvPr id="66" name="组合 65"/>
            <p:cNvGrpSpPr/>
            <p:nvPr/>
          </p:nvGrpSpPr>
          <p:grpSpPr>
            <a:xfrm>
              <a:off x="765147" y="3031094"/>
              <a:ext cx="5334028" cy="17700"/>
              <a:chOff x="6327224" y="1896619"/>
              <a:chExt cx="2624395" cy="933"/>
            </a:xfrm>
          </p:grpSpPr>
          <p:cxnSp>
            <p:nvCxnSpPr>
              <p:cNvPr id="67" name="直接连接符 6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327224" y="1897552"/>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9" name="文本框 44"/>
            <p:cNvSpPr txBox="1"/>
            <p:nvPr/>
          </p:nvSpPr>
          <p:spPr>
            <a:xfrm>
              <a:off x="1524691" y="2499811"/>
              <a:ext cx="4574484" cy="366783"/>
            </a:xfrm>
            <a:prstGeom prst="rect">
              <a:avLst/>
            </a:prstGeom>
            <a:noFill/>
          </p:spPr>
          <p:txBody>
            <a:bodyPr wrap="square" rtlCol="0">
              <a:spAutoFit/>
            </a:bodyPr>
            <a:lstStyle/>
            <a:p>
              <a:pPr>
                <a:lnSpc>
                  <a:spcPct val="120000"/>
                </a:lnSpc>
              </a:pP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a:t>
              </a:r>
              <a:r>
                <a:rPr lang="en-US" altLang="zh-CN" sz="16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CloudSearch</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：云搜索</a:t>
              </a:r>
            </a:p>
          </p:txBody>
        </p:sp>
        <p:sp>
          <p:nvSpPr>
            <p:cNvPr id="70" name="文本框 45"/>
            <p:cNvSpPr txBox="1"/>
            <p:nvPr/>
          </p:nvSpPr>
          <p:spPr>
            <a:xfrm>
              <a:off x="1524691" y="3034280"/>
              <a:ext cx="4568880" cy="683264"/>
            </a:xfrm>
            <a:prstGeom prst="rect">
              <a:avLst/>
            </a:prstGeom>
            <a:noFill/>
          </p:spPr>
          <p:txBody>
            <a:bodyPr wrap="square" rtlCol="0">
              <a:spAutoFit/>
            </a:bodyPr>
            <a:lstStyle/>
            <a:p>
              <a:pPr>
                <a:lnSpc>
                  <a:spcPct val="120000"/>
                </a:lnSpc>
              </a:pP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Simple Workflow Service</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SWF</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）：简单工作流服务</a:t>
              </a:r>
            </a:p>
          </p:txBody>
        </p:sp>
        <p:sp>
          <p:nvSpPr>
            <p:cNvPr id="71" name="文本框 46"/>
            <p:cNvSpPr txBox="1"/>
            <p:nvPr/>
          </p:nvSpPr>
          <p:spPr>
            <a:xfrm>
              <a:off x="1527295" y="3763033"/>
              <a:ext cx="4574484" cy="683264"/>
            </a:xfrm>
            <a:prstGeom prst="rect">
              <a:avLst/>
            </a:prstGeom>
            <a:noFill/>
          </p:spPr>
          <p:txBody>
            <a:bodyPr wrap="square" rtlCol="0">
              <a:spAutoFit/>
            </a:bodyPr>
            <a:lstStyle/>
            <a:p>
              <a:pPr>
                <a:lnSpc>
                  <a:spcPct val="120000"/>
                </a:lnSpc>
              </a:pP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Simple Queue Service</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SQS</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）：简单队列服务</a:t>
              </a:r>
            </a:p>
          </p:txBody>
        </p:sp>
        <p:sp>
          <p:nvSpPr>
            <p:cNvPr id="72" name="文本框 47"/>
            <p:cNvSpPr txBox="1"/>
            <p:nvPr/>
          </p:nvSpPr>
          <p:spPr>
            <a:xfrm>
              <a:off x="1524691" y="4379558"/>
              <a:ext cx="4726884" cy="683264"/>
            </a:xfrm>
            <a:prstGeom prst="rect">
              <a:avLst/>
            </a:prstGeom>
            <a:noFill/>
          </p:spPr>
          <p:txBody>
            <a:bodyPr wrap="square" rtlCol="0">
              <a:spAutoFit/>
            </a:bodyPr>
            <a:lstStyle/>
            <a:p>
              <a:pPr>
                <a:lnSpc>
                  <a:spcPct val="120000"/>
                </a:lnSpc>
              </a:pP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Simple Notification Service</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SNS</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）：简单通知服务</a:t>
              </a:r>
            </a:p>
          </p:txBody>
        </p:sp>
        <p:grpSp>
          <p:nvGrpSpPr>
            <p:cNvPr id="73" name="组合 72"/>
            <p:cNvGrpSpPr/>
            <p:nvPr/>
          </p:nvGrpSpPr>
          <p:grpSpPr>
            <a:xfrm>
              <a:off x="765147" y="3720280"/>
              <a:ext cx="5334028" cy="20482"/>
              <a:chOff x="6327224" y="1892213"/>
              <a:chExt cx="2624395" cy="1078"/>
            </a:xfrm>
          </p:grpSpPr>
          <p:cxnSp>
            <p:nvCxnSpPr>
              <p:cNvPr id="74" name="直接连接符 73"/>
              <p:cNvCxnSpPr/>
              <p:nvPr/>
            </p:nvCxnSpPr>
            <p:spPr>
              <a:xfrm>
                <a:off x="6327224" y="1892213"/>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327224" y="1893291"/>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765147" y="4423163"/>
              <a:ext cx="5334028" cy="14358"/>
              <a:chOff x="6327224" y="1893477"/>
              <a:chExt cx="2624395" cy="66"/>
            </a:xfrm>
          </p:grpSpPr>
          <p:cxnSp>
            <p:nvCxnSpPr>
              <p:cNvPr id="77" name="直接连接符 76"/>
              <p:cNvCxnSpPr/>
              <p:nvPr/>
            </p:nvCxnSpPr>
            <p:spPr>
              <a:xfrm>
                <a:off x="6327224" y="1893543"/>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327224" y="1893477"/>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765147" y="5047120"/>
              <a:ext cx="5328424" cy="34452"/>
              <a:chOff x="6327224" y="1890914"/>
              <a:chExt cx="2624395" cy="348"/>
            </a:xfrm>
          </p:grpSpPr>
          <p:cxnSp>
            <p:nvCxnSpPr>
              <p:cNvPr id="80" name="直接连接符 79"/>
              <p:cNvCxnSpPr/>
              <p:nvPr/>
            </p:nvCxnSpPr>
            <p:spPr>
              <a:xfrm>
                <a:off x="6327224" y="1891262"/>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327224" y="1890914"/>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80194" y="5073149"/>
              <a:ext cx="526106" cy="563062"/>
              <a:chOff x="6250444" y="4448616"/>
              <a:chExt cx="525832" cy="563062"/>
            </a:xfrm>
          </p:grpSpPr>
          <p:sp>
            <p:nvSpPr>
              <p:cNvPr id="83" name="TextBox 6"/>
              <p:cNvSpPr txBox="1"/>
              <p:nvPr/>
            </p:nvSpPr>
            <p:spPr>
              <a:xfrm>
                <a:off x="6327224" y="4448616"/>
                <a:ext cx="448425" cy="430887"/>
              </a:xfrm>
              <a:prstGeom prst="rect">
                <a:avLst/>
              </a:prstGeom>
              <a:noFill/>
            </p:spPr>
            <p:txBody>
              <a:bodyPr vert="horz" wrap="square" lIns="0" tIns="0" rIns="0" bIns="0" rtlCol="0" anchor="ctr">
                <a:spAutoFit/>
              </a:bodyPr>
              <a:lstStyle/>
              <a:p>
                <a:pPr algn="l"/>
                <a:r>
                  <a:rPr lang="en-US" altLang="zh-CN" sz="2800" dirty="0">
                    <a:solidFill>
                      <a:srgbClr val="00B050"/>
                    </a:solidFill>
                    <a:latin typeface="Impact" pitchFamily="34" charset="0"/>
                    <a:ea typeface="微软雅黑" pitchFamily="34" charset="-122"/>
                  </a:rPr>
                  <a:t>05</a:t>
                </a:r>
                <a:endParaRPr lang="zh-CN" altLang="en-US" sz="2800" dirty="0">
                  <a:solidFill>
                    <a:srgbClr val="00B050"/>
                  </a:solidFill>
                  <a:latin typeface="微软雅黑" pitchFamily="34" charset="-122"/>
                  <a:ea typeface="微软雅黑" pitchFamily="34" charset="-122"/>
                </a:endParaRPr>
              </a:p>
            </p:txBody>
          </p:sp>
          <p:sp>
            <p:nvSpPr>
              <p:cNvPr id="84" name="文本框 25"/>
              <p:cNvSpPr txBox="1"/>
              <p:nvPr/>
            </p:nvSpPr>
            <p:spPr>
              <a:xfrm>
                <a:off x="6250444" y="4811623"/>
                <a:ext cx="525832" cy="200055"/>
              </a:xfrm>
              <a:prstGeom prst="rect">
                <a:avLst/>
              </a:prstGeom>
              <a:noFill/>
            </p:spPr>
            <p:txBody>
              <a:bodyPr wrap="none" rtlCol="0">
                <a:spAutoFit/>
              </a:bodyPr>
              <a:lstStyle/>
              <a:p>
                <a:r>
                  <a:rPr lang="en-US" altLang="zh-CN" sz="700" b="1" dirty="0">
                    <a:solidFill>
                      <a:schemeClr val="tx1">
                        <a:lumMod val="85000"/>
                        <a:lumOff val="15000"/>
                      </a:schemeClr>
                    </a:solidFill>
                    <a:latin typeface="Leelawadee" panose="020B0502040204020203" pitchFamily="34" charset="-34"/>
                    <a:cs typeface="Leelawadee" panose="020B0502040204020203" pitchFamily="34" charset="-34"/>
                  </a:rPr>
                  <a:t>OPTION</a:t>
                </a:r>
                <a:endParaRPr lang="zh-CN" altLang="en-US" sz="700" b="1" dirty="0">
                  <a:solidFill>
                    <a:schemeClr val="tx1">
                      <a:lumMod val="85000"/>
                      <a:lumOff val="15000"/>
                    </a:schemeClr>
                  </a:solidFill>
                  <a:latin typeface="Leelawadee" panose="020B0502040204020203" pitchFamily="34" charset="-34"/>
                  <a:cs typeface="Leelawadee" panose="020B0502040204020203" pitchFamily="34" charset="-34"/>
                </a:endParaRPr>
              </a:p>
            </p:txBody>
          </p:sp>
        </p:grpSp>
        <p:sp>
          <p:nvSpPr>
            <p:cNvPr id="85" name="文本框 47"/>
            <p:cNvSpPr txBox="1"/>
            <p:nvPr/>
          </p:nvSpPr>
          <p:spPr>
            <a:xfrm>
              <a:off x="1524691" y="5102018"/>
              <a:ext cx="4568880" cy="683264"/>
            </a:xfrm>
            <a:prstGeom prst="rect">
              <a:avLst/>
            </a:prstGeom>
            <a:noFill/>
          </p:spPr>
          <p:txBody>
            <a:bodyPr wrap="square" rtlCol="0">
              <a:spAutoFit/>
            </a:bodyPr>
            <a:lstStyle/>
            <a:p>
              <a:pPr>
                <a:lnSpc>
                  <a:spcPct val="120000"/>
                </a:lnSpc>
              </a:pP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Amazon Simple Email Service</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SES</a:t>
              </a:r>
              <a:r>
                <a:rPr lang="zh-CN" altLang="en-US" sz="1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）：简单邮件服务</a:t>
              </a:r>
            </a:p>
          </p:txBody>
        </p:sp>
        <p:grpSp>
          <p:nvGrpSpPr>
            <p:cNvPr id="86" name="组合 85"/>
            <p:cNvGrpSpPr/>
            <p:nvPr/>
          </p:nvGrpSpPr>
          <p:grpSpPr>
            <a:xfrm>
              <a:off x="765147" y="5812077"/>
              <a:ext cx="5334028" cy="30815"/>
              <a:chOff x="6327224" y="1894201"/>
              <a:chExt cx="2624395" cy="152"/>
            </a:xfrm>
          </p:grpSpPr>
          <p:cxnSp>
            <p:nvCxnSpPr>
              <p:cNvPr id="87" name="直接连接符 86"/>
              <p:cNvCxnSpPr/>
              <p:nvPr/>
            </p:nvCxnSpPr>
            <p:spPr>
              <a:xfrm>
                <a:off x="6327224" y="1894201"/>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6327224" y="189435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文本框 44"/>
          <p:cNvSpPr txBox="1"/>
          <p:nvPr/>
        </p:nvSpPr>
        <p:spPr>
          <a:xfrm>
            <a:off x="606712" y="1114474"/>
            <a:ext cx="3611886"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Amazon</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云计算平台</a:t>
            </a:r>
          </a:p>
        </p:txBody>
      </p:sp>
      <p:sp>
        <p:nvSpPr>
          <p:cNvPr id="46" name="文本框 45"/>
          <p:cNvSpPr txBox="1"/>
          <p:nvPr/>
        </p:nvSpPr>
        <p:spPr>
          <a:xfrm>
            <a:off x="631223" y="1594275"/>
            <a:ext cx="1817677"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产品</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7" name="组合 46"/>
          <p:cNvGrpSpPr/>
          <p:nvPr/>
        </p:nvGrpSpPr>
        <p:grpSpPr>
          <a:xfrm>
            <a:off x="131974" y="-1"/>
            <a:ext cx="11520000" cy="1016152"/>
            <a:chOff x="131974" y="-1"/>
            <a:chExt cx="11520000" cy="1016152"/>
          </a:xfrm>
        </p:grpSpPr>
        <p:pic>
          <p:nvPicPr>
            <p:cNvPr id="48" name="图片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49" name="矩形 48"/>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Amazon</a:t>
              </a: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云计算平台</a:t>
              </a:r>
            </a:p>
          </p:txBody>
        </p:sp>
      </p:grpSp>
    </p:spTree>
    <p:extLst>
      <p:ext uri="{BB962C8B-B14F-4D97-AF65-F5344CB8AC3E}">
        <p14:creationId xmlns:p14="http://schemas.microsoft.com/office/powerpoint/2010/main" val="5240531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5"/>
          <p:cNvSpPr txBox="1"/>
          <p:nvPr/>
        </p:nvSpPr>
        <p:spPr>
          <a:xfrm>
            <a:off x="397418" y="2591594"/>
            <a:ext cx="10807157" cy="1754326"/>
          </a:xfrm>
          <a:prstGeom prst="rect">
            <a:avLst/>
          </a:prstGeom>
          <a:noFill/>
        </p:spPr>
        <p:txBody>
          <a:bodyPr wrap="square" rtlCol="0">
            <a:spAutoFit/>
          </a:bodyPr>
          <a:lstStyle/>
          <a:p>
            <a:pPr algn="just">
              <a:lnSpc>
                <a:spcPct val="120000"/>
              </a:lnSpc>
            </a:pPr>
            <a:r>
              <a:rPr lang="en-US" altLang="zh-CN" sz="1800" dirty="0" err="1">
                <a:latin typeface="Times New Roman" panose="02020603050405020304" pitchFamily="18" charset="0"/>
                <a:ea typeface="微软雅黑" panose="020B0503020204020204" pitchFamily="34" charset="-122"/>
                <a:cs typeface="Times New Roman" panose="02020603050405020304" pitchFamily="18" charset="0"/>
              </a:rPr>
              <a:t>OpenShift</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 3 </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提供了</a:t>
            </a:r>
            <a:r>
              <a:rPr lang="en-US" altLang="zh-CN"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种方法来自动构建应用</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20000"/>
              </a:lnSpc>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Docker</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文件模式</a:t>
            </a:r>
          </a:p>
          <a:p>
            <a:pPr algn="just">
              <a:lnSpc>
                <a:spcPct val="120000"/>
              </a:lnSpc>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通过向</a:t>
            </a:r>
            <a:r>
              <a:rPr lang="en-US" altLang="zh-CN" sz="1800" dirty="0" err="1">
                <a:latin typeface="Times New Roman" panose="02020603050405020304" pitchFamily="18" charset="0"/>
                <a:ea typeface="微软雅黑" panose="020B0503020204020204" pitchFamily="34" charset="-122"/>
                <a:cs typeface="Times New Roman" panose="02020603050405020304" pitchFamily="18" charset="0"/>
              </a:rPr>
              <a:t>OpenShift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提供指向</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Docker-File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和它们的依附关系的源码管理器的</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URI</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来自动构建一个</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Docker</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容器。</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）源码到镜像模式（</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STI</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20000"/>
              </a:lnSpc>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允许通过提交应用的源码到</a:t>
            </a:r>
            <a:r>
              <a:rPr lang="en-US" altLang="zh-CN" sz="1800" dirty="0" err="1">
                <a:latin typeface="Times New Roman" panose="02020603050405020304" pitchFamily="18" charset="0"/>
                <a:ea typeface="微软雅黑" panose="020B0503020204020204" pitchFamily="34" charset="-122"/>
                <a:cs typeface="Times New Roman" panose="02020603050405020304" pitchFamily="18" charset="0"/>
              </a:rPr>
              <a:t>OpenShift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来自动构建一个应用。</a:t>
            </a:r>
            <a:endParaRPr lang="zh-CN" altLang="en-US" sz="1800" dirty="0">
              <a:solidFill>
                <a:srgbClr val="4C606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p:cNvSpPr/>
          <p:nvPr/>
        </p:nvSpPr>
        <p:spPr>
          <a:xfrm>
            <a:off x="1" y="6554390"/>
            <a:ext cx="12198350" cy="305197"/>
          </a:xfrm>
          <a:prstGeom prst="rect">
            <a:avLst/>
          </a:prstGeom>
          <a:solidFill>
            <a:srgbClr val="28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878135767"/>
              </p:ext>
            </p:extLst>
          </p:nvPr>
        </p:nvGraphicFramePr>
        <p:xfrm>
          <a:off x="612775" y="4384998"/>
          <a:ext cx="5188222" cy="1711796"/>
        </p:xfrm>
        <a:graphic>
          <a:graphicData uri="http://schemas.openxmlformats.org/presentationml/2006/ole">
            <mc:AlternateContent xmlns:mc="http://schemas.openxmlformats.org/markup-compatibility/2006">
              <mc:Choice xmlns:v="urn:schemas-microsoft-com:vml" Requires="v">
                <p:oleObj spid="_x0000_s57549" r:id="rId3" imgW="5698998" imgH="1883378" progId="Visio.Drawing.11">
                  <p:embed/>
                </p:oleObj>
              </mc:Choice>
              <mc:Fallback>
                <p:oleObj r:id="rId3" imgW="5698998" imgH="1883378" progId="Visio.Drawing.11">
                  <p:embed/>
                  <p:pic>
                    <p:nvPicPr>
                      <p:cNvPr id="0" name="Object 1"/>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12775" y="4384998"/>
                        <a:ext cx="5188222" cy="1711796"/>
                      </a:xfrm>
                      <a:prstGeom prst="rect">
                        <a:avLst/>
                      </a:prstGeom>
                      <a:solidFill>
                        <a:schemeClr val="accent6">
                          <a:lumMod val="20000"/>
                          <a:lumOff val="80000"/>
                        </a:schemeClr>
                      </a:solidFill>
                    </p:spPr>
                  </p:pic>
                </p:oleObj>
              </mc:Fallback>
            </mc:AlternateContent>
          </a:graphicData>
        </a:graphic>
      </p:graphicFrame>
      <p:sp>
        <p:nvSpPr>
          <p:cNvPr id="11" name="Rectangle 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2920596104"/>
              </p:ext>
            </p:extLst>
          </p:nvPr>
        </p:nvGraphicFramePr>
        <p:xfrm>
          <a:off x="6175375" y="4090452"/>
          <a:ext cx="4800600" cy="2082541"/>
        </p:xfrm>
        <a:graphic>
          <a:graphicData uri="http://schemas.openxmlformats.org/presentationml/2006/ole">
            <mc:AlternateContent xmlns:mc="http://schemas.openxmlformats.org/markup-compatibility/2006">
              <mc:Choice xmlns:v="urn:schemas-microsoft-com:vml" Requires="v">
                <p:oleObj spid="_x0000_s57550" r:id="rId5" imgW="5644991" imgH="2409730" progId="Visio.Drawing.11">
                  <p:embed/>
                </p:oleObj>
              </mc:Choice>
              <mc:Fallback>
                <p:oleObj r:id="rId5" imgW="5644991" imgH="2409730" progId="Visio.Drawing.11">
                  <p:embed/>
                  <p:pic>
                    <p:nvPicPr>
                      <p:cNvPr id="0" name="Object 3"/>
                      <p:cNvPicPr>
                        <a:picLocks noChangeAspect="1" noChangeArrowheads="1"/>
                      </p:cNvPicPr>
                      <p:nvPr/>
                    </p:nvPicPr>
                    <p:blipFill>
                      <a:blip r:embed="rId6">
                        <a:grayscl/>
                        <a:extLst>
                          <a:ext uri="{28A0092B-C50C-407E-A947-70E740481C1C}">
                            <a14:useLocalDpi xmlns:a14="http://schemas.microsoft.com/office/drawing/2010/main" val="0"/>
                          </a:ext>
                        </a:extLst>
                      </a:blip>
                      <a:srcRect b="-1643"/>
                      <a:stretch>
                        <a:fillRect/>
                      </a:stretch>
                    </p:blipFill>
                    <p:spPr bwMode="auto">
                      <a:xfrm>
                        <a:off x="6175375" y="4090452"/>
                        <a:ext cx="4800600" cy="2082541"/>
                      </a:xfrm>
                      <a:prstGeom prst="rect">
                        <a:avLst/>
                      </a:prstGeom>
                      <a:solidFill>
                        <a:schemeClr val="accent6">
                          <a:lumMod val="20000"/>
                          <a:lumOff val="80000"/>
                        </a:schemeClr>
                      </a:solidFill>
                    </p:spPr>
                  </p:pic>
                </p:oleObj>
              </mc:Fallback>
            </mc:AlternateContent>
          </a:graphicData>
        </a:graphic>
      </p:graphicFrame>
      <p:sp>
        <p:nvSpPr>
          <p:cNvPr id="14" name="Text Box 15"/>
          <p:cNvSpPr txBox="1">
            <a:spLocks noChangeArrowheads="1"/>
          </p:cNvSpPr>
          <p:nvPr/>
        </p:nvSpPr>
        <p:spPr bwMode="auto">
          <a:xfrm>
            <a:off x="7394575" y="6153884"/>
            <a:ext cx="2209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STI</a:t>
            </a:r>
            <a:r>
              <a:rPr lang="zh-CN" altLang="en-US" sz="2000" dirty="0">
                <a:latin typeface="微软雅黑" panose="020B0503020204020204" pitchFamily="34" charset="-122"/>
                <a:ea typeface="微软雅黑" panose="020B0503020204020204" pitchFamily="34" charset="-122"/>
              </a:rPr>
              <a:t>模式构建应用</a:t>
            </a:r>
          </a:p>
        </p:txBody>
      </p:sp>
      <p:sp>
        <p:nvSpPr>
          <p:cNvPr id="15" name="Text Box 15"/>
          <p:cNvSpPr txBox="1">
            <a:spLocks noChangeArrowheads="1"/>
          </p:cNvSpPr>
          <p:nvPr/>
        </p:nvSpPr>
        <p:spPr bwMode="auto">
          <a:xfrm>
            <a:off x="2060575" y="6153884"/>
            <a:ext cx="3309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en-US" altLang="zh-CN" sz="2000" dirty="0">
                <a:latin typeface="微软雅黑" panose="020B0503020204020204" pitchFamily="34" charset="-122"/>
                <a:ea typeface="微软雅黑" panose="020B0503020204020204" pitchFamily="34" charset="-122"/>
              </a:rPr>
              <a:t> Docker</a:t>
            </a:r>
            <a:r>
              <a:rPr lang="zh-CN" altLang="en-US" sz="2000" dirty="0">
                <a:latin typeface="微软雅黑" panose="020B0503020204020204" pitchFamily="34" charset="-122"/>
                <a:ea typeface="微软雅黑" panose="020B0503020204020204" pitchFamily="34" charset="-122"/>
              </a:rPr>
              <a:t>文件模式构建应用</a:t>
            </a:r>
          </a:p>
        </p:txBody>
      </p:sp>
      <p:sp>
        <p:nvSpPr>
          <p:cNvPr id="13" name="文本框 12"/>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6" name="组合 15"/>
          <p:cNvGrpSpPr/>
          <p:nvPr/>
        </p:nvGrpSpPr>
        <p:grpSpPr>
          <a:xfrm>
            <a:off x="131974" y="28247"/>
            <a:ext cx="11520000" cy="1016152"/>
            <a:chOff x="131974" y="-1"/>
            <a:chExt cx="11520000" cy="1016152"/>
          </a:xfrm>
        </p:grpSpPr>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8" name="矩形 17"/>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20" name="文本框 19"/>
          <p:cNvSpPr txBox="1"/>
          <p:nvPr/>
        </p:nvSpPr>
        <p:spPr>
          <a:xfrm>
            <a:off x="631223" y="1594275"/>
            <a:ext cx="211307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OpenShift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3</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178521" y="2069863"/>
            <a:ext cx="3187091" cy="492443"/>
          </a:xfrm>
          <a:prstGeom prst="rect">
            <a:avLst/>
          </a:prstGeom>
        </p:spPr>
        <p:txBody>
          <a:bodyPr wrap="none">
            <a:spAutoFit/>
          </a:bodyPr>
          <a:lstStyle/>
          <a:p>
            <a:pPr marL="800260" lvl="0" indent="-457200">
              <a:lnSpc>
                <a:spcPct val="130000"/>
              </a:lnSpc>
              <a:spcBef>
                <a:spcPct val="20000"/>
              </a:spcBef>
              <a:buClr>
                <a:srgbClr val="0070C0"/>
              </a:buClr>
              <a:buSzPct val="100000"/>
              <a:buFont typeface="Wingdings" panose="05000000000000000000" pitchFamily="2" charset="2"/>
              <a:buChar char="Ø"/>
            </a:pPr>
            <a:r>
              <a:rPr lang="en-US" altLang="zh-CN" sz="2000" dirty="0">
                <a:solidFill>
                  <a:prstClr val="black"/>
                </a:solidFill>
              </a:rPr>
              <a:t>4</a:t>
            </a:r>
            <a:r>
              <a:rPr lang="zh-CN" altLang="en-US" sz="2000" dirty="0">
                <a:solidFill>
                  <a:prstClr val="black"/>
                </a:solidFill>
              </a:rPr>
              <a:t>．构建应用的方法</a:t>
            </a:r>
          </a:p>
        </p:txBody>
      </p:sp>
    </p:spTree>
    <p:extLst>
      <p:ext uri="{BB962C8B-B14F-4D97-AF65-F5344CB8AC3E}">
        <p14:creationId xmlns:p14="http://schemas.microsoft.com/office/powerpoint/2010/main" val="17982815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5"/>
          <p:cNvSpPr txBox="1"/>
          <p:nvPr/>
        </p:nvSpPr>
        <p:spPr>
          <a:xfrm>
            <a:off x="765175" y="2007866"/>
            <a:ext cx="10807157" cy="1421928"/>
          </a:xfrm>
          <a:prstGeom prst="rect">
            <a:avLst/>
          </a:prstGeom>
          <a:noFill/>
        </p:spPr>
        <p:txBody>
          <a:bodyPr wrap="square" rtlCol="0">
            <a:spAutoFit/>
          </a:bodyPr>
          <a:lstStyle/>
          <a:p>
            <a:pPr>
              <a:lnSpc>
                <a:spcPct val="120000"/>
              </a:lnSpc>
            </a:pP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）自定义构建模式</a:t>
            </a:r>
          </a:p>
          <a:p>
            <a:pPr>
              <a:lnSpc>
                <a:spcPct val="120000"/>
              </a:lnSpc>
            </a:pPr>
            <a:r>
              <a:rPr lang="zh-CN" altLang="en-US" sz="1800" dirty="0">
                <a:latin typeface="微软雅黑" panose="020B0503020204020204" pitchFamily="34" charset="-122"/>
                <a:ea typeface="微软雅黑" panose="020B0503020204020204" pitchFamily="34" charset="-122"/>
              </a:rPr>
              <a:t>允许通过提供自己的应用，其构建逻辑则通过上传</a:t>
            </a:r>
            <a:r>
              <a:rPr lang="en-US" altLang="zh-CN" sz="1800" dirty="0">
                <a:latin typeface="微软雅黑" panose="020B0503020204020204" pitchFamily="34" charset="-122"/>
                <a:ea typeface="微软雅黑" panose="020B0503020204020204" pitchFamily="34" charset="-122"/>
              </a:rPr>
              <a:t>Docker</a:t>
            </a:r>
            <a:r>
              <a:rPr lang="zh-CN" altLang="en-US" sz="1800" dirty="0">
                <a:latin typeface="微软雅黑" panose="020B0503020204020204" pitchFamily="34" charset="-122"/>
                <a:ea typeface="微软雅黑" panose="020B0503020204020204" pitchFamily="34" charset="-122"/>
              </a:rPr>
              <a:t>的镜像来完成。另外，</a:t>
            </a:r>
            <a:r>
              <a:rPr lang="en-US" altLang="zh-CN" sz="1800" dirty="0" err="1">
                <a:latin typeface="微软雅黑" panose="020B0503020204020204" pitchFamily="34" charset="-122"/>
                <a:ea typeface="微软雅黑" panose="020B0503020204020204" pitchFamily="34" charset="-122"/>
              </a:rPr>
              <a:t>OpenShift</a:t>
            </a:r>
            <a:r>
              <a:rPr lang="en-US" altLang="zh-CN" sz="1800" dirty="0">
                <a:latin typeface="微软雅黑" panose="020B0503020204020204" pitchFamily="34" charset="-122"/>
                <a:ea typeface="微软雅黑" panose="020B0503020204020204" pitchFamily="34" charset="-122"/>
              </a:rPr>
              <a:t> 3</a:t>
            </a:r>
            <a:r>
              <a:rPr lang="zh-CN" altLang="en-US" sz="1800" dirty="0">
                <a:latin typeface="微软雅黑" panose="020B0503020204020204" pitchFamily="34" charset="-122"/>
                <a:ea typeface="微软雅黑" panose="020B0503020204020204" pitchFamily="34" charset="-122"/>
              </a:rPr>
              <a:t>还允许用户定义一个自动的部署策略，比如有新的应用镜像版本发布到注册表或者是应用的配置有了更新的时候，可以自动部署镜像到应用容器中。</a:t>
            </a:r>
          </a:p>
        </p:txBody>
      </p:sp>
      <p:sp>
        <p:nvSpPr>
          <p:cNvPr id="9" name="矩形 8"/>
          <p:cNvSpPr/>
          <p:nvPr/>
        </p:nvSpPr>
        <p:spPr>
          <a:xfrm>
            <a:off x="1" y="6554390"/>
            <a:ext cx="12198350" cy="305197"/>
          </a:xfrm>
          <a:prstGeom prst="rect">
            <a:avLst/>
          </a:prstGeom>
          <a:solidFill>
            <a:srgbClr val="28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Text Box 15"/>
          <p:cNvSpPr txBox="1">
            <a:spLocks noChangeArrowheads="1"/>
          </p:cNvSpPr>
          <p:nvPr/>
        </p:nvSpPr>
        <p:spPr bwMode="auto">
          <a:xfrm>
            <a:off x="7394575" y="5925284"/>
            <a:ext cx="289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OpenShift</a:t>
            </a:r>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部署策略</a:t>
            </a:r>
          </a:p>
        </p:txBody>
      </p:sp>
      <p:sp>
        <p:nvSpPr>
          <p:cNvPr id="15" name="Text Box 15"/>
          <p:cNvSpPr txBox="1">
            <a:spLocks noChangeArrowheads="1"/>
          </p:cNvSpPr>
          <p:nvPr/>
        </p:nvSpPr>
        <p:spPr bwMode="auto">
          <a:xfrm>
            <a:off x="1984375" y="5925284"/>
            <a:ext cx="259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zh-CN" altLang="en-US" sz="2000" dirty="0">
                <a:latin typeface="微软雅黑" panose="020B0503020204020204" pitchFamily="34" charset="-122"/>
                <a:ea typeface="微软雅黑" panose="020B0503020204020204" pitchFamily="34" charset="-122"/>
              </a:rPr>
              <a:t>自定义模式构建应用</a:t>
            </a: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211299680"/>
              </p:ext>
            </p:extLst>
          </p:nvPr>
        </p:nvGraphicFramePr>
        <p:xfrm>
          <a:off x="917575" y="3563084"/>
          <a:ext cx="4761297" cy="2133600"/>
        </p:xfrm>
        <a:graphic>
          <a:graphicData uri="http://schemas.openxmlformats.org/presentationml/2006/ole">
            <mc:AlternateContent xmlns:mc="http://schemas.openxmlformats.org/markup-compatibility/2006">
              <mc:Choice xmlns:v="urn:schemas-microsoft-com:vml" Requires="v">
                <p:oleObj spid="_x0000_s58571" r:id="rId3" imgW="4194624" imgH="1883520" progId="Visio.Drawing.11">
                  <p:embed/>
                </p:oleObj>
              </mc:Choice>
              <mc:Fallback>
                <p:oleObj r:id="rId3" imgW="4194624" imgH="1883520" progId="Visio.Drawing.11">
                  <p:embed/>
                  <p:pic>
                    <p:nvPicPr>
                      <p:cNvPr id="0" name="Object 1"/>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17575" y="3563084"/>
                        <a:ext cx="4761297" cy="2133600"/>
                      </a:xfrm>
                      <a:prstGeom prst="rect">
                        <a:avLst/>
                      </a:prstGeom>
                      <a:solidFill>
                        <a:schemeClr val="accent6">
                          <a:lumMod val="20000"/>
                          <a:lumOff val="80000"/>
                        </a:schemeClr>
                      </a:solidFill>
                    </p:spPr>
                  </p:pic>
                </p:oleObj>
              </mc:Fallback>
            </mc:AlternateContent>
          </a:graphicData>
        </a:graphic>
      </p:graphicFrame>
      <p:sp>
        <p:nvSpPr>
          <p:cNvPr id="5" name="Rectangle 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252199344"/>
              </p:ext>
            </p:extLst>
          </p:nvPr>
        </p:nvGraphicFramePr>
        <p:xfrm>
          <a:off x="6224451" y="3563084"/>
          <a:ext cx="5017021" cy="2190690"/>
        </p:xfrm>
        <a:graphic>
          <a:graphicData uri="http://schemas.openxmlformats.org/presentationml/2006/ole">
            <mc:AlternateContent xmlns:mc="http://schemas.openxmlformats.org/markup-compatibility/2006">
              <mc:Choice xmlns:v="urn:schemas-microsoft-com:vml" Requires="v">
                <p:oleObj spid="_x0000_s58572" r:id="rId5" imgW="5644991" imgH="2471023" progId="Visio.Drawing.11">
                  <p:embed/>
                </p:oleObj>
              </mc:Choice>
              <mc:Fallback>
                <p:oleObj r:id="rId5" imgW="5644991" imgH="2471023" progId="Visio.Drawing.11">
                  <p:embed/>
                  <p:pic>
                    <p:nvPicPr>
                      <p:cNvPr id="0" name="Object 3"/>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6224451" y="3563084"/>
                        <a:ext cx="5017021" cy="2190690"/>
                      </a:xfrm>
                      <a:prstGeom prst="rect">
                        <a:avLst/>
                      </a:prstGeom>
                      <a:solidFill>
                        <a:schemeClr val="accent6">
                          <a:lumMod val="20000"/>
                          <a:lumOff val="80000"/>
                        </a:schemeClr>
                      </a:solidFill>
                    </p:spPr>
                  </p:pic>
                </p:oleObj>
              </mc:Fallback>
            </mc:AlternateContent>
          </a:graphicData>
        </a:graphic>
      </p:graphicFrame>
      <p:sp>
        <p:nvSpPr>
          <p:cNvPr id="13" name="文本框 12"/>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6" name="组合 15"/>
          <p:cNvGrpSpPr/>
          <p:nvPr/>
        </p:nvGrpSpPr>
        <p:grpSpPr>
          <a:xfrm>
            <a:off x="131974" y="28247"/>
            <a:ext cx="11520000" cy="1016152"/>
            <a:chOff x="131974" y="-1"/>
            <a:chExt cx="11520000" cy="1016152"/>
          </a:xfrm>
        </p:grpSpPr>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8" name="矩形 17"/>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20" name="文本框 19"/>
          <p:cNvSpPr txBox="1"/>
          <p:nvPr/>
        </p:nvSpPr>
        <p:spPr>
          <a:xfrm>
            <a:off x="631223" y="1594275"/>
            <a:ext cx="211307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OpenShift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3</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5868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9271" y="1829594"/>
            <a:ext cx="5695950" cy="5112544"/>
          </a:xfrm>
          <a:prstGeom prst="rect">
            <a:avLst/>
          </a:prstGeom>
        </p:spPr>
        <p:txBody>
          <a:bodyPr>
            <a:normAutofit/>
          </a:bodyPr>
          <a:lstStyle/>
          <a:p>
            <a:pPr marL="800260" indent="-342900">
              <a:lnSpc>
                <a:spcPct val="140000"/>
              </a:lnSpc>
              <a:buClr>
                <a:srgbClr val="0070C0"/>
              </a:buClr>
              <a:buSzPct val="100000"/>
              <a:buFont typeface="Wingdings" panose="05000000000000000000" pitchFamily="2" charset="2"/>
              <a:buChar char="Ø"/>
            </a:pPr>
            <a:r>
              <a:rPr lang="en-US" altLang="zh-CN" dirty="0">
                <a:solidFill>
                  <a:schemeClr val="tx1"/>
                </a:solidFill>
              </a:rPr>
              <a:t>5</a:t>
            </a:r>
            <a:r>
              <a:rPr lang="zh-CN" altLang="en-US" dirty="0">
                <a:solidFill>
                  <a:schemeClr val="tx1"/>
                </a:solidFill>
              </a:rPr>
              <a:t>．应用部署结构</a:t>
            </a:r>
          </a:p>
          <a:p>
            <a:pPr indent="457200" algn="just">
              <a:buNone/>
            </a:pPr>
            <a:r>
              <a:rPr lang="zh-CN" altLang="en-US" sz="1800" dirty="0">
                <a:solidFill>
                  <a:schemeClr val="tx1"/>
                </a:solidFill>
                <a:latin typeface="Times New Roman" panose="02020603050405020304" pitchFamily="18" charset="0"/>
                <a:cs typeface="Times New Roman" panose="02020603050405020304" pitchFamily="18" charset="0"/>
              </a:rPr>
              <a:t>应用构建完成以后，需要部署到</a:t>
            </a:r>
            <a:r>
              <a:rPr lang="en-US" altLang="zh-CN" sz="1800" dirty="0" err="1">
                <a:solidFill>
                  <a:schemeClr val="tx1"/>
                </a:solidFill>
                <a:latin typeface="Times New Roman" panose="02020603050405020304" pitchFamily="18" charset="0"/>
                <a:cs typeface="Times New Roman" panose="02020603050405020304" pitchFamily="18" charset="0"/>
              </a:rPr>
              <a:t>OpenShift</a:t>
            </a:r>
            <a:r>
              <a:rPr lang="zh-CN" altLang="en-US" sz="1800" dirty="0">
                <a:solidFill>
                  <a:schemeClr val="tx1"/>
                </a:solidFill>
                <a:latin typeface="Times New Roman" panose="02020603050405020304" pitchFamily="18" charset="0"/>
                <a:cs typeface="Times New Roman" panose="02020603050405020304" pitchFamily="18" charset="0"/>
              </a:rPr>
              <a:t>的运行环境中。图中描述了</a:t>
            </a:r>
            <a:r>
              <a:rPr lang="en-US" altLang="zh-CN" sz="1800" dirty="0" err="1">
                <a:solidFill>
                  <a:schemeClr val="tx1"/>
                </a:solidFill>
                <a:latin typeface="Times New Roman" panose="02020603050405020304" pitchFamily="18" charset="0"/>
                <a:cs typeface="Times New Roman" panose="02020603050405020304" pitchFamily="18" charset="0"/>
              </a:rPr>
              <a:t>OpenShift</a:t>
            </a:r>
            <a:r>
              <a:rPr lang="zh-CN" altLang="en-US" sz="1800" dirty="0">
                <a:solidFill>
                  <a:schemeClr val="tx1"/>
                </a:solidFill>
                <a:latin typeface="Times New Roman" panose="02020603050405020304" pitchFamily="18" charset="0"/>
                <a:cs typeface="Times New Roman" panose="02020603050405020304" pitchFamily="18" charset="0"/>
              </a:rPr>
              <a:t>中的</a:t>
            </a:r>
            <a:r>
              <a:rPr lang="en-US" altLang="zh-CN" sz="1800" dirty="0">
                <a:solidFill>
                  <a:schemeClr val="tx1"/>
                </a:solidFill>
                <a:latin typeface="Times New Roman" panose="02020603050405020304" pitchFamily="18" charset="0"/>
                <a:cs typeface="Times New Roman" panose="02020603050405020304" pitchFamily="18" charset="0"/>
              </a:rPr>
              <a:t>3</a:t>
            </a:r>
            <a:r>
              <a:rPr lang="zh-CN" altLang="en-US" sz="1800" dirty="0">
                <a:solidFill>
                  <a:schemeClr val="tx1"/>
                </a:solidFill>
                <a:latin typeface="Times New Roman" panose="02020603050405020304" pitchFamily="18" charset="0"/>
                <a:cs typeface="Times New Roman" panose="02020603050405020304" pitchFamily="18" charset="0"/>
              </a:rPr>
              <a:t>层应用是如何将不同组件的模板进行组合的。模板中的组合组件主要有如下几个对象。</a:t>
            </a:r>
          </a:p>
          <a:p>
            <a:pPr marL="800260" indent="-342900" algn="just"/>
            <a:r>
              <a:rPr lang="en-US" altLang="zh-CN" sz="1600" dirty="0">
                <a:solidFill>
                  <a:schemeClr val="tx1"/>
                </a:solidFill>
                <a:latin typeface="Times New Roman" panose="02020603050405020304" pitchFamily="18" charset="0"/>
                <a:cs typeface="Times New Roman" panose="02020603050405020304" pitchFamily="18" charset="0"/>
              </a:rPr>
              <a:t>POD</a:t>
            </a:r>
            <a:r>
              <a:rPr lang="zh-CN" altLang="en-US" sz="1600" dirty="0">
                <a:solidFill>
                  <a:schemeClr val="tx1"/>
                </a:solidFill>
                <a:latin typeface="Times New Roman" panose="02020603050405020304" pitchFamily="18" charset="0"/>
                <a:cs typeface="Times New Roman" panose="02020603050405020304" pitchFamily="18" charset="0"/>
              </a:rPr>
              <a:t>：一个</a:t>
            </a:r>
            <a:r>
              <a:rPr lang="en-US" altLang="zh-CN" sz="1600" dirty="0">
                <a:solidFill>
                  <a:schemeClr val="tx1"/>
                </a:solidFill>
                <a:latin typeface="Times New Roman" panose="02020603050405020304" pitchFamily="18" charset="0"/>
                <a:cs typeface="Times New Roman" panose="02020603050405020304" pitchFamily="18" charset="0"/>
              </a:rPr>
              <a:t>POD</a:t>
            </a:r>
            <a:r>
              <a:rPr lang="zh-CN" altLang="en-US" sz="1600" dirty="0">
                <a:solidFill>
                  <a:schemeClr val="tx1"/>
                </a:solidFill>
                <a:latin typeface="Times New Roman" panose="02020603050405020304" pitchFamily="18" charset="0"/>
                <a:cs typeface="Times New Roman" panose="02020603050405020304" pitchFamily="18" charset="0"/>
              </a:rPr>
              <a:t>是一个</a:t>
            </a:r>
            <a:r>
              <a:rPr lang="en-US" altLang="zh-CN" sz="1600" dirty="0">
                <a:solidFill>
                  <a:schemeClr val="tx1"/>
                </a:solidFill>
                <a:latin typeface="Times New Roman" panose="02020603050405020304" pitchFamily="18" charset="0"/>
                <a:cs typeface="Times New Roman" panose="02020603050405020304" pitchFamily="18" charset="0"/>
              </a:rPr>
              <a:t>Docker</a:t>
            </a:r>
            <a:r>
              <a:rPr lang="zh-CN" altLang="en-US" sz="1600" dirty="0">
                <a:solidFill>
                  <a:schemeClr val="tx1"/>
                </a:solidFill>
                <a:latin typeface="Times New Roman" panose="02020603050405020304" pitchFamily="18" charset="0"/>
                <a:cs typeface="Times New Roman" panose="02020603050405020304" pitchFamily="18" charset="0"/>
              </a:rPr>
              <a:t>容器的运行环境。</a:t>
            </a:r>
          </a:p>
          <a:p>
            <a:pPr marL="800260" indent="-342900" algn="just"/>
            <a:r>
              <a:rPr lang="zh-CN" altLang="en-US" sz="1600" dirty="0">
                <a:solidFill>
                  <a:schemeClr val="tx1"/>
                </a:solidFill>
                <a:latin typeface="Times New Roman" panose="02020603050405020304" pitchFamily="18" charset="0"/>
                <a:cs typeface="Times New Roman" panose="02020603050405020304" pitchFamily="18" charset="0"/>
              </a:rPr>
              <a:t>服务（</a:t>
            </a:r>
            <a:r>
              <a:rPr lang="en-US" altLang="zh-CN" sz="1600" dirty="0">
                <a:solidFill>
                  <a:schemeClr val="tx1"/>
                </a:solidFill>
                <a:latin typeface="Times New Roman" panose="02020603050405020304" pitchFamily="18" charset="0"/>
                <a:cs typeface="Times New Roman" panose="02020603050405020304" pitchFamily="18" charset="0"/>
              </a:rPr>
              <a:t>Service</a:t>
            </a:r>
            <a:r>
              <a:rPr lang="zh-CN" altLang="en-US" sz="1600" dirty="0">
                <a:solidFill>
                  <a:schemeClr val="tx1"/>
                </a:solidFill>
                <a:latin typeface="Times New Roman" panose="02020603050405020304" pitchFamily="18" charset="0"/>
                <a:cs typeface="Times New Roman" panose="02020603050405020304" pitchFamily="18" charset="0"/>
              </a:rPr>
              <a:t>）：一个服务是一个入口，抽象出一个均衡访问负载到一组相同的容器。服务部署者（</a:t>
            </a:r>
            <a:r>
              <a:rPr lang="en-US" altLang="zh-CN" sz="1600" dirty="0">
                <a:solidFill>
                  <a:schemeClr val="tx1"/>
                </a:solidFill>
                <a:latin typeface="Times New Roman" panose="02020603050405020304" pitchFamily="18" charset="0"/>
                <a:cs typeface="Times New Roman" panose="02020603050405020304" pitchFamily="18" charset="0"/>
              </a:rPr>
              <a:t>Service </a:t>
            </a:r>
            <a:r>
              <a:rPr lang="en-US" altLang="zh-CN" sz="1600" dirty="0" err="1">
                <a:solidFill>
                  <a:schemeClr val="tx1"/>
                </a:solidFill>
                <a:latin typeface="Times New Roman" panose="02020603050405020304" pitchFamily="18" charset="0"/>
                <a:cs typeface="Times New Roman" panose="02020603050405020304" pitchFamily="18" charset="0"/>
              </a:rPr>
              <a:t>Deployer</a:t>
            </a:r>
            <a:r>
              <a:rPr lang="zh-CN" altLang="en-US" sz="1600" dirty="0">
                <a:solidFill>
                  <a:schemeClr val="tx1"/>
                </a:solidFill>
                <a:latin typeface="Times New Roman" panose="02020603050405020304" pitchFamily="18" charset="0"/>
                <a:cs typeface="Times New Roman" panose="02020603050405020304" pitchFamily="18" charset="0"/>
              </a:rPr>
              <a:t>）：一个服务部署者是一个对象，用来描述基于触发器的容器的部署策略。</a:t>
            </a:r>
          </a:p>
          <a:p>
            <a:pPr marL="800260" indent="-342900" algn="just"/>
            <a:r>
              <a:rPr lang="zh-CN" altLang="en-US" sz="1600" dirty="0">
                <a:solidFill>
                  <a:schemeClr val="tx1"/>
                </a:solidFill>
                <a:latin typeface="Times New Roman" panose="02020603050405020304" pitchFamily="18" charset="0"/>
                <a:cs typeface="Times New Roman" panose="02020603050405020304" pitchFamily="18" charset="0"/>
              </a:rPr>
              <a:t>复制控制器（</a:t>
            </a:r>
            <a:r>
              <a:rPr lang="en-US" altLang="zh-CN" sz="1600" dirty="0">
                <a:solidFill>
                  <a:schemeClr val="tx1"/>
                </a:solidFill>
                <a:latin typeface="Times New Roman" panose="02020603050405020304" pitchFamily="18" charset="0"/>
                <a:cs typeface="Times New Roman" panose="02020603050405020304" pitchFamily="18" charset="0"/>
              </a:rPr>
              <a:t>Replication Controller</a:t>
            </a:r>
            <a:r>
              <a:rPr lang="zh-CN" altLang="en-US" sz="1600" dirty="0">
                <a:solidFill>
                  <a:schemeClr val="tx1"/>
                </a:solidFill>
                <a:latin typeface="Times New Roman" panose="02020603050405020304" pitchFamily="18" charset="0"/>
                <a:cs typeface="Times New Roman" panose="02020603050405020304" pitchFamily="18" charset="0"/>
              </a:rPr>
              <a:t>）：一个复制控制器是一个技术组件，主要负责</a:t>
            </a:r>
            <a:r>
              <a:rPr lang="en-US" altLang="zh-CN" sz="1600" dirty="0">
                <a:solidFill>
                  <a:schemeClr val="tx1"/>
                </a:solidFill>
                <a:latin typeface="Times New Roman" panose="02020603050405020304" pitchFamily="18" charset="0"/>
                <a:cs typeface="Times New Roman" panose="02020603050405020304" pitchFamily="18" charset="0"/>
              </a:rPr>
              <a:t>POD</a:t>
            </a:r>
            <a:r>
              <a:rPr lang="zh-CN" altLang="en-US" sz="1600" dirty="0">
                <a:solidFill>
                  <a:schemeClr val="tx1"/>
                </a:solidFill>
                <a:latin typeface="Times New Roman" panose="02020603050405020304" pitchFamily="18" charset="0"/>
                <a:cs typeface="Times New Roman" panose="02020603050405020304" pitchFamily="18" charset="0"/>
              </a:rPr>
              <a:t>的弹性。 </a:t>
            </a:r>
          </a:p>
          <a:p>
            <a:pPr marL="800260" indent="-342900" algn="just"/>
            <a:r>
              <a:rPr lang="zh-CN" altLang="en-US" sz="1600" dirty="0">
                <a:solidFill>
                  <a:schemeClr val="tx1"/>
                </a:solidFill>
                <a:latin typeface="Times New Roman" panose="02020603050405020304" pitchFamily="18" charset="0"/>
                <a:cs typeface="Times New Roman" panose="02020603050405020304" pitchFamily="18" charset="0"/>
              </a:rPr>
              <a:t>路由（</a:t>
            </a:r>
            <a:r>
              <a:rPr lang="en-US" altLang="zh-CN" sz="1600" dirty="0">
                <a:solidFill>
                  <a:schemeClr val="tx1"/>
                </a:solidFill>
                <a:latin typeface="Times New Roman" panose="02020603050405020304" pitchFamily="18" charset="0"/>
                <a:cs typeface="Times New Roman" panose="02020603050405020304" pitchFamily="18" charset="0"/>
              </a:rPr>
              <a:t>Route</a:t>
            </a:r>
            <a:r>
              <a:rPr lang="zh-CN" altLang="en-US" sz="1600" dirty="0">
                <a:solidFill>
                  <a:schemeClr val="tx1"/>
                </a:solidFill>
                <a:latin typeface="Times New Roman" panose="02020603050405020304" pitchFamily="18" charset="0"/>
                <a:cs typeface="Times New Roman" panose="02020603050405020304" pitchFamily="18" charset="0"/>
              </a:rPr>
              <a:t>）：一个路由是用来暴露一个应用的入口（域名解析， 主机名或</a:t>
            </a:r>
            <a:r>
              <a:rPr lang="en-US" altLang="zh-CN" sz="1600" dirty="0">
                <a:solidFill>
                  <a:schemeClr val="tx1"/>
                </a:solidFill>
                <a:latin typeface="Times New Roman" panose="02020603050405020304" pitchFamily="18" charset="0"/>
                <a:cs typeface="Times New Roman" panose="02020603050405020304" pitchFamily="18" charset="0"/>
              </a:rPr>
              <a:t>VIP</a:t>
            </a:r>
            <a:r>
              <a:rPr lang="zh-CN" altLang="en-US" sz="1600" dirty="0">
                <a:solidFill>
                  <a:schemeClr val="tx1"/>
                </a:solidFill>
                <a:latin typeface="Times New Roman" panose="02020603050405020304" pitchFamily="18" charset="0"/>
                <a:cs typeface="Times New Roman" panose="02020603050405020304" pitchFamily="18" charset="0"/>
              </a:rPr>
              <a:t>）。</a:t>
            </a:r>
          </a:p>
          <a:p>
            <a:pPr marL="800260" indent="-342900"/>
            <a:endParaRPr lang="zh-CN" altLang="en-US" dirty="0"/>
          </a:p>
        </p:txBody>
      </p:sp>
      <p:cxnSp>
        <p:nvCxnSpPr>
          <p:cNvPr id="16" name="直接连接符 15"/>
          <p:cNvCxnSpPr/>
          <p:nvPr/>
        </p:nvCxnSpPr>
        <p:spPr>
          <a:xfrm>
            <a:off x="5946775" y="1448594"/>
            <a:ext cx="0" cy="5029200"/>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1" name="Text Box 15"/>
          <p:cNvSpPr txBox="1">
            <a:spLocks noChangeArrowheads="1"/>
          </p:cNvSpPr>
          <p:nvPr/>
        </p:nvSpPr>
        <p:spPr bwMode="auto">
          <a:xfrm>
            <a:off x="6726717" y="5868194"/>
            <a:ext cx="44227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50000"/>
              </a:spcBef>
              <a:buClrTx/>
              <a:buFontTx/>
              <a:buNone/>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托管在</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OpenShift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中的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层应用架构</a:t>
            </a:r>
          </a:p>
        </p:txBody>
      </p:sp>
      <p:sp>
        <p:nvSpPr>
          <p:cNvPr id="4"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9394" name="图片 20" descr="F:\云计算导论-教材编排\新建文件夹\8.37.jp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38236" y="1734284"/>
            <a:ext cx="5599739"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8" name="组合 17"/>
          <p:cNvGrpSpPr/>
          <p:nvPr/>
        </p:nvGrpSpPr>
        <p:grpSpPr>
          <a:xfrm>
            <a:off x="131974" y="28247"/>
            <a:ext cx="11520000" cy="1016152"/>
            <a:chOff x="131974" y="-1"/>
            <a:chExt cx="11520000" cy="1016152"/>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20" name="矩形 19"/>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22" name="文本框 21"/>
          <p:cNvSpPr txBox="1"/>
          <p:nvPr/>
        </p:nvSpPr>
        <p:spPr>
          <a:xfrm>
            <a:off x="631223" y="1594275"/>
            <a:ext cx="211307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OpenShift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3</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920577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77302" y="2482810"/>
            <a:ext cx="5334000" cy="4125913"/>
          </a:xfrm>
          <a:prstGeom prst="rect">
            <a:avLst/>
          </a:prstGeom>
          <a:solidFill>
            <a:schemeClr val="bg1"/>
          </a:solidFill>
        </p:spPr>
        <p:txBody>
          <a:bodyPr>
            <a:noAutofit/>
          </a:bodyPr>
          <a:lstStyle/>
          <a:p>
            <a:pPr marL="0" indent="457200">
              <a:buNone/>
            </a:pPr>
            <a:r>
              <a:rPr lang="en-US" altLang="zh-CN" sz="1800" dirty="0" err="1">
                <a:solidFill>
                  <a:schemeClr val="tx1"/>
                </a:solidFill>
                <a:latin typeface="Times New Roman" panose="02020603050405020304" pitchFamily="18" charset="0"/>
                <a:cs typeface="Times New Roman" panose="02020603050405020304" pitchFamily="18" charset="0"/>
              </a:rPr>
              <a:t>OpenShift</a:t>
            </a:r>
            <a:r>
              <a:rPr lang="en-US" altLang="zh-CN" sz="1800" dirty="0">
                <a:solidFill>
                  <a:schemeClr val="tx1"/>
                </a:solidFill>
                <a:latin typeface="Times New Roman" panose="02020603050405020304" pitchFamily="18" charset="0"/>
                <a:cs typeface="Times New Roman" panose="02020603050405020304" pitchFamily="18" charset="0"/>
              </a:rPr>
              <a:t> 3</a:t>
            </a:r>
            <a:r>
              <a:rPr lang="zh-CN" altLang="en-US" sz="1800" dirty="0">
                <a:solidFill>
                  <a:schemeClr val="tx1"/>
                </a:solidFill>
                <a:latin typeface="Times New Roman" panose="02020603050405020304" pitchFamily="18" charset="0"/>
                <a:cs typeface="Times New Roman" panose="02020603050405020304" pitchFamily="18" charset="0"/>
              </a:rPr>
              <a:t>的架构可以作为单机模式部署，也可以作为分布式模式部署。在下面的描述中，我们使用了两种服务器角色，主服务器和节点。 </a:t>
            </a:r>
          </a:p>
          <a:p>
            <a:pPr marL="0" indent="457200">
              <a:buNone/>
            </a:pPr>
            <a:r>
              <a:rPr lang="zh-CN" altLang="en-US" sz="1800" dirty="0">
                <a:solidFill>
                  <a:schemeClr val="tx1"/>
                </a:solidFill>
                <a:latin typeface="Times New Roman" panose="02020603050405020304" pitchFamily="18" charset="0"/>
                <a:cs typeface="Times New Roman" panose="02020603050405020304" pitchFamily="18" charset="0"/>
              </a:rPr>
              <a:t>节点主要用来作为</a:t>
            </a:r>
            <a:r>
              <a:rPr lang="en-US" altLang="zh-CN" sz="1800" dirty="0">
                <a:solidFill>
                  <a:schemeClr val="tx1"/>
                </a:solidFill>
                <a:latin typeface="Times New Roman" panose="02020603050405020304" pitchFamily="18" charset="0"/>
                <a:cs typeface="Times New Roman" panose="02020603050405020304" pitchFamily="18" charset="0"/>
              </a:rPr>
              <a:t>PODS</a:t>
            </a:r>
            <a:r>
              <a:rPr lang="zh-CN" altLang="en-US" sz="1800" dirty="0">
                <a:solidFill>
                  <a:schemeClr val="tx1"/>
                </a:solidFill>
                <a:latin typeface="Times New Roman" panose="02020603050405020304" pitchFamily="18" charset="0"/>
                <a:cs typeface="Times New Roman" panose="02020603050405020304" pitchFamily="18" charset="0"/>
              </a:rPr>
              <a:t>的宿主和运行容器（应用和注册表）。主服务器依赖于基于</a:t>
            </a:r>
            <a:r>
              <a:rPr lang="en-US" altLang="zh-CN" sz="1800" dirty="0" err="1">
                <a:solidFill>
                  <a:schemeClr val="tx1"/>
                </a:solidFill>
                <a:latin typeface="Times New Roman" panose="02020603050405020304" pitchFamily="18" charset="0"/>
                <a:cs typeface="Times New Roman" panose="02020603050405020304" pitchFamily="18" charset="0"/>
              </a:rPr>
              <a:t>etcd</a:t>
            </a:r>
            <a:r>
              <a:rPr lang="zh-CN" altLang="en-US" sz="1800" dirty="0">
                <a:solidFill>
                  <a:schemeClr val="tx1"/>
                </a:solidFill>
                <a:latin typeface="Times New Roman" panose="02020603050405020304" pitchFamily="18" charset="0"/>
                <a:cs typeface="Times New Roman" panose="02020603050405020304" pitchFamily="18" charset="0"/>
              </a:rPr>
              <a:t>的分布式目录，主要用来提供配置共享和服务发现。主服务器节点的功能如下。</a:t>
            </a:r>
          </a:p>
          <a:p>
            <a:r>
              <a:rPr lang="zh-CN" altLang="en-US" sz="1800" dirty="0">
                <a:solidFill>
                  <a:schemeClr val="tx1"/>
                </a:solidFill>
                <a:latin typeface="Times New Roman" panose="02020603050405020304" pitchFamily="18" charset="0"/>
                <a:cs typeface="Times New Roman" panose="02020603050405020304" pitchFamily="18" charset="0"/>
              </a:rPr>
              <a:t>处理来自于命令行或</a:t>
            </a:r>
            <a:r>
              <a:rPr lang="en-US" altLang="zh-CN" sz="1800" dirty="0">
                <a:solidFill>
                  <a:schemeClr val="tx1"/>
                </a:solidFill>
                <a:latin typeface="Times New Roman" panose="02020603050405020304" pitchFamily="18" charset="0"/>
                <a:cs typeface="Times New Roman" panose="02020603050405020304" pitchFamily="18" charset="0"/>
              </a:rPr>
              <a:t>WEB</a:t>
            </a:r>
            <a:r>
              <a:rPr lang="zh-CN" altLang="en-US" sz="1800" dirty="0">
                <a:solidFill>
                  <a:schemeClr val="tx1"/>
                </a:solidFill>
                <a:latin typeface="Times New Roman" panose="02020603050405020304" pitchFamily="18" charset="0"/>
                <a:cs typeface="Times New Roman" panose="02020603050405020304" pitchFamily="18" charset="0"/>
              </a:rPr>
              <a:t>界面的</a:t>
            </a:r>
            <a:r>
              <a:rPr lang="en-US" altLang="zh-CN" sz="1800" dirty="0">
                <a:solidFill>
                  <a:schemeClr val="tx1"/>
                </a:solidFill>
                <a:latin typeface="Times New Roman" panose="02020603050405020304" pitchFamily="18" charset="0"/>
                <a:cs typeface="Times New Roman" panose="02020603050405020304" pitchFamily="18" charset="0"/>
              </a:rPr>
              <a:t>API</a:t>
            </a:r>
            <a:r>
              <a:rPr lang="zh-CN" altLang="en-US" sz="1800" dirty="0">
                <a:solidFill>
                  <a:schemeClr val="tx1"/>
                </a:solidFill>
                <a:latin typeface="Times New Roman" panose="02020603050405020304" pitchFamily="18" charset="0"/>
                <a:cs typeface="Times New Roman" panose="02020603050405020304" pitchFamily="18" charset="0"/>
              </a:rPr>
              <a:t>请求。 </a:t>
            </a:r>
          </a:p>
          <a:p>
            <a:r>
              <a:rPr lang="zh-CN" altLang="en-US" sz="1800" dirty="0">
                <a:solidFill>
                  <a:schemeClr val="tx1"/>
                </a:solidFill>
              </a:rPr>
              <a:t>构建映象和部署容器。 </a:t>
            </a:r>
          </a:p>
          <a:p>
            <a:r>
              <a:rPr lang="zh-CN" altLang="en-US" sz="1800" dirty="0">
                <a:solidFill>
                  <a:schemeClr val="tx1"/>
                </a:solidFill>
                <a:latin typeface="Times New Roman" panose="02020603050405020304" pitchFamily="18" charset="0"/>
                <a:cs typeface="Times New Roman" panose="02020603050405020304" pitchFamily="18" charset="0"/>
              </a:rPr>
              <a:t>确保</a:t>
            </a:r>
            <a:r>
              <a:rPr lang="en-US" altLang="zh-CN" sz="1800" dirty="0">
                <a:solidFill>
                  <a:schemeClr val="tx1"/>
                </a:solidFill>
                <a:latin typeface="Times New Roman" panose="02020603050405020304" pitchFamily="18" charset="0"/>
                <a:cs typeface="Times New Roman" panose="02020603050405020304" pitchFamily="18" charset="0"/>
              </a:rPr>
              <a:t>POD</a:t>
            </a:r>
            <a:r>
              <a:rPr lang="zh-CN" altLang="en-US" sz="1800" dirty="0">
                <a:solidFill>
                  <a:schemeClr val="tx1"/>
                </a:solidFill>
                <a:latin typeface="Times New Roman" panose="02020603050405020304" pitchFamily="18" charset="0"/>
                <a:cs typeface="Times New Roman" panose="02020603050405020304" pitchFamily="18" charset="0"/>
              </a:rPr>
              <a:t>复制的弹性。 </a:t>
            </a:r>
          </a:p>
        </p:txBody>
      </p:sp>
      <p:sp>
        <p:nvSpPr>
          <p:cNvPr id="12" name="内容占位符 3"/>
          <p:cNvSpPr txBox="1">
            <a:spLocks/>
          </p:cNvSpPr>
          <p:nvPr/>
        </p:nvSpPr>
        <p:spPr>
          <a:xfrm>
            <a:off x="-145811" y="1998028"/>
            <a:ext cx="3508375" cy="464457"/>
          </a:xfrm>
          <a:prstGeom prst="rect">
            <a:avLst/>
          </a:prstGeom>
          <a:noFill/>
        </p:spPr>
        <p:txBody>
          <a:bodyPr vert="horz" lIns="121917" tIns="60958" rIns="121917" bIns="60958" rtlCol="0">
            <a:no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800260" indent="-342900">
              <a:lnSpc>
                <a:spcPct val="140000"/>
              </a:lnSpc>
              <a:buClr>
                <a:srgbClr val="0070C0"/>
              </a:buClr>
              <a:buSzPct val="100000"/>
              <a:buFont typeface="Wingdings" panose="05000000000000000000" pitchFamily="2" charset="2"/>
              <a:buChar char="Ø"/>
            </a:pPr>
            <a:r>
              <a:rPr lang="en-US" altLang="zh-CN" dirty="0">
                <a:solidFill>
                  <a:schemeClr val="tx1"/>
                </a:solidFill>
              </a:rPr>
              <a:t>6</a:t>
            </a:r>
            <a:r>
              <a:rPr lang="zh-CN" altLang="en-US" dirty="0">
                <a:solidFill>
                  <a:schemeClr val="tx1"/>
                </a:solidFill>
              </a:rPr>
              <a:t>．部署架构</a:t>
            </a:r>
          </a:p>
        </p:txBody>
      </p:sp>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088122407"/>
              </p:ext>
            </p:extLst>
          </p:nvPr>
        </p:nvGraphicFramePr>
        <p:xfrm>
          <a:off x="5751422" y="1984063"/>
          <a:ext cx="5900552" cy="3429000"/>
        </p:xfrm>
        <a:graphic>
          <a:graphicData uri="http://schemas.openxmlformats.org/presentationml/2006/ole">
            <mc:AlternateContent xmlns:mc="http://schemas.openxmlformats.org/markup-compatibility/2006">
              <mc:Choice xmlns:v="urn:schemas-microsoft-com:vml" Requires="v">
                <p:oleObj spid="_x0000_s60518" r:id="rId3" imgW="5765177" imgH="3572910" progId="Visio.Drawing.11">
                  <p:embed/>
                </p:oleObj>
              </mc:Choice>
              <mc:Fallback>
                <p:oleObj r:id="rId3" imgW="5765177" imgH="357291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b="6113"/>
                      <a:stretch>
                        <a:fillRect/>
                      </a:stretch>
                    </p:blipFill>
                    <p:spPr bwMode="auto">
                      <a:xfrm>
                        <a:off x="5751422" y="1984063"/>
                        <a:ext cx="5900552" cy="3429000"/>
                      </a:xfrm>
                      <a:prstGeom prst="rect">
                        <a:avLst/>
                      </a:prstGeom>
                      <a:noFill/>
                    </p:spPr>
                  </p:pic>
                </p:oleObj>
              </mc:Fallback>
            </mc:AlternateContent>
          </a:graphicData>
        </a:graphic>
      </p:graphicFrame>
      <p:sp>
        <p:nvSpPr>
          <p:cNvPr id="13" name="Text Box 15"/>
          <p:cNvSpPr txBox="1">
            <a:spLocks noChangeArrowheads="1"/>
          </p:cNvSpPr>
          <p:nvPr/>
        </p:nvSpPr>
        <p:spPr bwMode="auto">
          <a:xfrm>
            <a:off x="6632575" y="5639594"/>
            <a:ext cx="48037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b">
            <a:spAutoFit/>
          </a:bodyPr>
          <a:lstStyle>
            <a:lvl1pPr algn="l"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algn="l"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algn="l"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lgn="l"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algn="ctr" eaLnBrk="1" hangingPunct="1">
              <a:spcBef>
                <a:spcPct val="50000"/>
              </a:spcBef>
              <a:buClrTx/>
              <a:buFontTx/>
              <a:buNone/>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OpenShift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部署架构</a:t>
            </a:r>
          </a:p>
        </p:txBody>
      </p:sp>
      <p:sp>
        <p:nvSpPr>
          <p:cNvPr id="14" name="矩形 13"/>
          <p:cNvSpPr/>
          <p:nvPr/>
        </p:nvSpPr>
        <p:spPr>
          <a:xfrm>
            <a:off x="1" y="6706988"/>
            <a:ext cx="12198350" cy="152599"/>
          </a:xfrm>
          <a:prstGeom prst="rect">
            <a:avLst/>
          </a:prstGeom>
          <a:solidFill>
            <a:srgbClr val="28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0" name="组合 9"/>
          <p:cNvGrpSpPr/>
          <p:nvPr/>
        </p:nvGrpSpPr>
        <p:grpSpPr>
          <a:xfrm>
            <a:off x="131974" y="28247"/>
            <a:ext cx="11520000" cy="1016152"/>
            <a:chOff x="131974" y="-1"/>
            <a:chExt cx="11520000" cy="1016152"/>
          </a:xfrm>
        </p:grpSpPr>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5" name="矩形 14"/>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7" name="文本框 16"/>
          <p:cNvSpPr txBox="1"/>
          <p:nvPr/>
        </p:nvSpPr>
        <p:spPr>
          <a:xfrm>
            <a:off x="631223" y="1594275"/>
            <a:ext cx="2113079"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OpenShift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3</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617954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Freeform 3"/>
          <p:cNvSpPr/>
          <p:nvPr/>
        </p:nvSpPr>
        <p:spPr>
          <a:xfrm>
            <a:off x="3127376" y="1372394"/>
            <a:ext cx="8204652" cy="3886200"/>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
          <p:cNvSpPr txBox="1"/>
          <p:nvPr/>
        </p:nvSpPr>
        <p:spPr>
          <a:xfrm>
            <a:off x="460375" y="4484632"/>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Times New Roman" pitchFamily="18" charset="0"/>
                <a:cs typeface="Times New Roman" pitchFamily="18" charset="0"/>
              </a:rPr>
              <a:t>Summary</a:t>
            </a:r>
          </a:p>
        </p:txBody>
      </p:sp>
      <p:sp>
        <p:nvSpPr>
          <p:cNvPr id="15" name="矩形 14"/>
          <p:cNvSpPr/>
          <p:nvPr/>
        </p:nvSpPr>
        <p:spPr>
          <a:xfrm>
            <a:off x="518434" y="3124924"/>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536575" y="1044292"/>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36575" y="1215742"/>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36575" y="137290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36575" y="1544355"/>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36575" y="1687229"/>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36575" y="1858679"/>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36575" y="2015842"/>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36575" y="2187292"/>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36575" y="2371669"/>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36575" y="2470320"/>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36575" y="2641770"/>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36575" y="2798933"/>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36575" y="2970383"/>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1600" y="5936343"/>
            <a:ext cx="12299950" cy="923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1"/>
          <p:cNvSpPr txBox="1"/>
          <p:nvPr/>
        </p:nvSpPr>
        <p:spPr>
          <a:xfrm>
            <a:off x="473805" y="3658394"/>
            <a:ext cx="1877117"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小       结</a:t>
            </a:r>
            <a:endParaRPr lang="en-US" altLang="zh-CN" sz="3600" dirty="0">
              <a:solidFill>
                <a:srgbClr val="4197DF"/>
              </a:solidFill>
              <a:latin typeface="Microsoft YaHei UI" pitchFamily="18" charset="0"/>
              <a:cs typeface="Microsoft YaHei UI" pitchFamily="18" charset="0"/>
            </a:endParaRPr>
          </a:p>
        </p:txBody>
      </p:sp>
      <p:sp>
        <p:nvSpPr>
          <p:cNvPr id="31" name="Rectangle 3"/>
          <p:cNvSpPr txBox="1">
            <a:spLocks noChangeArrowheads="1"/>
          </p:cNvSpPr>
          <p:nvPr/>
        </p:nvSpPr>
        <p:spPr>
          <a:xfrm>
            <a:off x="3419700" y="1600994"/>
            <a:ext cx="7772400" cy="3352800"/>
          </a:xfrm>
          <a:prstGeom prst="rect">
            <a:avLst/>
          </a:prstGeom>
        </p:spPr>
        <p:txBody>
          <a:bodyPr/>
          <a:lstStyle>
            <a:lvl1pPr marL="457360" indent="-457360" algn="l" defTabSz="1219627" rtl="0" eaLnBrk="1" latinLnBrk="0" hangingPunct="1">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nSpc>
                <a:spcPct val="150000"/>
              </a:lnSpc>
              <a:buNone/>
            </a:pPr>
            <a:r>
              <a:rPr lang="en-US" altLang="zh-CN"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OpenShift</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3</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给“平台即服务”的世界和“容器即服务”的世界架起了一座桥梁，</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Red Hat</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提出了健壮的解决方案和状态灵巧的架构。通过使用“蓝图”，用户可以定义架构的需求格式和部署的编排。 </a:t>
            </a:r>
          </a:p>
          <a:p>
            <a:pPr marL="0" indent="457200">
              <a:lnSpc>
                <a:spcPct val="150000"/>
              </a:lnSpc>
              <a:buNone/>
            </a:pP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总而言之，基于容器架构的</a:t>
            </a:r>
            <a:r>
              <a:rPr lang="en-US" altLang="zh-CN"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OpenShift</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3</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是一个非常有前途的私用</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解决方案，它可以减少从项目开始时到自动构建应用和部署的时间，它支持绝大多数的</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架构， 即使数据的管理和外部服务的集成还没有完全应用。</a:t>
            </a:r>
          </a:p>
        </p:txBody>
      </p:sp>
      <p:grpSp>
        <p:nvGrpSpPr>
          <p:cNvPr id="32" name="组合 31"/>
          <p:cNvGrpSpPr/>
          <p:nvPr/>
        </p:nvGrpSpPr>
        <p:grpSpPr>
          <a:xfrm>
            <a:off x="131974" y="28247"/>
            <a:ext cx="11520000" cy="1016152"/>
            <a:chOff x="131974" y="-1"/>
            <a:chExt cx="11520000" cy="1016152"/>
          </a:xfrm>
        </p:grpSpPr>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34" name="矩形 3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Tree>
    <p:extLst>
      <p:ext uri="{BB962C8B-B14F-4D97-AF65-F5344CB8AC3E}">
        <p14:creationId xmlns:p14="http://schemas.microsoft.com/office/powerpoint/2010/main" val="4550047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a:spLocks/>
          </p:cNvSpPr>
          <p:nvPr/>
        </p:nvSpPr>
        <p:spPr>
          <a:xfrm>
            <a:off x="536575" y="2203336"/>
            <a:ext cx="5489574" cy="464457"/>
          </a:xfrm>
          <a:prstGeom prst="rect">
            <a:avLst/>
          </a:prstGeom>
          <a:solidFill>
            <a:srgbClr val="92D05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1</a:t>
            </a:r>
            <a:r>
              <a:rPr lang="zh-CN" altLang="en-US" dirty="0"/>
              <a:t>．技术方面</a:t>
            </a:r>
          </a:p>
        </p:txBody>
      </p:sp>
      <p:sp>
        <p:nvSpPr>
          <p:cNvPr id="18" name="内容占位符 2"/>
          <p:cNvSpPr txBox="1">
            <a:spLocks/>
          </p:cNvSpPr>
          <p:nvPr/>
        </p:nvSpPr>
        <p:spPr>
          <a:xfrm>
            <a:off x="536575" y="2743994"/>
            <a:ext cx="5489574" cy="40386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sz="1600" dirty="0" err="1">
                <a:solidFill>
                  <a:schemeClr val="tx1"/>
                </a:solidFill>
                <a:latin typeface="Times New Roman" panose="02020603050405020304" pitchFamily="18" charset="0"/>
                <a:cs typeface="Times New Roman" panose="02020603050405020304" pitchFamily="18" charset="0"/>
              </a:rPr>
              <a:t>OpenShift</a:t>
            </a:r>
            <a:r>
              <a:rPr lang="en-US" altLang="zh-CN" sz="1600" dirty="0">
                <a:solidFill>
                  <a:schemeClr val="tx1"/>
                </a:solidFill>
                <a:latin typeface="Times New Roman" panose="02020603050405020304" pitchFamily="18" charset="0"/>
                <a:cs typeface="Times New Roman" panose="02020603050405020304" pitchFamily="18" charset="0"/>
              </a:rPr>
              <a:t> 3</a:t>
            </a:r>
            <a:r>
              <a:rPr lang="zh-CN" altLang="en-US" sz="1600" dirty="0">
                <a:solidFill>
                  <a:schemeClr val="tx1"/>
                </a:solidFill>
                <a:latin typeface="Times New Roman" panose="02020603050405020304" pitchFamily="18" charset="0"/>
                <a:cs typeface="Times New Roman" panose="02020603050405020304" pitchFamily="18" charset="0"/>
              </a:rPr>
              <a:t>底层容器技术是</a:t>
            </a:r>
            <a:r>
              <a:rPr lang="en-US" altLang="zh-CN" sz="1600" dirty="0">
                <a:solidFill>
                  <a:schemeClr val="tx1"/>
                </a:solidFill>
                <a:latin typeface="Times New Roman" panose="02020603050405020304" pitchFamily="18" charset="0"/>
                <a:cs typeface="Times New Roman" panose="02020603050405020304" pitchFamily="18" charset="0"/>
              </a:rPr>
              <a:t>Docker</a:t>
            </a:r>
            <a:r>
              <a:rPr lang="zh-CN" altLang="en-US" sz="1600" dirty="0">
                <a:solidFill>
                  <a:schemeClr val="tx1"/>
                </a:solidFill>
                <a:latin typeface="Times New Roman" panose="02020603050405020304" pitchFamily="18" charset="0"/>
                <a:cs typeface="Times New Roman" panose="02020603050405020304" pitchFamily="18" charset="0"/>
              </a:rPr>
              <a:t>，</a:t>
            </a:r>
            <a:r>
              <a:rPr lang="en-US" altLang="zh-CN" sz="1600" dirty="0">
                <a:solidFill>
                  <a:schemeClr val="tx1"/>
                </a:solidFill>
                <a:latin typeface="Times New Roman" panose="02020603050405020304" pitchFamily="18" charset="0"/>
                <a:cs typeface="Times New Roman" panose="02020603050405020304" pitchFamily="18" charset="0"/>
              </a:rPr>
              <a:t>Cloud Foundry</a:t>
            </a:r>
            <a:r>
              <a:rPr lang="zh-CN" altLang="en-US" sz="1600" dirty="0">
                <a:solidFill>
                  <a:schemeClr val="tx1"/>
                </a:solidFill>
                <a:latin typeface="Times New Roman" panose="02020603050405020304" pitchFamily="18" charset="0"/>
                <a:cs typeface="Times New Roman" panose="02020603050405020304" pitchFamily="18" charset="0"/>
              </a:rPr>
              <a:t>提出来了一套兼容</a:t>
            </a:r>
            <a:r>
              <a:rPr lang="en-US" altLang="zh-CN" sz="1600" dirty="0">
                <a:solidFill>
                  <a:schemeClr val="tx1"/>
                </a:solidFill>
                <a:latin typeface="Times New Roman" panose="02020603050405020304" pitchFamily="18" charset="0"/>
                <a:cs typeface="Times New Roman" panose="02020603050405020304" pitchFamily="18" charset="0"/>
              </a:rPr>
              <a:t>Docker</a:t>
            </a:r>
            <a:r>
              <a:rPr lang="zh-CN" altLang="en-US" sz="1600" dirty="0">
                <a:solidFill>
                  <a:schemeClr val="tx1"/>
                </a:solidFill>
                <a:latin typeface="Times New Roman" panose="02020603050405020304" pitchFamily="18" charset="0"/>
                <a:cs typeface="Times New Roman" panose="02020603050405020304" pitchFamily="18" charset="0"/>
              </a:rPr>
              <a:t>格式的技术，但并不是以</a:t>
            </a:r>
            <a:r>
              <a:rPr lang="en-US" altLang="zh-CN" sz="1600" dirty="0">
                <a:solidFill>
                  <a:schemeClr val="tx1"/>
                </a:solidFill>
                <a:latin typeface="Times New Roman" panose="02020603050405020304" pitchFamily="18" charset="0"/>
                <a:cs typeface="Times New Roman" panose="02020603050405020304" pitchFamily="18" charset="0"/>
              </a:rPr>
              <a:t>Docker</a:t>
            </a:r>
            <a:r>
              <a:rPr lang="zh-CN" altLang="en-US" sz="1600" dirty="0">
                <a:solidFill>
                  <a:schemeClr val="tx1"/>
                </a:solidFill>
                <a:latin typeface="Times New Roman" panose="02020603050405020304" pitchFamily="18" charset="0"/>
                <a:cs typeface="Times New Roman" panose="02020603050405020304" pitchFamily="18" charset="0"/>
              </a:rPr>
              <a:t>作为平台的实现技术。</a:t>
            </a:r>
          </a:p>
          <a:p>
            <a:r>
              <a:rPr lang="zh-CN" altLang="en-US" sz="1600" dirty="0">
                <a:solidFill>
                  <a:schemeClr val="tx1"/>
                </a:solidFill>
                <a:latin typeface="Times New Roman" panose="02020603050405020304" pitchFamily="18" charset="0"/>
                <a:cs typeface="Times New Roman" panose="02020603050405020304" pitchFamily="18" charset="0"/>
              </a:rPr>
              <a:t>到目前为止，</a:t>
            </a:r>
            <a:r>
              <a:rPr lang="en-US" altLang="zh-CN" sz="1600" dirty="0">
                <a:solidFill>
                  <a:schemeClr val="tx1"/>
                </a:solidFill>
                <a:latin typeface="Times New Roman" panose="02020603050405020304" pitchFamily="18" charset="0"/>
                <a:cs typeface="Times New Roman" panose="02020603050405020304" pitchFamily="18" charset="0"/>
              </a:rPr>
              <a:t>Cloud Foundry</a:t>
            </a:r>
            <a:r>
              <a:rPr lang="zh-CN" altLang="en-US" sz="1600" dirty="0">
                <a:solidFill>
                  <a:schemeClr val="tx1"/>
                </a:solidFill>
                <a:latin typeface="Times New Roman" panose="02020603050405020304" pitchFamily="18" charset="0"/>
                <a:cs typeface="Times New Roman" panose="02020603050405020304" pitchFamily="18" charset="0"/>
              </a:rPr>
              <a:t>解决问题是云化的应用程序，但是对于传统的有状态的应用程序，</a:t>
            </a:r>
            <a:r>
              <a:rPr lang="en-US" altLang="zh-CN" sz="1600" dirty="0">
                <a:solidFill>
                  <a:schemeClr val="tx1"/>
                </a:solidFill>
                <a:latin typeface="Times New Roman" panose="02020603050405020304" pitchFamily="18" charset="0"/>
                <a:cs typeface="Times New Roman" panose="02020603050405020304" pitchFamily="18" charset="0"/>
              </a:rPr>
              <a:t>Cloud Foundry</a:t>
            </a:r>
            <a:r>
              <a:rPr lang="zh-CN" altLang="en-US" sz="1600" dirty="0">
                <a:solidFill>
                  <a:schemeClr val="tx1"/>
                </a:solidFill>
                <a:latin typeface="Times New Roman" panose="02020603050405020304" pitchFamily="18" charset="0"/>
                <a:cs typeface="Times New Roman" panose="02020603050405020304" pitchFamily="18" charset="0"/>
              </a:rPr>
              <a:t>还没有一个清晰的技术性方案。相比之下</a:t>
            </a:r>
            <a:r>
              <a:rPr lang="en-US" altLang="zh-CN" sz="1600" dirty="0" err="1">
                <a:solidFill>
                  <a:schemeClr val="tx1"/>
                </a:solidFill>
                <a:latin typeface="Times New Roman" panose="02020603050405020304" pitchFamily="18" charset="0"/>
                <a:cs typeface="Times New Roman" panose="02020603050405020304" pitchFamily="18" charset="0"/>
              </a:rPr>
              <a:t>OpenShift</a:t>
            </a:r>
            <a:r>
              <a:rPr lang="en-US" altLang="zh-CN" sz="1600" dirty="0">
                <a:solidFill>
                  <a:schemeClr val="tx1"/>
                </a:solidFill>
                <a:latin typeface="Times New Roman" panose="02020603050405020304" pitchFamily="18" charset="0"/>
                <a:cs typeface="Times New Roman" panose="02020603050405020304" pitchFamily="18" charset="0"/>
              </a:rPr>
              <a:t> 3</a:t>
            </a:r>
            <a:r>
              <a:rPr lang="zh-CN" altLang="en-US" sz="1600" dirty="0">
                <a:solidFill>
                  <a:schemeClr val="tx1"/>
                </a:solidFill>
                <a:latin typeface="Times New Roman" panose="02020603050405020304" pitchFamily="18" charset="0"/>
                <a:cs typeface="Times New Roman" panose="02020603050405020304" pitchFamily="18" charset="0"/>
              </a:rPr>
              <a:t>通过使用</a:t>
            </a:r>
            <a:r>
              <a:rPr lang="en-US" altLang="zh-CN" sz="1600" dirty="0">
                <a:solidFill>
                  <a:schemeClr val="tx1"/>
                </a:solidFill>
                <a:latin typeface="Times New Roman" panose="02020603050405020304" pitchFamily="18" charset="0"/>
                <a:cs typeface="Times New Roman" panose="02020603050405020304" pitchFamily="18" charset="0"/>
              </a:rPr>
              <a:t>Docker</a:t>
            </a:r>
            <a:r>
              <a:rPr lang="zh-CN" altLang="en-US" sz="1600" dirty="0">
                <a:solidFill>
                  <a:schemeClr val="tx1"/>
                </a:solidFill>
                <a:latin typeface="Times New Roman" panose="02020603050405020304" pitchFamily="18" charset="0"/>
                <a:cs typeface="Times New Roman" panose="02020603050405020304" pitchFamily="18" charset="0"/>
              </a:rPr>
              <a:t>技术可以运行传统的有状态的应用。</a:t>
            </a:r>
          </a:p>
          <a:p>
            <a:r>
              <a:rPr lang="en-US" altLang="zh-CN" sz="1600" dirty="0">
                <a:solidFill>
                  <a:schemeClr val="tx1"/>
                </a:solidFill>
                <a:latin typeface="Times New Roman" panose="02020603050405020304" pitchFamily="18" charset="0"/>
                <a:cs typeface="Times New Roman" panose="02020603050405020304" pitchFamily="18" charset="0"/>
              </a:rPr>
              <a:t>Cloud Foundry</a:t>
            </a:r>
            <a:r>
              <a:rPr lang="zh-CN" altLang="en-US" sz="1600" dirty="0">
                <a:solidFill>
                  <a:schemeClr val="tx1"/>
                </a:solidFill>
                <a:latin typeface="Times New Roman" panose="02020603050405020304" pitchFamily="18" charset="0"/>
                <a:cs typeface="Times New Roman" panose="02020603050405020304" pitchFamily="18" charset="0"/>
              </a:rPr>
              <a:t>提供了一个重量级的应用，也就是大数据套件（</a:t>
            </a:r>
            <a:r>
              <a:rPr lang="en-US" altLang="zh-CN" sz="1600" dirty="0">
                <a:solidFill>
                  <a:schemeClr val="tx1"/>
                </a:solidFill>
                <a:latin typeface="Times New Roman" panose="02020603050405020304" pitchFamily="18" charset="0"/>
                <a:cs typeface="Times New Roman" panose="02020603050405020304" pitchFamily="18" charset="0"/>
              </a:rPr>
              <a:t>Big Data Suite</a:t>
            </a:r>
            <a:r>
              <a:rPr lang="zh-CN" altLang="en-US" sz="1600" dirty="0">
                <a:solidFill>
                  <a:schemeClr val="tx1"/>
                </a:solidFill>
                <a:latin typeface="Times New Roman" panose="02020603050405020304" pitchFamily="18" charset="0"/>
                <a:cs typeface="Times New Roman" panose="02020603050405020304" pitchFamily="18" charset="0"/>
              </a:rPr>
              <a:t>）。</a:t>
            </a:r>
          </a:p>
          <a:p>
            <a:r>
              <a:rPr lang="en-US" altLang="zh-CN" sz="1600" dirty="0">
                <a:solidFill>
                  <a:schemeClr val="tx1"/>
                </a:solidFill>
                <a:latin typeface="Times New Roman" panose="02020603050405020304" pitchFamily="18" charset="0"/>
                <a:cs typeface="Times New Roman" panose="02020603050405020304" pitchFamily="18" charset="0"/>
              </a:rPr>
              <a:t>Cloud Foundry</a:t>
            </a:r>
            <a:r>
              <a:rPr lang="zh-CN" altLang="en-US" sz="1600" dirty="0">
                <a:solidFill>
                  <a:schemeClr val="tx1"/>
                </a:solidFill>
                <a:latin typeface="Times New Roman" panose="02020603050405020304" pitchFamily="18" charset="0"/>
                <a:cs typeface="Times New Roman" panose="02020603050405020304" pitchFamily="18" charset="0"/>
              </a:rPr>
              <a:t>提供了一个移动服务套件（</a:t>
            </a:r>
            <a:r>
              <a:rPr lang="en-US" altLang="zh-CN" sz="1600" dirty="0">
                <a:solidFill>
                  <a:schemeClr val="tx1"/>
                </a:solidFill>
                <a:latin typeface="Times New Roman" panose="02020603050405020304" pitchFamily="18" charset="0"/>
                <a:cs typeface="Times New Roman" panose="02020603050405020304" pitchFamily="18" charset="0"/>
              </a:rPr>
              <a:t>Mobile Services Suite</a:t>
            </a:r>
            <a:r>
              <a:rPr lang="zh-CN" altLang="en-US" sz="1600" dirty="0">
                <a:solidFill>
                  <a:schemeClr val="tx1"/>
                </a:solidFill>
                <a:latin typeface="Times New Roman" panose="02020603050405020304" pitchFamily="18" charset="0"/>
                <a:cs typeface="Times New Roman" panose="02020603050405020304" pitchFamily="18" charset="0"/>
              </a:rPr>
              <a:t>），可以和大数据服务以及通用服务进行整合，通过集成在</a:t>
            </a:r>
            <a:r>
              <a:rPr lang="en-US" altLang="zh-CN" sz="1600" dirty="0">
                <a:solidFill>
                  <a:schemeClr val="tx1"/>
                </a:solidFill>
                <a:latin typeface="Times New Roman" panose="02020603050405020304" pitchFamily="18" charset="0"/>
                <a:cs typeface="Times New Roman" panose="02020603050405020304" pitchFamily="18" charset="0"/>
              </a:rPr>
              <a:t>PaaS</a:t>
            </a:r>
            <a:r>
              <a:rPr lang="zh-CN" altLang="en-US" sz="1600" dirty="0">
                <a:solidFill>
                  <a:schemeClr val="tx1"/>
                </a:solidFill>
                <a:latin typeface="Times New Roman" panose="02020603050405020304" pitchFamily="18" charset="0"/>
                <a:cs typeface="Times New Roman" panose="02020603050405020304" pitchFamily="18" charset="0"/>
              </a:rPr>
              <a:t>上建立移动应用程序。</a:t>
            </a:r>
          </a:p>
        </p:txBody>
      </p:sp>
      <p:sp>
        <p:nvSpPr>
          <p:cNvPr id="97" name="内容占位符 3"/>
          <p:cNvSpPr txBox="1">
            <a:spLocks/>
          </p:cNvSpPr>
          <p:nvPr/>
        </p:nvSpPr>
        <p:spPr>
          <a:xfrm>
            <a:off x="6225267" y="1677194"/>
            <a:ext cx="5489574" cy="464457"/>
          </a:xfrm>
          <a:prstGeom prst="rect">
            <a:avLst/>
          </a:prstGeom>
          <a:solidFill>
            <a:srgbClr val="8C9EE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2</a:t>
            </a:r>
            <a:r>
              <a:rPr lang="zh-CN" altLang="en-US" dirty="0"/>
              <a:t>．社区基础</a:t>
            </a:r>
          </a:p>
        </p:txBody>
      </p:sp>
      <p:sp>
        <p:nvSpPr>
          <p:cNvPr id="98" name="内容占位符 2"/>
          <p:cNvSpPr txBox="1">
            <a:spLocks/>
          </p:cNvSpPr>
          <p:nvPr/>
        </p:nvSpPr>
        <p:spPr>
          <a:xfrm>
            <a:off x="6225267" y="2210594"/>
            <a:ext cx="5489574" cy="2362200"/>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buNone/>
            </a:pPr>
            <a:r>
              <a:rPr lang="zh-CN" altLang="en-US" sz="1600" dirty="0">
                <a:solidFill>
                  <a:schemeClr val="tx1"/>
                </a:solidFill>
                <a:latin typeface="Times New Roman" panose="02020603050405020304" pitchFamily="18" charset="0"/>
                <a:cs typeface="Times New Roman" panose="02020603050405020304" pitchFamily="18" charset="0"/>
              </a:rPr>
              <a:t>在</a:t>
            </a:r>
            <a:r>
              <a:rPr lang="en-US" altLang="zh-CN" sz="1600" dirty="0">
                <a:solidFill>
                  <a:schemeClr val="tx1"/>
                </a:solidFill>
                <a:latin typeface="Times New Roman" panose="02020603050405020304" pitchFamily="18" charset="0"/>
                <a:cs typeface="Times New Roman" panose="02020603050405020304" pitchFamily="18" charset="0"/>
              </a:rPr>
              <a:t>Docker</a:t>
            </a:r>
            <a:r>
              <a:rPr lang="zh-CN" altLang="en-US" sz="1600" dirty="0">
                <a:solidFill>
                  <a:schemeClr val="tx1"/>
                </a:solidFill>
                <a:latin typeface="Times New Roman" panose="02020603050405020304" pitchFamily="18" charset="0"/>
                <a:cs typeface="Times New Roman" panose="02020603050405020304" pitchFamily="18" charset="0"/>
              </a:rPr>
              <a:t>社区里面，除了</a:t>
            </a:r>
            <a:r>
              <a:rPr lang="en-US" altLang="zh-CN" sz="1600" dirty="0">
                <a:solidFill>
                  <a:schemeClr val="tx1"/>
                </a:solidFill>
                <a:latin typeface="Times New Roman" panose="02020603050405020304" pitchFamily="18" charset="0"/>
                <a:cs typeface="Times New Roman" panose="02020603050405020304" pitchFamily="18" charset="0"/>
              </a:rPr>
              <a:t>Docker</a:t>
            </a:r>
            <a:r>
              <a:rPr lang="zh-CN" altLang="en-US" sz="1600" dirty="0">
                <a:solidFill>
                  <a:schemeClr val="tx1"/>
                </a:solidFill>
                <a:latin typeface="Times New Roman" panose="02020603050405020304" pitchFamily="18" charset="0"/>
                <a:cs typeface="Times New Roman" panose="02020603050405020304" pitchFamily="18" charset="0"/>
              </a:rPr>
              <a:t>公司之外，</a:t>
            </a:r>
            <a:r>
              <a:rPr lang="en-US" altLang="zh-CN" sz="1600" dirty="0">
                <a:solidFill>
                  <a:schemeClr val="tx1"/>
                </a:solidFill>
                <a:latin typeface="Times New Roman" panose="02020603050405020304" pitchFamily="18" charset="0"/>
                <a:cs typeface="Times New Roman" panose="02020603050405020304" pitchFamily="18" charset="0"/>
              </a:rPr>
              <a:t>Red Hat</a:t>
            </a:r>
            <a:r>
              <a:rPr lang="zh-CN" altLang="en-US" sz="1600" dirty="0">
                <a:solidFill>
                  <a:schemeClr val="tx1"/>
                </a:solidFill>
                <a:latin typeface="Times New Roman" panose="02020603050405020304" pitchFamily="18" charset="0"/>
                <a:cs typeface="Times New Roman" panose="02020603050405020304" pitchFamily="18" charset="0"/>
              </a:rPr>
              <a:t>在企业里的贡献程度是位居第二的。</a:t>
            </a:r>
            <a:r>
              <a:rPr lang="en-US" altLang="zh-CN" sz="1600" dirty="0">
                <a:solidFill>
                  <a:schemeClr val="tx1"/>
                </a:solidFill>
                <a:latin typeface="Times New Roman" panose="02020603050405020304" pitchFamily="18" charset="0"/>
                <a:cs typeface="Times New Roman" panose="02020603050405020304" pitchFamily="18" charset="0"/>
              </a:rPr>
              <a:t>Cloud Foundry</a:t>
            </a:r>
            <a:r>
              <a:rPr lang="zh-CN" altLang="en-US" sz="1600" dirty="0">
                <a:solidFill>
                  <a:schemeClr val="tx1"/>
                </a:solidFill>
                <a:latin typeface="Times New Roman" panose="02020603050405020304" pitchFamily="18" charset="0"/>
                <a:cs typeface="Times New Roman" panose="02020603050405020304" pitchFamily="18" charset="0"/>
              </a:rPr>
              <a:t>背后的支持公司</a:t>
            </a:r>
            <a:r>
              <a:rPr lang="en-US" altLang="zh-CN" sz="1600" dirty="0">
                <a:solidFill>
                  <a:schemeClr val="tx1"/>
                </a:solidFill>
                <a:latin typeface="Times New Roman" panose="02020603050405020304" pitchFamily="18" charset="0"/>
                <a:cs typeface="Times New Roman" panose="02020603050405020304" pitchFamily="18" charset="0"/>
              </a:rPr>
              <a:t>Pivotal</a:t>
            </a:r>
            <a:r>
              <a:rPr lang="zh-CN" altLang="en-US" sz="1600" dirty="0">
                <a:solidFill>
                  <a:schemeClr val="tx1"/>
                </a:solidFill>
                <a:latin typeface="Times New Roman" panose="02020603050405020304" pitchFamily="18" charset="0"/>
                <a:cs typeface="Times New Roman" panose="02020603050405020304" pitchFamily="18" charset="0"/>
              </a:rPr>
              <a:t>还在做另一套容器技术。但是目前来讲， </a:t>
            </a:r>
            <a:r>
              <a:rPr lang="en-US" altLang="zh-CN" sz="1600" dirty="0">
                <a:solidFill>
                  <a:schemeClr val="tx1"/>
                </a:solidFill>
                <a:latin typeface="Times New Roman" panose="02020603050405020304" pitchFamily="18" charset="0"/>
                <a:cs typeface="Times New Roman" panose="02020603050405020304" pitchFamily="18" charset="0"/>
              </a:rPr>
              <a:t>Docker</a:t>
            </a:r>
            <a:r>
              <a:rPr lang="zh-CN" altLang="en-US" sz="1600" dirty="0">
                <a:solidFill>
                  <a:schemeClr val="tx1"/>
                </a:solidFill>
                <a:latin typeface="Times New Roman" panose="02020603050405020304" pitchFamily="18" charset="0"/>
                <a:cs typeface="Times New Roman" panose="02020603050405020304" pitchFamily="18" charset="0"/>
              </a:rPr>
              <a:t>技术已经被大家认可。另外，</a:t>
            </a:r>
            <a:r>
              <a:rPr lang="en-US" altLang="zh-CN" sz="1600" dirty="0">
                <a:solidFill>
                  <a:schemeClr val="tx1"/>
                </a:solidFill>
                <a:latin typeface="Times New Roman" panose="02020603050405020304" pitchFamily="18" charset="0"/>
                <a:cs typeface="Times New Roman" panose="02020603050405020304" pitchFamily="18" charset="0"/>
              </a:rPr>
              <a:t>Cloud Foundry</a:t>
            </a:r>
            <a:r>
              <a:rPr lang="zh-CN" altLang="en-US" sz="1600" dirty="0">
                <a:solidFill>
                  <a:schemeClr val="tx1"/>
                </a:solidFill>
                <a:latin typeface="Times New Roman" panose="02020603050405020304" pitchFamily="18" charset="0"/>
                <a:cs typeface="Times New Roman" panose="02020603050405020304" pitchFamily="18" charset="0"/>
              </a:rPr>
              <a:t>自己有一些编排技术，但是</a:t>
            </a:r>
            <a:r>
              <a:rPr lang="en-US" altLang="zh-CN" sz="1600" dirty="0">
                <a:solidFill>
                  <a:schemeClr val="tx1"/>
                </a:solidFill>
                <a:latin typeface="Times New Roman" panose="02020603050405020304" pitchFamily="18" charset="0"/>
                <a:cs typeface="Times New Roman" panose="02020603050405020304" pitchFamily="18" charset="0"/>
              </a:rPr>
              <a:t>Red Hat</a:t>
            </a:r>
            <a:r>
              <a:rPr lang="zh-CN" altLang="en-US" sz="1600" dirty="0">
                <a:solidFill>
                  <a:schemeClr val="tx1"/>
                </a:solidFill>
                <a:latin typeface="Times New Roman" panose="02020603050405020304" pitchFamily="18" charset="0"/>
                <a:cs typeface="Times New Roman" panose="02020603050405020304" pitchFamily="18" charset="0"/>
              </a:rPr>
              <a:t>用的是</a:t>
            </a:r>
            <a:r>
              <a:rPr lang="en-US" altLang="zh-CN" sz="1600" dirty="0">
                <a:solidFill>
                  <a:schemeClr val="tx1"/>
                </a:solidFill>
                <a:latin typeface="Times New Roman" panose="02020603050405020304" pitchFamily="18" charset="0"/>
                <a:cs typeface="Times New Roman" panose="02020603050405020304" pitchFamily="18" charset="0"/>
              </a:rPr>
              <a:t>Google</a:t>
            </a:r>
            <a:r>
              <a:rPr lang="zh-CN" altLang="en-US" sz="1600" dirty="0">
                <a:solidFill>
                  <a:schemeClr val="tx1"/>
                </a:solidFill>
                <a:latin typeface="Times New Roman" panose="02020603050405020304" pitchFamily="18" charset="0"/>
                <a:cs typeface="Times New Roman" panose="02020603050405020304" pitchFamily="18" charset="0"/>
              </a:rPr>
              <a:t>的编排技术，这个编排技术在整个社区里面被公认为是最好的。</a:t>
            </a:r>
          </a:p>
        </p:txBody>
      </p:sp>
      <p:sp>
        <p:nvSpPr>
          <p:cNvPr id="99" name="内容占位符 3"/>
          <p:cNvSpPr txBox="1">
            <a:spLocks/>
          </p:cNvSpPr>
          <p:nvPr/>
        </p:nvSpPr>
        <p:spPr>
          <a:xfrm>
            <a:off x="6251575" y="4290559"/>
            <a:ext cx="5489574" cy="464457"/>
          </a:xfrm>
          <a:prstGeom prst="rect">
            <a:avLst/>
          </a:prstGeom>
          <a:solidFill>
            <a:srgbClr val="FFC000"/>
          </a:solidFill>
        </p:spPr>
        <p:txBody>
          <a:bodyPr vert="horz" lIns="121917" tIns="60958" rIns="121917" bIns="60958" rtlCol="0">
            <a:normAutofit/>
          </a:bodyPr>
          <a:lstStyle>
            <a:lvl1pPr marL="0" indent="0" algn="l" defTabSz="1219627" rtl="0" eaLnBrk="1" latinLnBrk="0" hangingPunct="1">
              <a:lnSpc>
                <a:spcPct val="120000"/>
              </a:lnSpc>
              <a:spcBef>
                <a:spcPct val="20000"/>
              </a:spcBef>
              <a:buSzPct val="80000"/>
              <a:buFont typeface="Wingdings" pitchFamily="2" charset="2"/>
              <a:buNone/>
              <a:defRPr sz="2000" b="0" kern="1200">
                <a:solidFill>
                  <a:schemeClr val="tx1">
                    <a:lumMod val="95000"/>
                    <a:lumOff val="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CN" dirty="0"/>
              <a:t>3</a:t>
            </a:r>
            <a:r>
              <a:rPr lang="zh-CN" altLang="en-US" dirty="0"/>
              <a:t>．产品就绪</a:t>
            </a:r>
          </a:p>
        </p:txBody>
      </p:sp>
      <p:sp>
        <p:nvSpPr>
          <p:cNvPr id="100" name="内容占位符 2"/>
          <p:cNvSpPr txBox="1">
            <a:spLocks/>
          </p:cNvSpPr>
          <p:nvPr/>
        </p:nvSpPr>
        <p:spPr>
          <a:xfrm>
            <a:off x="6251575" y="4823959"/>
            <a:ext cx="5638800" cy="1425235"/>
          </a:xfrm>
          <a:prstGeom prst="rect">
            <a:avLst/>
          </a:prstGeom>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buNone/>
            </a:pPr>
            <a:r>
              <a:rPr lang="zh-CN" altLang="en-US" sz="1600" dirty="0">
                <a:solidFill>
                  <a:schemeClr val="tx1"/>
                </a:solidFill>
                <a:latin typeface="Times New Roman" panose="02020603050405020304" pitchFamily="18" charset="0"/>
                <a:cs typeface="Times New Roman" panose="02020603050405020304" pitchFamily="18" charset="0"/>
              </a:rPr>
              <a:t>目前</a:t>
            </a:r>
            <a:r>
              <a:rPr lang="en-US" altLang="zh-CN" sz="1600" dirty="0" err="1">
                <a:solidFill>
                  <a:schemeClr val="tx1"/>
                </a:solidFill>
                <a:latin typeface="Times New Roman" panose="02020603050405020304" pitchFamily="18" charset="0"/>
                <a:cs typeface="Times New Roman" panose="02020603050405020304" pitchFamily="18" charset="0"/>
              </a:rPr>
              <a:t>OpenShift</a:t>
            </a:r>
            <a:r>
              <a:rPr lang="en-US" altLang="zh-CN" sz="1600" dirty="0">
                <a:solidFill>
                  <a:schemeClr val="tx1"/>
                </a:solidFill>
                <a:latin typeface="Times New Roman" panose="02020603050405020304" pitchFamily="18" charset="0"/>
                <a:cs typeface="Times New Roman" panose="02020603050405020304" pitchFamily="18" charset="0"/>
              </a:rPr>
              <a:t> 3</a:t>
            </a:r>
            <a:r>
              <a:rPr lang="zh-CN" altLang="en-US" sz="1600" dirty="0">
                <a:solidFill>
                  <a:schemeClr val="tx1"/>
                </a:solidFill>
                <a:latin typeface="Times New Roman" panose="02020603050405020304" pitchFamily="18" charset="0"/>
                <a:cs typeface="Times New Roman" panose="02020603050405020304" pitchFamily="18" charset="0"/>
              </a:rPr>
              <a:t>已经是正式发布版（</a:t>
            </a:r>
            <a:r>
              <a:rPr lang="en-US" altLang="zh-CN" sz="1600" dirty="0">
                <a:solidFill>
                  <a:schemeClr val="tx1"/>
                </a:solidFill>
                <a:latin typeface="Times New Roman" panose="02020603050405020304" pitchFamily="18" charset="0"/>
                <a:cs typeface="Times New Roman" panose="02020603050405020304" pitchFamily="18" charset="0"/>
              </a:rPr>
              <a:t>GA</a:t>
            </a:r>
            <a:r>
              <a:rPr lang="zh-CN" altLang="en-US" sz="1600" dirty="0">
                <a:solidFill>
                  <a:schemeClr val="tx1"/>
                </a:solidFill>
                <a:latin typeface="Times New Roman" panose="02020603050405020304" pitchFamily="18" charset="0"/>
                <a:cs typeface="Times New Roman" panose="02020603050405020304" pitchFamily="18" charset="0"/>
              </a:rPr>
              <a:t>）了，已经可以发行给企业客户来使用，但是</a:t>
            </a:r>
            <a:r>
              <a:rPr lang="en-US" altLang="zh-CN" sz="1600" dirty="0">
                <a:solidFill>
                  <a:schemeClr val="tx1"/>
                </a:solidFill>
                <a:latin typeface="Times New Roman" panose="02020603050405020304" pitchFamily="18" charset="0"/>
                <a:cs typeface="Times New Roman" panose="02020603050405020304" pitchFamily="18" charset="0"/>
              </a:rPr>
              <a:t>Cloud Foundry</a:t>
            </a:r>
            <a:r>
              <a:rPr lang="zh-CN" altLang="en-US" sz="1600" dirty="0">
                <a:solidFill>
                  <a:schemeClr val="tx1"/>
                </a:solidFill>
                <a:latin typeface="Times New Roman" panose="02020603050405020304" pitchFamily="18" charset="0"/>
                <a:cs typeface="Times New Roman" panose="02020603050405020304" pitchFamily="18" charset="0"/>
              </a:rPr>
              <a:t>还没有正式发布版。从目前来看，</a:t>
            </a:r>
            <a:r>
              <a:rPr lang="en-US" altLang="zh-CN" sz="1600" dirty="0" err="1">
                <a:solidFill>
                  <a:schemeClr val="tx1"/>
                </a:solidFill>
                <a:latin typeface="Times New Roman" panose="02020603050405020304" pitchFamily="18" charset="0"/>
                <a:cs typeface="Times New Roman" panose="02020603050405020304" pitchFamily="18" charset="0"/>
              </a:rPr>
              <a:t>OpenShift</a:t>
            </a:r>
            <a:r>
              <a:rPr lang="en-US" altLang="zh-CN" sz="1600" dirty="0">
                <a:solidFill>
                  <a:schemeClr val="tx1"/>
                </a:solidFill>
                <a:latin typeface="Times New Roman" panose="02020603050405020304" pitchFamily="18" charset="0"/>
                <a:cs typeface="Times New Roman" panose="02020603050405020304" pitchFamily="18" charset="0"/>
              </a:rPr>
              <a:t> 3</a:t>
            </a:r>
            <a:r>
              <a:rPr lang="zh-CN" altLang="en-US" sz="1600" dirty="0">
                <a:solidFill>
                  <a:schemeClr val="tx1"/>
                </a:solidFill>
                <a:latin typeface="Times New Roman" panose="02020603050405020304" pitchFamily="18" charset="0"/>
                <a:cs typeface="Times New Roman" panose="02020603050405020304" pitchFamily="18" charset="0"/>
              </a:rPr>
              <a:t>适合于应用程序密集的部署，而</a:t>
            </a:r>
            <a:r>
              <a:rPr lang="en-US" altLang="zh-CN" sz="1600" dirty="0">
                <a:solidFill>
                  <a:schemeClr val="tx1"/>
                </a:solidFill>
                <a:latin typeface="Times New Roman" panose="02020603050405020304" pitchFamily="18" charset="0"/>
                <a:cs typeface="Times New Roman" panose="02020603050405020304" pitchFamily="18" charset="0"/>
              </a:rPr>
              <a:t>Cloud Foundry</a:t>
            </a:r>
            <a:r>
              <a:rPr lang="zh-CN" altLang="en-US" sz="1600" dirty="0">
                <a:solidFill>
                  <a:schemeClr val="tx1"/>
                </a:solidFill>
                <a:latin typeface="Times New Roman" panose="02020603050405020304" pitchFamily="18" charset="0"/>
                <a:cs typeface="Times New Roman" panose="02020603050405020304" pitchFamily="18" charset="0"/>
              </a:rPr>
              <a:t>更适合于大数据和移动应用的部署。</a:t>
            </a:r>
          </a:p>
        </p:txBody>
      </p:sp>
      <p:sp>
        <p:nvSpPr>
          <p:cNvPr id="9" name="文本框 8"/>
          <p:cNvSpPr txBox="1"/>
          <p:nvPr/>
        </p:nvSpPr>
        <p:spPr>
          <a:xfrm>
            <a:off x="606712" y="1142722"/>
            <a:ext cx="2752677"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开源</a:t>
            </a:r>
            <a:r>
              <a:rPr lang="en-US" altLang="zh-CN"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PaaS</a:t>
            </a: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平台</a:t>
            </a:r>
          </a:p>
        </p:txBody>
      </p:sp>
      <p:grpSp>
        <p:nvGrpSpPr>
          <p:cNvPr id="10" name="组合 9"/>
          <p:cNvGrpSpPr/>
          <p:nvPr/>
        </p:nvGrpSpPr>
        <p:grpSpPr>
          <a:xfrm>
            <a:off x="131974" y="28247"/>
            <a:ext cx="11520000" cy="1016152"/>
            <a:chOff x="131974" y="-1"/>
            <a:chExt cx="11520000" cy="1016152"/>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2" name="矩形 11"/>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开源</a:t>
              </a:r>
              <a:r>
                <a:rPr kumimoji="1" lang="en-US" altLang="zh-CN"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PaaS</a:t>
              </a:r>
              <a:r>
                <a:rPr kumimoji="1" lang="zh-CN" altLang="en-US" sz="4000" b="1" dirty="0">
                  <a:solidFill>
                    <a:srgbClr val="00206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平台</a:t>
              </a:r>
            </a:p>
          </p:txBody>
        </p:sp>
      </p:grpSp>
      <p:sp>
        <p:nvSpPr>
          <p:cNvPr id="14" name="文本框 13"/>
          <p:cNvSpPr txBox="1"/>
          <p:nvPr/>
        </p:nvSpPr>
        <p:spPr>
          <a:xfrm>
            <a:off x="631223" y="1594275"/>
            <a:ext cx="4047903" cy="461665"/>
          </a:xfrm>
          <a:prstGeom prst="rect">
            <a:avLst/>
          </a:prstGeom>
          <a:noFill/>
        </p:spPr>
        <p:txBody>
          <a:bodyPr wrap="none" rtlCol="0">
            <a:spAutoFit/>
          </a:bodyPr>
          <a:lstStyle/>
          <a:p>
            <a:pPr marL="342900" indent="-342900">
              <a:buClr>
                <a:srgbClr val="0070C0"/>
              </a:buClr>
              <a:buSzPct val="80000"/>
              <a:buFont typeface="Wingdings" panose="05000000000000000000" pitchFamily="2" charset="2"/>
              <a:buChar char="p"/>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OpenShift</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Cloud </a:t>
            </a: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Foudry</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554444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8" name="组合 5"/>
          <p:cNvGrpSpPr>
            <a:grpSpLocks/>
          </p:cNvGrpSpPr>
          <p:nvPr/>
        </p:nvGrpSpPr>
        <p:grpSpPr bwMode="auto">
          <a:xfrm rot="-5400000">
            <a:off x="361215" y="3712321"/>
            <a:ext cx="5363320" cy="167626"/>
            <a:chOff x="0" y="3259138"/>
            <a:chExt cx="9144000" cy="195262"/>
          </a:xfrm>
        </p:grpSpPr>
        <p:sp>
          <p:nvSpPr>
            <p:cNvPr id="76" name="Rectangle 3"/>
            <p:cNvSpPr>
              <a:spLocks noChangeArrowheads="1"/>
            </p:cNvSpPr>
            <p:nvPr/>
          </p:nvSpPr>
          <p:spPr bwMode="gray">
            <a:xfrm>
              <a:off x="1" y="3259139"/>
              <a:ext cx="9144000" cy="54918"/>
            </a:xfrm>
            <a:prstGeom prst="rect">
              <a:avLst/>
            </a:prstGeom>
            <a:gradFill rotWithShape="1">
              <a:gsLst>
                <a:gs pos="0">
                  <a:srgbClr val="808080"/>
                </a:gs>
                <a:gs pos="100000">
                  <a:srgbClr val="ECECEC"/>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Rectangle 4"/>
            <p:cNvSpPr>
              <a:spLocks noChangeArrowheads="1"/>
            </p:cNvSpPr>
            <p:nvPr/>
          </p:nvSpPr>
          <p:spPr bwMode="gray">
            <a:xfrm>
              <a:off x="1" y="3312022"/>
              <a:ext cx="9144000" cy="142379"/>
            </a:xfrm>
            <a:prstGeom prst="rect">
              <a:avLst/>
            </a:prstGeom>
            <a:gradFill rotWithShape="1">
              <a:gsLst>
                <a:gs pos="0">
                  <a:srgbClr val="CFCFCF"/>
                </a:gs>
                <a:gs pos="100000">
                  <a:srgbClr val="5F5F5F"/>
                </a:gs>
              </a:gsLst>
              <a:lin ang="5400000" scaled="1"/>
            </a:gradFill>
            <a:ln w="9525" algn="ctr">
              <a:noFill/>
              <a:miter lim="800000"/>
              <a:headEnd/>
              <a:tailEnd/>
            </a:ln>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3" name="组合 2"/>
          <p:cNvGrpSpPr/>
          <p:nvPr/>
        </p:nvGrpSpPr>
        <p:grpSpPr>
          <a:xfrm>
            <a:off x="2593164" y="991394"/>
            <a:ext cx="6326064" cy="861638"/>
            <a:chOff x="2593164" y="1657734"/>
            <a:chExt cx="6326064" cy="922552"/>
          </a:xfrm>
        </p:grpSpPr>
        <p:grpSp>
          <p:nvGrpSpPr>
            <p:cNvPr id="8197" name="组合 62"/>
            <p:cNvGrpSpPr>
              <a:grpSpLocks/>
            </p:cNvGrpSpPr>
            <p:nvPr/>
          </p:nvGrpSpPr>
          <p:grpSpPr bwMode="auto">
            <a:xfrm>
              <a:off x="2974252" y="1810168"/>
              <a:ext cx="5944976" cy="626254"/>
              <a:chOff x="1752601" y="2209800"/>
              <a:chExt cx="6934200" cy="625705"/>
            </a:xfrm>
          </p:grpSpPr>
          <p:sp>
            <p:nvSpPr>
              <p:cNvPr id="73" name="AutoShape 4"/>
              <p:cNvSpPr>
                <a:spLocks noChangeArrowheads="1"/>
              </p:cNvSpPr>
              <p:nvPr/>
            </p:nvSpPr>
            <p:spPr bwMode="gray">
              <a:xfrm>
                <a:off x="1752601" y="2209800"/>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4" name="Text Box 9"/>
              <p:cNvSpPr txBox="1">
                <a:spLocks noChangeArrowheads="1"/>
              </p:cNvSpPr>
              <p:nvPr/>
            </p:nvSpPr>
            <p:spPr bwMode="gray">
              <a:xfrm>
                <a:off x="2513808" y="2209800"/>
                <a:ext cx="5700713" cy="62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Amazon</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199" name="Group 65"/>
            <p:cNvGrpSpPr>
              <a:grpSpLocks/>
            </p:cNvGrpSpPr>
            <p:nvPr/>
          </p:nvGrpSpPr>
          <p:grpSpPr bwMode="auto">
            <a:xfrm>
              <a:off x="2593164" y="1657734"/>
              <a:ext cx="854273" cy="922552"/>
              <a:chOff x="2789" y="1625"/>
              <a:chExt cx="847" cy="915"/>
            </a:xfrm>
          </p:grpSpPr>
          <p:sp>
            <p:nvSpPr>
              <p:cNvPr id="79"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46" name="Group 71"/>
              <p:cNvGrpSpPr>
                <a:grpSpLocks/>
              </p:cNvGrpSpPr>
              <p:nvPr/>
            </p:nvGrpSpPr>
            <p:grpSpPr bwMode="auto">
              <a:xfrm>
                <a:off x="2899" y="1735"/>
                <a:ext cx="687" cy="688"/>
                <a:chOff x="4166" y="1706"/>
                <a:chExt cx="1252" cy="1252"/>
              </a:xfrm>
            </p:grpSpPr>
            <p:sp>
              <p:nvSpPr>
                <p:cNvPr id="8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2" name="矩形 61"/>
            <p:cNvSpPr/>
            <p:nvPr/>
          </p:nvSpPr>
          <p:spPr>
            <a:xfrm>
              <a:off x="2740836" y="184510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一</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4" name="组合 3"/>
          <p:cNvGrpSpPr/>
          <p:nvPr/>
        </p:nvGrpSpPr>
        <p:grpSpPr>
          <a:xfrm>
            <a:off x="2606936" y="1790336"/>
            <a:ext cx="6326064" cy="877458"/>
            <a:chOff x="2593164" y="2724781"/>
            <a:chExt cx="6326064" cy="922552"/>
          </a:xfrm>
        </p:grpSpPr>
        <p:grpSp>
          <p:nvGrpSpPr>
            <p:cNvPr id="8194" name="组合 63"/>
            <p:cNvGrpSpPr>
              <a:grpSpLocks/>
            </p:cNvGrpSpPr>
            <p:nvPr/>
          </p:nvGrpSpPr>
          <p:grpSpPr bwMode="auto">
            <a:xfrm>
              <a:off x="2974252" y="2877217"/>
              <a:ext cx="5944976" cy="614964"/>
              <a:chOff x="1752601" y="2209798"/>
              <a:chExt cx="6934200" cy="614424"/>
            </a:xfrm>
          </p:grpSpPr>
          <p:sp>
            <p:nvSpPr>
              <p:cNvPr id="64"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60" name="Text Box 9"/>
              <p:cNvSpPr txBox="1">
                <a:spLocks noChangeArrowheads="1"/>
              </p:cNvSpPr>
              <p:nvPr/>
            </p:nvSpPr>
            <p:spPr bwMode="gray">
              <a:xfrm>
                <a:off x="2513808" y="2209798"/>
                <a:ext cx="5700713" cy="61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Google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0" name="Group 65"/>
            <p:cNvGrpSpPr>
              <a:grpSpLocks/>
            </p:cNvGrpSpPr>
            <p:nvPr/>
          </p:nvGrpSpPr>
          <p:grpSpPr bwMode="auto">
            <a:xfrm>
              <a:off x="2593164" y="2724781"/>
              <a:ext cx="854273" cy="922552"/>
              <a:chOff x="2789" y="1625"/>
              <a:chExt cx="847" cy="915"/>
            </a:xfrm>
          </p:grpSpPr>
          <p:sp>
            <p:nvSpPr>
              <p:cNvPr id="90"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36" name="Group 71"/>
              <p:cNvGrpSpPr>
                <a:grpSpLocks/>
              </p:cNvGrpSpPr>
              <p:nvPr/>
            </p:nvGrpSpPr>
            <p:grpSpPr bwMode="auto">
              <a:xfrm>
                <a:off x="2899" y="1735"/>
                <a:ext cx="687" cy="688"/>
                <a:chOff x="4166" y="1706"/>
                <a:chExt cx="1252" cy="1252"/>
              </a:xfrm>
            </p:grpSpPr>
            <p:sp>
              <p:nvSpPr>
                <p:cNvPr id="96"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7"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8"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9"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3" name="矩形 62"/>
            <p:cNvSpPr/>
            <p:nvPr/>
          </p:nvSpPr>
          <p:spPr>
            <a:xfrm>
              <a:off x="2740836" y="2858162"/>
              <a:ext cx="597038" cy="584335"/>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二</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5" name="组合 4"/>
          <p:cNvGrpSpPr/>
          <p:nvPr/>
        </p:nvGrpSpPr>
        <p:grpSpPr>
          <a:xfrm>
            <a:off x="2601103" y="2591594"/>
            <a:ext cx="6318125" cy="876206"/>
            <a:chOff x="2593164" y="3791828"/>
            <a:chExt cx="6318125" cy="922552"/>
          </a:xfrm>
        </p:grpSpPr>
        <p:grpSp>
          <p:nvGrpSpPr>
            <p:cNvPr id="8195" name="组合 66"/>
            <p:cNvGrpSpPr>
              <a:grpSpLocks/>
            </p:cNvGrpSpPr>
            <p:nvPr/>
          </p:nvGrpSpPr>
          <p:grpSpPr bwMode="auto">
            <a:xfrm>
              <a:off x="2966313" y="3934734"/>
              <a:ext cx="5944976" cy="615841"/>
              <a:chOff x="1752601" y="2209798"/>
              <a:chExt cx="6934200" cy="615301"/>
            </a:xfrm>
          </p:grpSpPr>
          <p:sp>
            <p:nvSpPr>
              <p:cNvPr id="67"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8" name="Text Box 9"/>
              <p:cNvSpPr txBox="1">
                <a:spLocks noChangeArrowheads="1"/>
              </p:cNvSpPr>
              <p:nvPr/>
            </p:nvSpPr>
            <p:spPr bwMode="gray">
              <a:xfrm>
                <a:off x="2513807" y="2209798"/>
                <a:ext cx="5700713" cy="61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Salesforce</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云计算平台</a:t>
                </a:r>
              </a:p>
            </p:txBody>
          </p:sp>
        </p:grpSp>
        <p:grpSp>
          <p:nvGrpSpPr>
            <p:cNvPr id="8202" name="Group 65"/>
            <p:cNvGrpSpPr>
              <a:grpSpLocks/>
            </p:cNvGrpSpPr>
            <p:nvPr/>
          </p:nvGrpSpPr>
          <p:grpSpPr bwMode="auto">
            <a:xfrm>
              <a:off x="2593164" y="3791828"/>
              <a:ext cx="854273" cy="922552"/>
              <a:chOff x="2789" y="1625"/>
              <a:chExt cx="847" cy="915"/>
            </a:xfrm>
          </p:grpSpPr>
          <p:sp>
            <p:nvSpPr>
              <p:cNvPr id="112"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3"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4"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5"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6"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16" name="Group 71"/>
              <p:cNvGrpSpPr>
                <a:grpSpLocks/>
              </p:cNvGrpSpPr>
              <p:nvPr/>
            </p:nvGrpSpPr>
            <p:grpSpPr bwMode="auto">
              <a:xfrm>
                <a:off x="2899" y="1735"/>
                <a:ext cx="687" cy="688"/>
                <a:chOff x="4166" y="1706"/>
                <a:chExt cx="1252" cy="1252"/>
              </a:xfrm>
            </p:grpSpPr>
            <p:sp>
              <p:nvSpPr>
                <p:cNvPr id="118"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9"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0"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1"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6" name="矩形 65"/>
            <p:cNvSpPr/>
            <p:nvPr/>
          </p:nvSpPr>
          <p:spPr>
            <a:xfrm>
              <a:off x="2715430" y="3968082"/>
              <a:ext cx="597038" cy="585923"/>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三</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2" name="组合 1"/>
          <p:cNvGrpSpPr/>
          <p:nvPr/>
        </p:nvGrpSpPr>
        <p:grpSpPr>
          <a:xfrm>
            <a:off x="2593164" y="3429794"/>
            <a:ext cx="6326064" cy="873389"/>
            <a:chOff x="2593164" y="4858874"/>
            <a:chExt cx="6326064" cy="922552"/>
          </a:xfrm>
        </p:grpSpPr>
        <p:grpSp>
          <p:nvGrpSpPr>
            <p:cNvPr id="8196" name="组合 69"/>
            <p:cNvGrpSpPr>
              <a:grpSpLocks/>
            </p:cNvGrpSpPr>
            <p:nvPr/>
          </p:nvGrpSpPr>
          <p:grpSpPr bwMode="auto">
            <a:xfrm>
              <a:off x="2974252" y="5011310"/>
              <a:ext cx="5944976" cy="617828"/>
              <a:chOff x="1752601" y="2209798"/>
              <a:chExt cx="6934200" cy="617286"/>
            </a:xfrm>
          </p:grpSpPr>
          <p:sp>
            <p:nvSpPr>
              <p:cNvPr id="70"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56" name="Text Box 9"/>
              <p:cNvSpPr txBox="1">
                <a:spLocks noChangeArrowheads="1"/>
              </p:cNvSpPr>
              <p:nvPr/>
            </p:nvSpPr>
            <p:spPr bwMode="gray">
              <a:xfrm>
                <a:off x="2513808" y="2209798"/>
                <a:ext cx="5700713" cy="61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Microsoft Azure</a:t>
                </a:r>
              </a:p>
            </p:txBody>
          </p:sp>
        </p:grpSp>
        <p:grpSp>
          <p:nvGrpSpPr>
            <p:cNvPr id="8201" name="Group 65"/>
            <p:cNvGrpSpPr>
              <a:grpSpLocks/>
            </p:cNvGrpSpPr>
            <p:nvPr/>
          </p:nvGrpSpPr>
          <p:grpSpPr bwMode="auto">
            <a:xfrm>
              <a:off x="2593164" y="4858874"/>
              <a:ext cx="854273" cy="922552"/>
              <a:chOff x="2789" y="1625"/>
              <a:chExt cx="847" cy="915"/>
            </a:xfrm>
          </p:grpSpPr>
          <p:sp>
            <p:nvSpPr>
              <p:cNvPr id="10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8226" name="Group 71"/>
              <p:cNvGrpSpPr>
                <a:grpSpLocks/>
              </p:cNvGrpSpPr>
              <p:nvPr/>
            </p:nvGrpSpPr>
            <p:grpSpPr bwMode="auto">
              <a:xfrm>
                <a:off x="2899" y="1735"/>
                <a:ext cx="687" cy="688"/>
                <a:chOff x="4166" y="1706"/>
                <a:chExt cx="1252" cy="1252"/>
              </a:xfrm>
            </p:grpSpPr>
            <p:sp>
              <p:nvSpPr>
                <p:cNvPr id="10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69" name="矩形 68"/>
            <p:cNvSpPr/>
            <p:nvPr/>
          </p:nvSpPr>
          <p:spPr>
            <a:xfrm>
              <a:off x="2740836" y="5039891"/>
              <a:ext cx="597038" cy="585924"/>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四</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74" name="矩形 7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标题 1"/>
          <p:cNvSpPr>
            <a:spLocks/>
          </p:cNvSpPr>
          <p:nvPr/>
        </p:nvSpPr>
        <p:spPr bwMode="auto">
          <a:xfrm>
            <a:off x="5865536" y="312428"/>
            <a:ext cx="5786438" cy="533400"/>
          </a:xfrm>
          <a:prstGeom prst="rect">
            <a:avLst/>
          </a:prstGeom>
          <a:noFill/>
          <a:ln>
            <a:noFill/>
          </a:ln>
        </p:spPr>
        <p:txBody>
          <a:bodyPr anchor="b"/>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Tahoma" pitchFamily="34" charset="0"/>
                <a:ea typeface="黑体" pitchFamily="2" charset="-122"/>
                <a:cs typeface="+mn-cs"/>
              </a:rPr>
              <a:t>目录</a:t>
            </a:r>
          </a:p>
        </p:txBody>
      </p:sp>
      <p:grpSp>
        <p:nvGrpSpPr>
          <p:cNvPr id="84" name="组合 83"/>
          <p:cNvGrpSpPr/>
          <p:nvPr/>
        </p:nvGrpSpPr>
        <p:grpSpPr>
          <a:xfrm>
            <a:off x="2593164" y="4267994"/>
            <a:ext cx="6326064" cy="810873"/>
            <a:chOff x="2593164" y="4858874"/>
            <a:chExt cx="6326064" cy="922552"/>
          </a:xfrm>
        </p:grpSpPr>
        <p:grpSp>
          <p:nvGrpSpPr>
            <p:cNvPr id="89" name="组合 69"/>
            <p:cNvGrpSpPr>
              <a:grpSpLocks/>
            </p:cNvGrpSpPr>
            <p:nvPr/>
          </p:nvGrpSpPr>
          <p:grpSpPr bwMode="auto">
            <a:xfrm>
              <a:off x="2974252" y="5011310"/>
              <a:ext cx="5944976" cy="665461"/>
              <a:chOff x="1752601" y="2209798"/>
              <a:chExt cx="6934200" cy="664877"/>
            </a:xfrm>
          </p:grpSpPr>
          <p:sp>
            <p:nvSpPr>
              <p:cNvPr id="129"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0" name="Text Box 9"/>
              <p:cNvSpPr txBox="1">
                <a:spLocks noChangeArrowheads="1"/>
              </p:cNvSpPr>
              <p:nvPr/>
            </p:nvSpPr>
            <p:spPr bwMode="gray">
              <a:xfrm>
                <a:off x="2513808" y="2209798"/>
                <a:ext cx="5700713" cy="66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95" name="Group 65"/>
            <p:cNvGrpSpPr>
              <a:grpSpLocks/>
            </p:cNvGrpSpPr>
            <p:nvPr/>
          </p:nvGrpSpPr>
          <p:grpSpPr bwMode="auto">
            <a:xfrm>
              <a:off x="2593164" y="4858874"/>
              <a:ext cx="854273" cy="922552"/>
              <a:chOff x="2789" y="1625"/>
              <a:chExt cx="847" cy="915"/>
            </a:xfrm>
          </p:grpSpPr>
          <p:sp>
            <p:nvSpPr>
              <p:cNvPr id="106"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1"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2"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3"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24" name="Group 71"/>
              <p:cNvGrpSpPr>
                <a:grpSpLocks/>
              </p:cNvGrpSpPr>
              <p:nvPr/>
            </p:nvGrpSpPr>
            <p:grpSpPr bwMode="auto">
              <a:xfrm>
                <a:off x="2899" y="1735"/>
                <a:ext cx="687" cy="688"/>
                <a:chOff x="4166" y="1706"/>
                <a:chExt cx="1252" cy="1252"/>
              </a:xfrm>
            </p:grpSpPr>
            <p:sp>
              <p:nvSpPr>
                <p:cNvPr id="125"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6"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7"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8"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00" name="矩形 99"/>
            <p:cNvSpPr/>
            <p:nvPr/>
          </p:nvSpPr>
          <p:spPr>
            <a:xfrm>
              <a:off x="2740836" y="5039891"/>
              <a:ext cx="595035" cy="665461"/>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rPr>
                <a:t>五</a:t>
              </a:r>
            </a:p>
          </p:txBody>
        </p:sp>
      </p:grpSp>
      <p:grpSp>
        <p:nvGrpSpPr>
          <p:cNvPr id="131" name="组合 130"/>
          <p:cNvGrpSpPr/>
          <p:nvPr/>
        </p:nvGrpSpPr>
        <p:grpSpPr>
          <a:xfrm>
            <a:off x="2593164" y="5029994"/>
            <a:ext cx="6326064" cy="812891"/>
            <a:chOff x="2593164" y="4858874"/>
            <a:chExt cx="6326064" cy="922552"/>
          </a:xfrm>
        </p:grpSpPr>
        <p:grpSp>
          <p:nvGrpSpPr>
            <p:cNvPr id="132" name="组合 69"/>
            <p:cNvGrpSpPr>
              <a:grpSpLocks/>
            </p:cNvGrpSpPr>
            <p:nvPr/>
          </p:nvGrpSpPr>
          <p:grpSpPr bwMode="auto">
            <a:xfrm>
              <a:off x="2974252" y="5011309"/>
              <a:ext cx="5944976" cy="663808"/>
              <a:chOff x="1752601" y="2209798"/>
              <a:chExt cx="6934200" cy="663226"/>
            </a:xfrm>
          </p:grpSpPr>
          <p:sp>
            <p:nvSpPr>
              <p:cNvPr id="145"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6"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开源</a:t>
                </a:r>
                <a:r>
                  <a:rPr kumimoji="1" lang="en-US" altLang="zh-CN"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PaaS</a:t>
                </a: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平台</a:t>
                </a:r>
              </a:p>
            </p:txBody>
          </p:sp>
        </p:grpSp>
        <p:grpSp>
          <p:nvGrpSpPr>
            <p:cNvPr id="133" name="Group 65"/>
            <p:cNvGrpSpPr>
              <a:grpSpLocks/>
            </p:cNvGrpSpPr>
            <p:nvPr/>
          </p:nvGrpSpPr>
          <p:grpSpPr bwMode="auto">
            <a:xfrm>
              <a:off x="2593164" y="4858874"/>
              <a:ext cx="854273" cy="922552"/>
              <a:chOff x="2789" y="1625"/>
              <a:chExt cx="847" cy="915"/>
            </a:xfrm>
          </p:grpSpPr>
          <p:sp>
            <p:nvSpPr>
              <p:cNvPr id="135"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6"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7"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8"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9"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40" name="Group 71"/>
              <p:cNvGrpSpPr>
                <a:grpSpLocks/>
              </p:cNvGrpSpPr>
              <p:nvPr/>
            </p:nvGrpSpPr>
            <p:grpSpPr bwMode="auto">
              <a:xfrm>
                <a:off x="2899" y="1735"/>
                <a:ext cx="687" cy="688"/>
                <a:chOff x="4166" y="1706"/>
                <a:chExt cx="1252" cy="1252"/>
              </a:xfrm>
            </p:grpSpPr>
            <p:sp>
              <p:nvSpPr>
                <p:cNvPr id="141"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2"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3"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4"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34" name="矩形 133"/>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六</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147" name="组合 146"/>
          <p:cNvGrpSpPr/>
          <p:nvPr/>
        </p:nvGrpSpPr>
        <p:grpSpPr>
          <a:xfrm>
            <a:off x="2581962" y="5798740"/>
            <a:ext cx="6326064" cy="812891"/>
            <a:chOff x="2593164" y="4858874"/>
            <a:chExt cx="6326064" cy="922552"/>
          </a:xfrm>
        </p:grpSpPr>
        <p:grpSp>
          <p:nvGrpSpPr>
            <p:cNvPr id="148" name="组合 69"/>
            <p:cNvGrpSpPr>
              <a:grpSpLocks/>
            </p:cNvGrpSpPr>
            <p:nvPr/>
          </p:nvGrpSpPr>
          <p:grpSpPr bwMode="auto">
            <a:xfrm>
              <a:off x="2974252" y="5011309"/>
              <a:ext cx="5944976" cy="663808"/>
              <a:chOff x="1752601" y="2209798"/>
              <a:chExt cx="6934200" cy="663226"/>
            </a:xfrm>
          </p:grpSpPr>
          <p:sp>
            <p:nvSpPr>
              <p:cNvPr id="161" name="AutoShape 4"/>
              <p:cNvSpPr>
                <a:spLocks noChangeArrowheads="1"/>
              </p:cNvSpPr>
              <p:nvPr/>
            </p:nvSpPr>
            <p:spPr bwMode="gray">
              <a:xfrm>
                <a:off x="1752601" y="2209798"/>
                <a:ext cx="6934200" cy="609206"/>
              </a:xfrm>
              <a:prstGeom prst="roundRect">
                <a:avLst>
                  <a:gd name="adj" fmla="val 10889"/>
                </a:avLst>
              </a:prstGeom>
              <a:gradFill flip="none" rotWithShape="1">
                <a:gsLst>
                  <a:gs pos="0">
                    <a:srgbClr val="FFFFFF"/>
                  </a:gs>
                  <a:gs pos="25000">
                    <a:srgbClr val="9999CC">
                      <a:lumMod val="40000"/>
                      <a:lumOff val="60000"/>
                    </a:srgbClr>
                  </a:gs>
                  <a:gs pos="75000">
                    <a:srgbClr val="9999CC">
                      <a:lumMod val="60000"/>
                      <a:lumOff val="40000"/>
                    </a:srgbClr>
                  </a:gs>
                </a:gsLst>
                <a:lin ang="5400000" scaled="0"/>
                <a:tileRect/>
              </a:gradFill>
              <a:ln w="38100">
                <a:noFill/>
                <a:round/>
                <a:headEnd/>
                <a:tailEnd/>
              </a:ln>
              <a:effectLst>
                <a:outerShdw dist="135003" dir="2928844" algn="ctr" rotWithShape="0">
                  <a:srgbClr val="000000">
                    <a:alpha val="50000"/>
                  </a:srgbClr>
                </a:outerShdw>
              </a:effectLst>
            </p:spPr>
            <p:txBody>
              <a:bodyPr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2" name="Text Box 9"/>
              <p:cNvSpPr txBox="1">
                <a:spLocks noChangeArrowheads="1"/>
              </p:cNvSpPr>
              <p:nvPr/>
            </p:nvSpPr>
            <p:spPr bwMode="gray">
              <a:xfrm>
                <a:off x="2513808" y="2209798"/>
                <a:ext cx="5700713" cy="6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1" lang="zh-CN" altLang="en-US" sz="3201"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其他云计算公司</a:t>
                </a:r>
              </a:p>
            </p:txBody>
          </p:sp>
        </p:grpSp>
        <p:grpSp>
          <p:nvGrpSpPr>
            <p:cNvPr id="149" name="Group 65"/>
            <p:cNvGrpSpPr>
              <a:grpSpLocks/>
            </p:cNvGrpSpPr>
            <p:nvPr/>
          </p:nvGrpSpPr>
          <p:grpSpPr bwMode="auto">
            <a:xfrm>
              <a:off x="2593164" y="4858874"/>
              <a:ext cx="854273" cy="922552"/>
              <a:chOff x="2789" y="1625"/>
              <a:chExt cx="847" cy="915"/>
            </a:xfrm>
          </p:grpSpPr>
          <p:sp>
            <p:nvSpPr>
              <p:cNvPr id="151" name="Oval 66"/>
              <p:cNvSpPr>
                <a:spLocks noChangeArrowheads="1"/>
              </p:cNvSpPr>
              <p:nvPr/>
            </p:nvSpPr>
            <p:spPr bwMode="gray">
              <a:xfrm>
                <a:off x="2789" y="1625"/>
                <a:ext cx="258" cy="816"/>
              </a:xfrm>
              <a:prstGeom prst="ellipse">
                <a:avLst/>
              </a:prstGeom>
              <a:gradFill rotWithShape="1">
                <a:gsLst>
                  <a:gs pos="0">
                    <a:srgbClr val="FFFFFF"/>
                  </a:gs>
                  <a:gs pos="50000">
                    <a:srgbClr val="83A6A7"/>
                  </a:gs>
                  <a:gs pos="100000">
                    <a:srgbClr val="FFFFFF"/>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2" name="Oval 67"/>
              <p:cNvSpPr>
                <a:spLocks noChangeArrowheads="1"/>
              </p:cNvSpPr>
              <p:nvPr/>
            </p:nvSpPr>
            <p:spPr bwMode="gray">
              <a:xfrm>
                <a:off x="2789" y="1625"/>
                <a:ext cx="258" cy="816"/>
              </a:xfrm>
              <a:prstGeom prst="ellipse">
                <a:avLst/>
              </a:prstGeom>
              <a:gradFill rotWithShape="1">
                <a:gsLst>
                  <a:gs pos="0">
                    <a:srgbClr val="83A6A7">
                      <a:alpha val="32001"/>
                    </a:srgbClr>
                  </a:gs>
                  <a:gs pos="100000">
                    <a:srgbClr val="000000">
                      <a:alpha val="89998"/>
                    </a:srgbClr>
                  </a:gs>
                </a:gsLst>
                <a:lin ang="2700000" scaled="1"/>
              </a:gradFill>
              <a:ln w="38100" algn="ctr">
                <a:noFill/>
                <a:round/>
                <a:headEnd/>
                <a:tailEnd/>
              </a:ln>
            </p:spPr>
            <p:txBody>
              <a:bodyPr wrap="none"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3" name="Oval 68"/>
              <p:cNvSpPr>
                <a:spLocks noChangeArrowheads="1"/>
              </p:cNvSpPr>
              <p:nvPr/>
            </p:nvSpPr>
            <p:spPr bwMode="gray">
              <a:xfrm>
                <a:off x="2849" y="1683"/>
                <a:ext cx="787" cy="816"/>
              </a:xfrm>
              <a:prstGeom prst="ellipse">
                <a:avLst/>
              </a:prstGeom>
              <a:gradFill rotWithShape="1">
                <a:gsLst>
                  <a:gs pos="0">
                    <a:srgbClr val="475A5A"/>
                  </a:gs>
                  <a:gs pos="50000">
                    <a:srgbClr val="83A6A7"/>
                  </a:gs>
                  <a:gs pos="100000">
                    <a:srgbClr val="475A5A"/>
                  </a:gs>
                </a:gsLst>
                <a:lin ang="189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4" name="Oval 69"/>
              <p:cNvSpPr>
                <a:spLocks noChangeArrowheads="1"/>
              </p:cNvSpPr>
              <p:nvPr/>
            </p:nvSpPr>
            <p:spPr bwMode="gray">
              <a:xfrm>
                <a:off x="2849" y="1686"/>
                <a:ext cx="787" cy="816"/>
              </a:xfrm>
              <a:prstGeom prst="ellipse">
                <a:avLst/>
              </a:prstGeom>
              <a:gradFill rotWithShape="1">
                <a:gsLst>
                  <a:gs pos="0">
                    <a:srgbClr val="53696A"/>
                  </a:gs>
                  <a:gs pos="100000">
                    <a:srgbClr val="83A6A7">
                      <a:alpha val="0"/>
                    </a:srgbClr>
                  </a:gs>
                </a:gsLst>
                <a:lin ang="2700000" scaled="1"/>
              </a:gra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5" name="Oval 70"/>
              <p:cNvSpPr>
                <a:spLocks noChangeArrowheads="1"/>
              </p:cNvSpPr>
              <p:nvPr/>
            </p:nvSpPr>
            <p:spPr bwMode="gray">
              <a:xfrm>
                <a:off x="2888" y="1724"/>
                <a:ext cx="708" cy="816"/>
              </a:xfrm>
              <a:prstGeom prst="ellipse">
                <a:avLst/>
              </a:prstGeom>
              <a:solidFill>
                <a:srgbClr val="000000"/>
              </a:solidFill>
              <a:ln w="38100" algn="ctr">
                <a:noFill/>
                <a:round/>
                <a:headEnd/>
                <a:tailEnd/>
              </a:ln>
            </p:spPr>
            <p:txBody>
              <a:bodyPr anchor="ctr">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56" name="Group 71"/>
              <p:cNvGrpSpPr>
                <a:grpSpLocks/>
              </p:cNvGrpSpPr>
              <p:nvPr/>
            </p:nvGrpSpPr>
            <p:grpSpPr bwMode="auto">
              <a:xfrm>
                <a:off x="2899" y="1735"/>
                <a:ext cx="687" cy="688"/>
                <a:chOff x="4166" y="1706"/>
                <a:chExt cx="1252" cy="1252"/>
              </a:xfrm>
            </p:grpSpPr>
            <p:sp>
              <p:nvSpPr>
                <p:cNvPr id="157" name="Oval 72"/>
                <p:cNvSpPr>
                  <a:spLocks noChangeArrowheads="1"/>
                </p:cNvSpPr>
                <p:nvPr/>
              </p:nvSpPr>
              <p:spPr bwMode="gray">
                <a:xfrm>
                  <a:off x="4166" y="1706"/>
                  <a:ext cx="1251"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8" name="Oval 73"/>
                <p:cNvSpPr>
                  <a:spLocks noChangeArrowheads="1"/>
                </p:cNvSpPr>
                <p:nvPr/>
              </p:nvSpPr>
              <p:spPr bwMode="gray">
                <a:xfrm>
                  <a:off x="4184" y="1712"/>
                  <a:ext cx="1219" cy="122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9" name="Oval 74"/>
                <p:cNvSpPr>
                  <a:spLocks noChangeArrowheads="1"/>
                </p:cNvSpPr>
                <p:nvPr/>
              </p:nvSpPr>
              <p:spPr bwMode="gray">
                <a:xfrm>
                  <a:off x="4195" y="1727"/>
                  <a:ext cx="1162" cy="114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0" name="Oval 75"/>
                <p:cNvSpPr>
                  <a:spLocks noChangeArrowheads="1"/>
                </p:cNvSpPr>
                <p:nvPr/>
              </p:nvSpPr>
              <p:spPr bwMode="gray">
                <a:xfrm>
                  <a:off x="4264" y="1758"/>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0" lang="zh-CN" altLang="en-US" sz="3201"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sp>
          <p:nvSpPr>
            <p:cNvPr id="150" name="矩形 149"/>
            <p:cNvSpPr/>
            <p:nvPr/>
          </p:nvSpPr>
          <p:spPr>
            <a:xfrm>
              <a:off x="2740836" y="5039891"/>
              <a:ext cx="595035" cy="663809"/>
            </a:xfrm>
            <a:prstGeom prst="rect">
              <a:avLst/>
            </a:prstGeom>
          </p:spPr>
          <p:txBody>
            <a:bodyPr wrap="none">
              <a:spAutoFit/>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kumimoji="0" lang="zh-CN" altLang="en-US" sz="3201" b="0" i="0" u="none" strike="noStrike" kern="0" cap="none" spc="0" normalizeH="0" baseline="0" noProof="0" dirty="0">
                  <a:ln>
                    <a:noFill/>
                  </a:ln>
                  <a:solidFill>
                    <a:sysClr val="windowText" lastClr="000000"/>
                  </a:solidFill>
                  <a:effectLst/>
                  <a:uLnTx/>
                  <a:uFillTx/>
                  <a:latin typeface="微软雅黑"/>
                  <a:ea typeface="微软雅黑"/>
                  <a:cs typeface="+mn-cs"/>
                </a:rPr>
                <a:t>七</a:t>
              </a:r>
              <a:endParaRPr kumimoji="0" lang="zh-CN" altLang="en-US" sz="3201" b="0" i="0" u="none" strike="noStrike" kern="1200" cap="none" spc="0" normalizeH="0" baseline="0" noProof="0" dirty="0">
                <a:ln>
                  <a:noFill/>
                </a:ln>
                <a:solidFill>
                  <a:prstClr val="black"/>
                </a:solidFill>
                <a:effectLst/>
                <a:uLnTx/>
                <a:uFillTx/>
                <a:latin typeface="微软雅黑"/>
                <a:ea typeface="微软雅黑"/>
                <a:cs typeface="+mn-cs"/>
              </a:endParaRPr>
            </a:p>
          </p:txBody>
        </p:sp>
      </p:grpSp>
      <p:pic>
        <p:nvPicPr>
          <p:cNvPr id="8210"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1045857"/>
            <a:ext cx="8291844" cy="473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Rectangle 35"/>
          <p:cNvSpPr>
            <a:spLocks noChangeArrowheads="1"/>
          </p:cNvSpPr>
          <p:nvPr/>
        </p:nvSpPr>
        <p:spPr bwMode="blackWhite">
          <a:xfrm>
            <a:off x="1747640" y="6660660"/>
            <a:ext cx="8288668" cy="78073"/>
          </a:xfrm>
          <a:prstGeom prst="rect">
            <a:avLst/>
          </a:prstGeom>
          <a:solidFill>
            <a:schemeClr val="bg1">
              <a:alpha val="74901"/>
            </a:scheme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1219627"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222462245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a:spLocks noChangeArrowheads="1"/>
          </p:cNvSpPr>
          <p:nvPr/>
        </p:nvSpPr>
        <p:spPr bwMode="gray">
          <a:xfrm>
            <a:off x="6708775" y="5553869"/>
            <a:ext cx="3733800" cy="619125"/>
          </a:xfrm>
          <a:custGeom>
            <a:avLst/>
            <a:gdLst/>
            <a:ahLst/>
            <a:cxnLst/>
            <a:rect l="l" t="t" r="r" b="b"/>
            <a:pathLst>
              <a:path w="2053431" h="619125">
                <a:moveTo>
                  <a:pt x="0" y="0"/>
                </a:moveTo>
                <a:lnTo>
                  <a:pt x="1912938" y="0"/>
                </a:lnTo>
                <a:lnTo>
                  <a:pt x="1912938" y="207229"/>
                </a:lnTo>
                <a:lnTo>
                  <a:pt x="2053431" y="313718"/>
                </a:lnTo>
                <a:lnTo>
                  <a:pt x="1912938" y="420207"/>
                </a:lnTo>
                <a:lnTo>
                  <a:pt x="1912938" y="619125"/>
                </a:lnTo>
                <a:lnTo>
                  <a:pt x="0" y="619125"/>
                </a:lnTo>
                <a:lnTo>
                  <a:pt x="0" y="438859"/>
                </a:lnTo>
                <a:lnTo>
                  <a:pt x="165100" y="313718"/>
                </a:lnTo>
                <a:lnTo>
                  <a:pt x="0" y="188578"/>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chemeClr val="bg1"/>
                </a:solidFill>
                <a:latin typeface="微软雅黑" pitchFamily="34" charset="-122"/>
                <a:ea typeface="微软雅黑" pitchFamily="34" charset="-122"/>
              </a:rPr>
              <a:t>Oracle</a:t>
            </a:r>
            <a:endParaRPr lang="zh-CN" altLang="en-US" sz="2000" b="1" dirty="0">
              <a:solidFill>
                <a:schemeClr val="bg1"/>
              </a:solidFill>
              <a:latin typeface="微软雅黑" pitchFamily="34" charset="-122"/>
              <a:ea typeface="微软雅黑" pitchFamily="34" charset="-122"/>
            </a:endParaRPr>
          </a:p>
        </p:txBody>
      </p:sp>
      <p:sp>
        <p:nvSpPr>
          <p:cNvPr id="12" name="Rectangle 5"/>
          <p:cNvSpPr>
            <a:spLocks noChangeArrowheads="1"/>
          </p:cNvSpPr>
          <p:nvPr/>
        </p:nvSpPr>
        <p:spPr bwMode="gray">
          <a:xfrm>
            <a:off x="1146175" y="5553869"/>
            <a:ext cx="5486400" cy="619125"/>
          </a:xfrm>
          <a:custGeom>
            <a:avLst/>
            <a:gdLst/>
            <a:ahLst/>
            <a:cxnLst/>
            <a:rect l="l" t="t" r="r" b="b"/>
            <a:pathLst>
              <a:path w="2053431" h="619125">
                <a:moveTo>
                  <a:pt x="0" y="0"/>
                </a:moveTo>
                <a:lnTo>
                  <a:pt x="1912938" y="0"/>
                </a:lnTo>
                <a:lnTo>
                  <a:pt x="1912938" y="207229"/>
                </a:lnTo>
                <a:lnTo>
                  <a:pt x="2053431" y="313718"/>
                </a:lnTo>
                <a:lnTo>
                  <a:pt x="1912938" y="420207"/>
                </a:lnTo>
                <a:lnTo>
                  <a:pt x="1912938" y="619125"/>
                </a:lnTo>
                <a:lnTo>
                  <a:pt x="0" y="619125"/>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chemeClr val="bg1"/>
                </a:solidFill>
                <a:latin typeface="微软雅黑" pitchFamily="34" charset="-122"/>
                <a:ea typeface="微软雅黑" pitchFamily="34" charset="-122"/>
              </a:rPr>
              <a:t>IBM</a:t>
            </a:r>
            <a:endParaRPr lang="zh-CN" altLang="en-US" sz="2000" b="1" dirty="0">
              <a:solidFill>
                <a:schemeClr val="bg1"/>
              </a:solidFill>
              <a:latin typeface="微软雅黑" pitchFamily="34" charset="-122"/>
              <a:ea typeface="微软雅黑" pitchFamily="34" charset="-122"/>
            </a:endParaRPr>
          </a:p>
        </p:txBody>
      </p:sp>
      <p:cxnSp>
        <p:nvCxnSpPr>
          <p:cNvPr id="18" name="直接连接符 17"/>
          <p:cNvCxnSpPr/>
          <p:nvPr/>
        </p:nvCxnSpPr>
        <p:spPr>
          <a:xfrm>
            <a:off x="6704583" y="1829594"/>
            <a:ext cx="0" cy="3582134"/>
          </a:xfrm>
          <a:prstGeom prst="line">
            <a:avLst/>
          </a:prstGeom>
          <a:noFill/>
          <a:ln w="9525" cap="flat" cmpd="sng" algn="ctr">
            <a:solidFill>
              <a:srgbClr val="C5C5C5"/>
            </a:solidFill>
            <a:prstDash val="solid"/>
            <a:headEnd type="oval" w="med" len="med"/>
            <a:tailEnd type="oval" w="med" len="med"/>
          </a:ln>
          <a:effectLst/>
        </p:spPr>
      </p:cxnSp>
      <p:sp>
        <p:nvSpPr>
          <p:cNvPr id="19" name="TextBox 18"/>
          <p:cNvSpPr txBox="1"/>
          <p:nvPr/>
        </p:nvSpPr>
        <p:spPr>
          <a:xfrm>
            <a:off x="6778199" y="1885020"/>
            <a:ext cx="3816776" cy="29731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600" dirty="0">
                <a:latin typeface="Times New Roman" panose="02020603050405020304" pitchFamily="18" charset="0"/>
                <a:ea typeface="微软雅黑" pitchFamily="34" charset="-122"/>
                <a:cs typeface="Times New Roman" panose="02020603050405020304" pitchFamily="18" charset="0"/>
              </a:rPr>
              <a:t>Oracle</a:t>
            </a:r>
            <a:r>
              <a:rPr lang="zh-CN" altLang="en-US" sz="1600" dirty="0">
                <a:latin typeface="Times New Roman" panose="02020603050405020304" pitchFamily="18" charset="0"/>
                <a:ea typeface="微软雅黑" pitchFamily="34" charset="-122"/>
                <a:cs typeface="Times New Roman" panose="02020603050405020304" pitchFamily="18" charset="0"/>
              </a:rPr>
              <a:t>公司宣布成为</a:t>
            </a:r>
            <a:r>
              <a:rPr lang="en-US" altLang="zh-CN" sz="1600" dirty="0">
                <a:latin typeface="Times New Roman" panose="02020603050405020304" pitchFamily="18" charset="0"/>
                <a:ea typeface="微软雅黑" pitchFamily="34" charset="-122"/>
                <a:cs typeface="Times New Roman" panose="02020603050405020304" pitchFamily="18" charset="0"/>
              </a:rPr>
              <a:t>OpenStack</a:t>
            </a:r>
            <a:r>
              <a:rPr lang="zh-CN" altLang="en-US" sz="1600" dirty="0">
                <a:latin typeface="Times New Roman" panose="02020603050405020304" pitchFamily="18" charset="0"/>
                <a:ea typeface="微软雅黑" pitchFamily="34" charset="-122"/>
                <a:cs typeface="Times New Roman" panose="02020603050405020304" pitchFamily="18" charset="0"/>
              </a:rPr>
              <a:t>基金会赞助商，计划将</a:t>
            </a:r>
            <a:r>
              <a:rPr lang="en-US" altLang="zh-CN" sz="1600" dirty="0">
                <a:latin typeface="Times New Roman" panose="02020603050405020304" pitchFamily="18" charset="0"/>
                <a:ea typeface="微软雅黑" pitchFamily="34" charset="-122"/>
                <a:cs typeface="Times New Roman" panose="02020603050405020304" pitchFamily="18" charset="0"/>
              </a:rPr>
              <a:t>OpenStack</a:t>
            </a:r>
            <a:r>
              <a:rPr lang="zh-CN" altLang="en-US" sz="1600" dirty="0">
                <a:latin typeface="Times New Roman" panose="02020603050405020304" pitchFamily="18" charset="0"/>
                <a:ea typeface="微软雅黑" pitchFamily="34" charset="-122"/>
                <a:cs typeface="Times New Roman" panose="02020603050405020304" pitchFamily="18" charset="0"/>
              </a:rPr>
              <a:t>云管理组件集成到</a:t>
            </a:r>
            <a:r>
              <a:rPr lang="en-US" altLang="zh-CN" sz="1600" dirty="0">
                <a:latin typeface="Times New Roman" panose="02020603050405020304" pitchFamily="18" charset="0"/>
                <a:ea typeface="微软雅黑" pitchFamily="34" charset="-122"/>
                <a:cs typeface="Times New Roman" panose="02020603050405020304" pitchFamily="18" charset="0"/>
              </a:rPr>
              <a:t>Oracle Solaris</a:t>
            </a:r>
            <a:r>
              <a:rPr lang="zh-CN" altLang="en-US" sz="1600" dirty="0">
                <a:latin typeface="Times New Roman" panose="02020603050405020304" pitchFamily="18" charset="0"/>
                <a:ea typeface="微软雅黑" pitchFamily="34" charset="-122"/>
                <a:cs typeface="Times New Roman" panose="02020603050405020304" pitchFamily="18" charset="0"/>
              </a:rPr>
              <a:t>、</a:t>
            </a:r>
            <a:r>
              <a:rPr lang="en-US" altLang="zh-CN" sz="1600" dirty="0">
                <a:latin typeface="Times New Roman" panose="02020603050405020304" pitchFamily="18" charset="0"/>
                <a:ea typeface="微软雅黑" pitchFamily="34" charset="-122"/>
                <a:cs typeface="Times New Roman" panose="02020603050405020304" pitchFamily="18" charset="0"/>
              </a:rPr>
              <a:t>Oracle Linux</a:t>
            </a:r>
            <a:r>
              <a:rPr lang="zh-CN" altLang="en-US" sz="1600" dirty="0">
                <a:latin typeface="Times New Roman" panose="02020603050405020304" pitchFamily="18" charset="0"/>
                <a:ea typeface="微软雅黑" pitchFamily="34" charset="-122"/>
                <a:cs typeface="Times New Roman" panose="02020603050405020304" pitchFamily="18" charset="0"/>
              </a:rPr>
              <a:t>、</a:t>
            </a:r>
            <a:r>
              <a:rPr lang="en-US" altLang="zh-CN" sz="1600" dirty="0">
                <a:latin typeface="Times New Roman" panose="02020603050405020304" pitchFamily="18" charset="0"/>
                <a:ea typeface="微软雅黑" pitchFamily="34" charset="-122"/>
                <a:cs typeface="Times New Roman" panose="02020603050405020304" pitchFamily="18" charset="0"/>
              </a:rPr>
              <a:t>Oracle VM</a:t>
            </a:r>
            <a:r>
              <a:rPr lang="zh-CN" altLang="en-US" sz="1600" dirty="0">
                <a:latin typeface="Times New Roman" panose="02020603050405020304" pitchFamily="18" charset="0"/>
                <a:ea typeface="微软雅黑" pitchFamily="34" charset="-122"/>
                <a:cs typeface="Times New Roman" panose="02020603050405020304" pitchFamily="18" charset="0"/>
              </a:rPr>
              <a:t>、</a:t>
            </a:r>
            <a:r>
              <a:rPr lang="en-US" altLang="zh-CN" sz="1600" dirty="0">
                <a:latin typeface="Times New Roman" panose="02020603050405020304" pitchFamily="18" charset="0"/>
                <a:ea typeface="微软雅黑" pitchFamily="34" charset="-122"/>
                <a:cs typeface="Times New Roman" panose="02020603050405020304" pitchFamily="18" charset="0"/>
              </a:rPr>
              <a:t>Oracle</a:t>
            </a:r>
            <a:r>
              <a:rPr lang="zh-CN" altLang="en-US" sz="1600" dirty="0">
                <a:latin typeface="Times New Roman" panose="02020603050405020304" pitchFamily="18" charset="0"/>
                <a:ea typeface="微软雅黑" pitchFamily="34" charset="-122"/>
                <a:cs typeface="Times New Roman" panose="02020603050405020304" pitchFamily="18" charset="0"/>
              </a:rPr>
              <a:t>虚拟计算设备、</a:t>
            </a:r>
            <a:r>
              <a:rPr lang="en-US" altLang="zh-CN" sz="1600" dirty="0">
                <a:latin typeface="Times New Roman" panose="02020603050405020304" pitchFamily="18" charset="0"/>
                <a:ea typeface="微软雅黑" pitchFamily="34" charset="-122"/>
                <a:cs typeface="Times New Roman" panose="02020603050405020304" pitchFamily="18" charset="0"/>
              </a:rPr>
              <a:t>Oracle</a:t>
            </a:r>
            <a:r>
              <a:rPr lang="zh-CN" altLang="en-US" sz="1600" dirty="0">
                <a:latin typeface="Times New Roman" panose="02020603050405020304" pitchFamily="18" charset="0"/>
                <a:ea typeface="微软雅黑" pitchFamily="34" charset="-122"/>
                <a:cs typeface="Times New Roman" panose="02020603050405020304" pitchFamily="18" charset="0"/>
              </a:rPr>
              <a:t>基础设施即服务</a:t>
            </a:r>
            <a:r>
              <a:rPr lang="en-US" altLang="zh-CN" sz="1600" dirty="0">
                <a:latin typeface="Times New Roman" panose="02020603050405020304" pitchFamily="18" charset="0"/>
                <a:ea typeface="微软雅黑" pitchFamily="34" charset="-122"/>
                <a:cs typeface="Times New Roman" panose="02020603050405020304" pitchFamily="18" charset="0"/>
              </a:rPr>
              <a:t>(IaaS)</a:t>
            </a:r>
            <a:r>
              <a:rPr lang="zh-CN" altLang="en-US" sz="1600" dirty="0">
                <a:latin typeface="Times New Roman" panose="02020603050405020304" pitchFamily="18" charset="0"/>
                <a:ea typeface="微软雅黑" pitchFamily="34" charset="-122"/>
                <a:cs typeface="Times New Roman" panose="02020603050405020304" pitchFamily="18" charset="0"/>
              </a:rPr>
              <a:t>、</a:t>
            </a:r>
            <a:r>
              <a:rPr lang="en-US" altLang="zh-CN" sz="1600" dirty="0">
                <a:latin typeface="Times New Roman" panose="02020603050405020304" pitchFamily="18" charset="0"/>
                <a:ea typeface="微软雅黑" pitchFamily="34" charset="-122"/>
                <a:cs typeface="Times New Roman" panose="02020603050405020304" pitchFamily="18" charset="0"/>
              </a:rPr>
              <a:t>Oracle ZS3</a:t>
            </a:r>
            <a:r>
              <a:rPr lang="zh-CN" altLang="en-US" sz="1600" dirty="0">
                <a:latin typeface="Times New Roman" panose="02020603050405020304" pitchFamily="18" charset="0"/>
                <a:ea typeface="微软雅黑" pitchFamily="34" charset="-122"/>
                <a:cs typeface="Times New Roman" panose="02020603050405020304" pitchFamily="18" charset="0"/>
              </a:rPr>
              <a:t>系列、</a:t>
            </a:r>
            <a:r>
              <a:rPr lang="en-US" altLang="zh-CN" sz="1600" dirty="0">
                <a:latin typeface="Times New Roman" panose="02020603050405020304" pitchFamily="18" charset="0"/>
                <a:ea typeface="微软雅黑" pitchFamily="34" charset="-122"/>
                <a:cs typeface="Times New Roman" panose="02020603050405020304" pitchFamily="18" charset="0"/>
              </a:rPr>
              <a:t>Axiom</a:t>
            </a:r>
            <a:r>
              <a:rPr lang="zh-CN" altLang="en-US" sz="1600" dirty="0">
                <a:latin typeface="Times New Roman" panose="02020603050405020304" pitchFamily="18" charset="0"/>
                <a:ea typeface="微软雅黑" pitchFamily="34" charset="-122"/>
                <a:cs typeface="Times New Roman" panose="02020603050405020304" pitchFamily="18" charset="0"/>
              </a:rPr>
              <a:t>存储系统和</a:t>
            </a:r>
            <a:r>
              <a:rPr lang="en-US" altLang="zh-CN" sz="1600" dirty="0" err="1">
                <a:latin typeface="Times New Roman" panose="02020603050405020304" pitchFamily="18" charset="0"/>
                <a:ea typeface="微软雅黑" pitchFamily="34" charset="-122"/>
                <a:cs typeface="Times New Roman" panose="02020603050405020304" pitchFamily="18" charset="0"/>
              </a:rPr>
              <a:t>StorageTek</a:t>
            </a:r>
            <a:r>
              <a:rPr lang="zh-CN" altLang="en-US" sz="1600" dirty="0">
                <a:latin typeface="Times New Roman" panose="02020603050405020304" pitchFamily="18" charset="0"/>
                <a:ea typeface="微软雅黑" pitchFamily="34" charset="-122"/>
                <a:cs typeface="Times New Roman" panose="02020603050405020304" pitchFamily="18" charset="0"/>
              </a:rPr>
              <a:t>磁带系统中。并将努力促成</a:t>
            </a:r>
            <a:r>
              <a:rPr lang="en-US" altLang="zh-CN" sz="1600" dirty="0">
                <a:latin typeface="Times New Roman" panose="02020603050405020304" pitchFamily="18" charset="0"/>
                <a:ea typeface="微软雅黑" pitchFamily="34" charset="-122"/>
                <a:cs typeface="Times New Roman" panose="02020603050405020304" pitchFamily="18" charset="0"/>
              </a:rPr>
              <a:t>OpenStack</a:t>
            </a:r>
            <a:r>
              <a:rPr lang="zh-CN" altLang="en-US" sz="1600" dirty="0">
                <a:latin typeface="Times New Roman" panose="02020603050405020304" pitchFamily="18" charset="0"/>
                <a:ea typeface="微软雅黑" pitchFamily="34" charset="-122"/>
                <a:cs typeface="Times New Roman" panose="02020603050405020304" pitchFamily="18" charset="0"/>
              </a:rPr>
              <a:t>与</a:t>
            </a:r>
            <a:r>
              <a:rPr lang="en-US" altLang="zh-CN" sz="1600" dirty="0" err="1">
                <a:latin typeface="Times New Roman" panose="02020603050405020304" pitchFamily="18" charset="0"/>
                <a:ea typeface="微软雅黑" pitchFamily="34" charset="-122"/>
                <a:cs typeface="Times New Roman" panose="02020603050405020304" pitchFamily="18" charset="0"/>
              </a:rPr>
              <a:t>Exalogic</a:t>
            </a:r>
            <a:r>
              <a:rPr lang="zh-CN" altLang="en-US" sz="1600" dirty="0">
                <a:latin typeface="Times New Roman" panose="02020603050405020304" pitchFamily="18" charset="0"/>
                <a:ea typeface="微软雅黑" pitchFamily="34" charset="-122"/>
                <a:cs typeface="Times New Roman" panose="02020603050405020304" pitchFamily="18" charset="0"/>
              </a:rPr>
              <a:t>、</a:t>
            </a:r>
            <a:r>
              <a:rPr lang="en-US" altLang="zh-CN" sz="1600" dirty="0">
                <a:latin typeface="Times New Roman" panose="02020603050405020304" pitchFamily="18" charset="0"/>
                <a:ea typeface="微软雅黑" pitchFamily="34" charset="-122"/>
                <a:cs typeface="Times New Roman" panose="02020603050405020304" pitchFamily="18" charset="0"/>
              </a:rPr>
              <a:t>Oracle</a:t>
            </a:r>
            <a:r>
              <a:rPr lang="zh-CN" altLang="en-US" sz="1600" dirty="0">
                <a:latin typeface="Times New Roman" panose="02020603050405020304" pitchFamily="18" charset="0"/>
                <a:ea typeface="微软雅黑" pitchFamily="34" charset="-122"/>
                <a:cs typeface="Times New Roman" panose="02020603050405020304" pitchFamily="18" charset="0"/>
              </a:rPr>
              <a:t>云计算服务、</a:t>
            </a:r>
            <a:r>
              <a:rPr lang="en-US" altLang="zh-CN" sz="1600" dirty="0">
                <a:latin typeface="Times New Roman" panose="02020603050405020304" pitchFamily="18" charset="0"/>
                <a:ea typeface="微软雅黑" pitchFamily="34" charset="-122"/>
                <a:cs typeface="Times New Roman" panose="02020603050405020304" pitchFamily="18" charset="0"/>
              </a:rPr>
              <a:t>Oracle</a:t>
            </a:r>
            <a:r>
              <a:rPr lang="zh-CN" altLang="en-US" sz="1600" dirty="0">
                <a:latin typeface="Times New Roman" panose="02020603050405020304" pitchFamily="18" charset="0"/>
                <a:ea typeface="微软雅黑" pitchFamily="34" charset="-122"/>
                <a:cs typeface="Times New Roman" panose="02020603050405020304" pitchFamily="18" charset="0"/>
              </a:rPr>
              <a:t>存储云服务的相互兼容。</a:t>
            </a:r>
          </a:p>
        </p:txBody>
      </p:sp>
      <p:cxnSp>
        <p:nvCxnSpPr>
          <p:cNvPr id="20" name="直接连接符 19"/>
          <p:cNvCxnSpPr/>
          <p:nvPr/>
        </p:nvCxnSpPr>
        <p:spPr>
          <a:xfrm>
            <a:off x="1218183" y="1829594"/>
            <a:ext cx="0" cy="3582134"/>
          </a:xfrm>
          <a:prstGeom prst="line">
            <a:avLst/>
          </a:prstGeom>
          <a:noFill/>
          <a:ln w="9525" cap="flat" cmpd="sng" algn="ctr">
            <a:solidFill>
              <a:srgbClr val="C5C5C5"/>
            </a:solidFill>
            <a:prstDash val="solid"/>
            <a:headEnd type="oval" w="med" len="med"/>
            <a:tailEnd type="oval" w="med" len="med"/>
          </a:ln>
          <a:effectLst/>
        </p:spPr>
      </p:cxnSp>
      <p:sp>
        <p:nvSpPr>
          <p:cNvPr id="21" name="TextBox 6"/>
          <p:cNvSpPr txBox="1"/>
          <p:nvPr/>
        </p:nvSpPr>
        <p:spPr>
          <a:xfrm>
            <a:off x="1291799" y="1885020"/>
            <a:ext cx="5340776" cy="32932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600" dirty="0">
                <a:latin typeface="Times New Roman" panose="02020603050405020304" pitchFamily="18" charset="0"/>
                <a:ea typeface="微软雅黑" pitchFamily="34" charset="-122"/>
                <a:cs typeface="Times New Roman" panose="02020603050405020304" pitchFamily="18" charset="0"/>
              </a:rPr>
              <a:t>IBM</a:t>
            </a:r>
            <a:r>
              <a:rPr lang="zh-CN" altLang="en-US" sz="1600" dirty="0">
                <a:latin typeface="Times New Roman" panose="02020603050405020304" pitchFamily="18" charset="0"/>
                <a:ea typeface="微软雅黑" pitchFamily="34" charset="-122"/>
                <a:cs typeface="Times New Roman" panose="02020603050405020304" pitchFamily="18" charset="0"/>
              </a:rPr>
              <a:t>在</a:t>
            </a:r>
            <a:r>
              <a:rPr lang="en-US" altLang="zh-CN" sz="1600" dirty="0">
                <a:latin typeface="Times New Roman" panose="02020603050405020304" pitchFamily="18" charset="0"/>
                <a:ea typeface="微软雅黑" pitchFamily="34" charset="-122"/>
                <a:cs typeface="Times New Roman" panose="02020603050405020304" pitchFamily="18" charset="0"/>
              </a:rPr>
              <a:t>2013</a:t>
            </a:r>
            <a:r>
              <a:rPr lang="zh-CN" altLang="en-US" sz="1600" dirty="0">
                <a:latin typeface="Times New Roman" panose="02020603050405020304" pitchFamily="18" charset="0"/>
                <a:ea typeface="微软雅黑" pitchFamily="34" charset="-122"/>
                <a:cs typeface="Times New Roman" panose="02020603050405020304" pitchFamily="18" charset="0"/>
              </a:rPr>
              <a:t>年推出基于</a:t>
            </a:r>
            <a:r>
              <a:rPr lang="en-US" altLang="zh-CN" sz="1600" dirty="0">
                <a:latin typeface="Times New Roman" panose="02020603050405020304" pitchFamily="18" charset="0"/>
                <a:ea typeface="微软雅黑" pitchFamily="34" charset="-122"/>
                <a:cs typeface="Times New Roman" panose="02020603050405020304" pitchFamily="18" charset="0"/>
              </a:rPr>
              <a:t>OpenStack</a:t>
            </a:r>
            <a:r>
              <a:rPr lang="zh-CN" altLang="en-US" sz="1600" dirty="0">
                <a:latin typeface="Times New Roman" panose="02020603050405020304" pitchFamily="18" charset="0"/>
                <a:ea typeface="微软雅黑" pitchFamily="34" charset="-122"/>
                <a:cs typeface="Times New Roman" panose="02020603050405020304" pitchFamily="18" charset="0"/>
              </a:rPr>
              <a:t>和其他现有云标准的私有云服务，并开发出一款能够让客户在多个云之间迁移数据的云存储软件</a:t>
            </a:r>
            <a:r>
              <a:rPr lang="en-US" altLang="zh-CN" sz="1600" dirty="0">
                <a:latin typeface="Times New Roman" panose="02020603050405020304" pitchFamily="18" charset="0"/>
                <a:ea typeface="微软雅黑" pitchFamily="34" charset="-122"/>
                <a:cs typeface="Times New Roman" panose="02020603050405020304" pitchFamily="18" charset="0"/>
              </a:rPr>
              <a:t>——</a:t>
            </a:r>
            <a:r>
              <a:rPr lang="en-US" altLang="zh-CN" sz="1600" dirty="0" err="1">
                <a:latin typeface="Times New Roman" panose="02020603050405020304" pitchFamily="18" charset="0"/>
                <a:ea typeface="微软雅黑" pitchFamily="34" charset="-122"/>
                <a:cs typeface="Times New Roman" panose="02020603050405020304" pitchFamily="18" charset="0"/>
              </a:rPr>
              <a:t>InterCloud</a:t>
            </a:r>
            <a:r>
              <a:rPr lang="zh-CN" altLang="en-US" sz="1600" dirty="0">
                <a:latin typeface="Times New Roman" panose="02020603050405020304" pitchFamily="18" charset="0"/>
                <a:ea typeface="微软雅黑" pitchFamily="34" charset="-122"/>
                <a:cs typeface="Times New Roman" panose="02020603050405020304" pitchFamily="18" charset="0"/>
              </a:rPr>
              <a:t>，并正在为</a:t>
            </a:r>
            <a:r>
              <a:rPr lang="en-US" altLang="zh-CN" sz="1600" dirty="0" err="1">
                <a:latin typeface="Times New Roman" panose="02020603050405020304" pitchFamily="18" charset="0"/>
                <a:ea typeface="微软雅黑" pitchFamily="34" charset="-122"/>
                <a:cs typeface="Times New Roman" panose="02020603050405020304" pitchFamily="18" charset="0"/>
              </a:rPr>
              <a:t>InterCloud</a:t>
            </a:r>
            <a:r>
              <a:rPr lang="zh-CN" altLang="en-US" sz="1600" dirty="0">
                <a:latin typeface="Times New Roman" panose="02020603050405020304" pitchFamily="18" charset="0"/>
                <a:ea typeface="微软雅黑" pitchFamily="34" charset="-122"/>
                <a:cs typeface="Times New Roman" panose="02020603050405020304" pitchFamily="18" charset="0"/>
              </a:rPr>
              <a:t>申请专利，这项技术旨在向云计算中增加弹性，并提供更好的信息保护。</a:t>
            </a:r>
            <a:r>
              <a:rPr lang="en-US" altLang="zh-CN" sz="1600" dirty="0">
                <a:latin typeface="Times New Roman" panose="02020603050405020304" pitchFamily="18" charset="0"/>
                <a:ea typeface="微软雅黑" pitchFamily="34" charset="-122"/>
                <a:cs typeface="Times New Roman" panose="02020603050405020304" pitchFamily="18" charset="0"/>
              </a:rPr>
              <a:t>IBM</a:t>
            </a:r>
            <a:r>
              <a:rPr lang="zh-CN" altLang="en-US" sz="1600" dirty="0">
                <a:latin typeface="Times New Roman" panose="02020603050405020304" pitchFamily="18" charset="0"/>
                <a:ea typeface="微软雅黑" pitchFamily="34" charset="-122"/>
                <a:cs typeface="Times New Roman" panose="02020603050405020304" pitchFamily="18" charset="0"/>
              </a:rPr>
              <a:t>在</a:t>
            </a:r>
            <a:r>
              <a:rPr lang="en-US" altLang="zh-CN" sz="1600" dirty="0">
                <a:latin typeface="Times New Roman" panose="02020603050405020304" pitchFamily="18" charset="0"/>
                <a:ea typeface="微软雅黑" pitchFamily="34" charset="-122"/>
                <a:cs typeface="Times New Roman" panose="02020603050405020304" pitchFamily="18" charset="0"/>
              </a:rPr>
              <a:t>2013</a:t>
            </a:r>
            <a:r>
              <a:rPr lang="zh-CN" altLang="en-US" sz="1600" dirty="0">
                <a:latin typeface="Times New Roman" panose="02020603050405020304" pitchFamily="18" charset="0"/>
                <a:ea typeface="微软雅黑" pitchFamily="34" charset="-122"/>
                <a:cs typeface="Times New Roman" panose="02020603050405020304" pitchFamily="18" charset="0"/>
              </a:rPr>
              <a:t>年</a:t>
            </a:r>
            <a:r>
              <a:rPr lang="en-US" altLang="zh-CN" sz="1600" dirty="0">
                <a:latin typeface="Times New Roman" panose="02020603050405020304" pitchFamily="18" charset="0"/>
                <a:ea typeface="微软雅黑" pitchFamily="34" charset="-122"/>
                <a:cs typeface="Times New Roman" panose="02020603050405020304" pitchFamily="18" charset="0"/>
              </a:rPr>
              <a:t>12</a:t>
            </a:r>
            <a:r>
              <a:rPr lang="zh-CN" altLang="en-US" sz="1600" dirty="0">
                <a:latin typeface="Times New Roman" panose="02020603050405020304" pitchFamily="18" charset="0"/>
                <a:ea typeface="微软雅黑" pitchFamily="34" charset="-122"/>
                <a:cs typeface="Times New Roman" panose="02020603050405020304" pitchFamily="18" charset="0"/>
              </a:rPr>
              <a:t>月收购位于加州埃默里维尔市的</a:t>
            </a:r>
            <a:r>
              <a:rPr lang="en-US" altLang="zh-CN" sz="1600" dirty="0" err="1">
                <a:latin typeface="Times New Roman" panose="02020603050405020304" pitchFamily="18" charset="0"/>
                <a:ea typeface="微软雅黑" pitchFamily="34" charset="-122"/>
                <a:cs typeface="Times New Roman" panose="02020603050405020304" pitchFamily="18" charset="0"/>
              </a:rPr>
              <a:t>Aspera</a:t>
            </a:r>
            <a:r>
              <a:rPr lang="zh-CN" altLang="en-US" sz="1600" dirty="0">
                <a:latin typeface="Times New Roman" panose="02020603050405020304" pitchFamily="18" charset="0"/>
                <a:ea typeface="微软雅黑" pitchFamily="34" charset="-122"/>
                <a:cs typeface="Times New Roman" panose="02020603050405020304" pitchFamily="18" charset="0"/>
              </a:rPr>
              <a:t>公司。在提供安全性、带宽控制和可预见性的同时，</a:t>
            </a:r>
            <a:r>
              <a:rPr lang="en-US" altLang="zh-CN" sz="1600" dirty="0" err="1">
                <a:latin typeface="Times New Roman" panose="02020603050405020304" pitchFamily="18" charset="0"/>
                <a:ea typeface="微软雅黑" pitchFamily="34" charset="-122"/>
                <a:cs typeface="Times New Roman" panose="02020603050405020304" pitchFamily="18" charset="0"/>
              </a:rPr>
              <a:t>Aspera</a:t>
            </a:r>
            <a:r>
              <a:rPr lang="zh-CN" altLang="en-US" sz="1600" dirty="0">
                <a:latin typeface="Times New Roman" panose="02020603050405020304" pitchFamily="18" charset="0"/>
                <a:ea typeface="微软雅黑" pitchFamily="34" charset="-122"/>
                <a:cs typeface="Times New Roman" panose="02020603050405020304" pitchFamily="18" charset="0"/>
              </a:rPr>
              <a:t>使基于云计算的大数据传输更快速、更可预测和更具性价比，比如企业存储备份、虚拟图像共享或者快速进入云来增加处理事务的能力。</a:t>
            </a:r>
            <a:r>
              <a:rPr lang="en-US" altLang="zh-CN" sz="1600" dirty="0">
                <a:latin typeface="Times New Roman" panose="02020603050405020304" pitchFamily="18" charset="0"/>
                <a:ea typeface="微软雅黑" pitchFamily="34" charset="-122"/>
                <a:cs typeface="Times New Roman" panose="02020603050405020304" pitchFamily="18" charset="0"/>
              </a:rPr>
              <a:t>FASP</a:t>
            </a:r>
            <a:r>
              <a:rPr lang="zh-CN" altLang="en-US" sz="1600" dirty="0">
                <a:latin typeface="Times New Roman" panose="02020603050405020304" pitchFamily="18" charset="0"/>
                <a:ea typeface="微软雅黑" pitchFamily="34" charset="-122"/>
                <a:cs typeface="Times New Roman" panose="02020603050405020304" pitchFamily="18" charset="0"/>
              </a:rPr>
              <a:t>技术将与</a:t>
            </a:r>
            <a:r>
              <a:rPr lang="en-US" altLang="zh-CN" sz="1600" dirty="0">
                <a:latin typeface="Times New Roman" panose="02020603050405020304" pitchFamily="18" charset="0"/>
                <a:ea typeface="微软雅黑" pitchFamily="34" charset="-122"/>
                <a:cs typeface="Times New Roman" panose="02020603050405020304" pitchFamily="18" charset="0"/>
              </a:rPr>
              <a:t>IBM</a:t>
            </a:r>
            <a:r>
              <a:rPr lang="zh-CN" altLang="en-US" sz="1600" dirty="0">
                <a:latin typeface="Times New Roman" panose="02020603050405020304" pitchFamily="18" charset="0"/>
                <a:ea typeface="微软雅黑" pitchFamily="34" charset="-122"/>
                <a:cs typeface="Times New Roman" panose="02020603050405020304" pitchFamily="18" charset="0"/>
              </a:rPr>
              <a:t>最近收购的</a:t>
            </a:r>
            <a:r>
              <a:rPr lang="en-US" altLang="zh-CN" sz="1600" dirty="0" err="1">
                <a:latin typeface="Times New Roman" panose="02020603050405020304" pitchFamily="18" charset="0"/>
                <a:ea typeface="微软雅黑" pitchFamily="34" charset="-122"/>
                <a:cs typeface="Times New Roman" panose="02020603050405020304" pitchFamily="18" charset="0"/>
              </a:rPr>
              <a:t>SoftLayer</a:t>
            </a:r>
            <a:r>
              <a:rPr lang="zh-CN" altLang="en-US" sz="1600" dirty="0">
                <a:latin typeface="Times New Roman" panose="02020603050405020304" pitchFamily="18" charset="0"/>
                <a:ea typeface="微软雅黑" pitchFamily="34" charset="-122"/>
                <a:cs typeface="Times New Roman" panose="02020603050405020304" pitchFamily="18" charset="0"/>
              </a:rPr>
              <a:t>云计算基础架构进行整合。</a:t>
            </a:r>
          </a:p>
        </p:txBody>
      </p:sp>
      <p:sp>
        <p:nvSpPr>
          <p:cNvPr id="9" name="文本框 8"/>
          <p:cNvSpPr txBox="1"/>
          <p:nvPr/>
        </p:nvSpPr>
        <p:spPr>
          <a:xfrm>
            <a:off x="606712" y="1142722"/>
            <a:ext cx="3055645"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其他云计算公司</a:t>
            </a:r>
          </a:p>
        </p:txBody>
      </p:sp>
      <p:grpSp>
        <p:nvGrpSpPr>
          <p:cNvPr id="10" name="组合 9"/>
          <p:cNvGrpSpPr/>
          <p:nvPr/>
        </p:nvGrpSpPr>
        <p:grpSpPr>
          <a:xfrm>
            <a:off x="131974" y="28247"/>
            <a:ext cx="11520000" cy="1016152"/>
            <a:chOff x="131974" y="-1"/>
            <a:chExt cx="11520000" cy="1016152"/>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14" name="矩形 13"/>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其他云计算公司</a:t>
              </a:r>
            </a:p>
          </p:txBody>
        </p:sp>
      </p:grpSp>
    </p:spTree>
    <p:extLst>
      <p:ext uri="{BB962C8B-B14F-4D97-AF65-F5344CB8AC3E}">
        <p14:creationId xmlns:p14="http://schemas.microsoft.com/office/powerpoint/2010/main" val="28800282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gray">
          <a:xfrm>
            <a:off x="1069975" y="5096669"/>
            <a:ext cx="2520000" cy="619125"/>
          </a:xfrm>
          <a:custGeom>
            <a:avLst/>
            <a:gdLst/>
            <a:ahLst/>
            <a:cxnLst/>
            <a:rect l="l" t="t" r="r" b="b"/>
            <a:pathLst>
              <a:path w="2053431" h="619125">
                <a:moveTo>
                  <a:pt x="0" y="0"/>
                </a:moveTo>
                <a:lnTo>
                  <a:pt x="1912938" y="0"/>
                </a:lnTo>
                <a:lnTo>
                  <a:pt x="1912938" y="207229"/>
                </a:lnTo>
                <a:lnTo>
                  <a:pt x="2053431" y="313718"/>
                </a:lnTo>
                <a:lnTo>
                  <a:pt x="1912938" y="420207"/>
                </a:lnTo>
                <a:lnTo>
                  <a:pt x="1912938" y="619125"/>
                </a:lnTo>
                <a:lnTo>
                  <a:pt x="0" y="619125"/>
                </a:lnTo>
                <a:lnTo>
                  <a:pt x="0" y="438859"/>
                </a:lnTo>
                <a:lnTo>
                  <a:pt x="165100" y="313718"/>
                </a:lnTo>
                <a:lnTo>
                  <a:pt x="0" y="188578"/>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2000" b="1" dirty="0">
                <a:solidFill>
                  <a:schemeClr val="bg1"/>
                </a:solidFill>
                <a:latin typeface="微软雅黑" pitchFamily="34" charset="-122"/>
                <a:ea typeface="微软雅黑" pitchFamily="34" charset="-122"/>
              </a:rPr>
              <a:t>惠普</a:t>
            </a:r>
          </a:p>
        </p:txBody>
      </p:sp>
      <p:sp>
        <p:nvSpPr>
          <p:cNvPr id="10" name="Rectangle 5"/>
          <p:cNvSpPr>
            <a:spLocks noChangeArrowheads="1"/>
          </p:cNvSpPr>
          <p:nvPr/>
        </p:nvSpPr>
        <p:spPr bwMode="gray">
          <a:xfrm>
            <a:off x="3518247" y="5096669"/>
            <a:ext cx="2276128" cy="619125"/>
          </a:xfrm>
          <a:custGeom>
            <a:avLst/>
            <a:gdLst/>
            <a:ahLst/>
            <a:cxnLst/>
            <a:rect l="l" t="t" r="r" b="b"/>
            <a:pathLst>
              <a:path w="2053431" h="619125">
                <a:moveTo>
                  <a:pt x="0" y="0"/>
                </a:moveTo>
                <a:lnTo>
                  <a:pt x="1912938" y="0"/>
                </a:lnTo>
                <a:lnTo>
                  <a:pt x="1912938" y="207229"/>
                </a:lnTo>
                <a:lnTo>
                  <a:pt x="2053431" y="313718"/>
                </a:lnTo>
                <a:lnTo>
                  <a:pt x="1912938" y="420207"/>
                </a:lnTo>
                <a:lnTo>
                  <a:pt x="1912938" y="619125"/>
                </a:lnTo>
                <a:lnTo>
                  <a:pt x="0" y="619125"/>
                </a:lnTo>
                <a:lnTo>
                  <a:pt x="0" y="438859"/>
                </a:lnTo>
                <a:lnTo>
                  <a:pt x="165100" y="313718"/>
                </a:lnTo>
                <a:lnTo>
                  <a:pt x="0" y="188578"/>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2000" b="1" dirty="0">
                <a:solidFill>
                  <a:schemeClr val="bg1"/>
                </a:solidFill>
                <a:latin typeface="微软雅黑" pitchFamily="34" charset="-122"/>
                <a:ea typeface="微软雅黑" pitchFamily="34" charset="-122"/>
              </a:rPr>
              <a:t>苹果</a:t>
            </a:r>
          </a:p>
        </p:txBody>
      </p:sp>
      <p:sp>
        <p:nvSpPr>
          <p:cNvPr id="13" name="Rectangle 5"/>
          <p:cNvSpPr>
            <a:spLocks noChangeArrowheads="1"/>
          </p:cNvSpPr>
          <p:nvPr/>
        </p:nvSpPr>
        <p:spPr bwMode="gray">
          <a:xfrm>
            <a:off x="5844407" y="5096669"/>
            <a:ext cx="2921768" cy="619125"/>
          </a:xfrm>
          <a:custGeom>
            <a:avLst/>
            <a:gdLst/>
            <a:ahLst/>
            <a:cxnLst/>
            <a:rect l="l" t="t" r="r" b="b"/>
            <a:pathLst>
              <a:path w="1912938" h="619125">
                <a:moveTo>
                  <a:pt x="0" y="0"/>
                </a:moveTo>
                <a:lnTo>
                  <a:pt x="1912938" y="0"/>
                </a:lnTo>
                <a:lnTo>
                  <a:pt x="1912938" y="619125"/>
                </a:lnTo>
                <a:lnTo>
                  <a:pt x="0" y="619125"/>
                </a:lnTo>
                <a:lnTo>
                  <a:pt x="0" y="438859"/>
                </a:lnTo>
                <a:lnTo>
                  <a:pt x="165100" y="313718"/>
                </a:lnTo>
                <a:lnTo>
                  <a:pt x="0" y="188578"/>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2000" b="1" dirty="0">
                <a:solidFill>
                  <a:schemeClr val="bg1"/>
                </a:solidFill>
                <a:latin typeface="微软雅黑" pitchFamily="34" charset="-122"/>
                <a:ea typeface="微软雅黑" pitchFamily="34" charset="-122"/>
              </a:rPr>
              <a:t>戴尔</a:t>
            </a:r>
          </a:p>
        </p:txBody>
      </p:sp>
      <p:cxnSp>
        <p:nvCxnSpPr>
          <p:cNvPr id="14" name="直接连接符 13"/>
          <p:cNvCxnSpPr/>
          <p:nvPr/>
        </p:nvCxnSpPr>
        <p:spPr>
          <a:xfrm>
            <a:off x="1141983" y="2113620"/>
            <a:ext cx="0" cy="2916374"/>
          </a:xfrm>
          <a:prstGeom prst="line">
            <a:avLst/>
          </a:prstGeom>
          <a:noFill/>
          <a:ln w="9525" cap="flat" cmpd="sng" algn="ctr">
            <a:solidFill>
              <a:srgbClr val="C5C5C5"/>
            </a:solidFill>
            <a:prstDash val="solid"/>
            <a:headEnd type="oval" w="med" len="med"/>
            <a:tailEnd type="oval" w="med" len="med"/>
          </a:ln>
          <a:effectLst/>
        </p:spPr>
      </p:cxnSp>
      <p:sp>
        <p:nvSpPr>
          <p:cNvPr id="15" name="TextBox 14"/>
          <p:cNvSpPr txBox="1"/>
          <p:nvPr/>
        </p:nvSpPr>
        <p:spPr>
          <a:xfrm>
            <a:off x="1215599" y="2113620"/>
            <a:ext cx="2302648" cy="29731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latin typeface="微软雅黑" pitchFamily="34" charset="-122"/>
                <a:ea typeface="微软雅黑" pitchFamily="34" charset="-122"/>
              </a:rPr>
              <a:t>惠普在</a:t>
            </a:r>
            <a:r>
              <a:rPr lang="en-US" altLang="zh-CN" sz="1600" dirty="0">
                <a:latin typeface="微软雅黑" pitchFamily="34" charset="-122"/>
                <a:ea typeface="微软雅黑" pitchFamily="34" charset="-122"/>
              </a:rPr>
              <a:t>2013</a:t>
            </a:r>
            <a:r>
              <a:rPr lang="zh-CN" altLang="en-US" sz="1600" dirty="0">
                <a:latin typeface="微软雅黑" pitchFamily="34" charset="-122"/>
                <a:ea typeface="微软雅黑" pitchFamily="34" charset="-122"/>
              </a:rPr>
              <a:t>年推出基于惠普</a:t>
            </a:r>
            <a:r>
              <a:rPr lang="en-US" altLang="zh-CN" sz="1600" dirty="0" err="1">
                <a:latin typeface="微软雅黑" pitchFamily="34" charset="-122"/>
                <a:ea typeface="微软雅黑" pitchFamily="34" charset="-122"/>
              </a:rPr>
              <a:t>HAVEn</a:t>
            </a:r>
            <a:r>
              <a:rPr lang="zh-CN" altLang="en-US" sz="1600" dirty="0">
                <a:latin typeface="微软雅黑" pitchFamily="34" charset="-122"/>
                <a:ea typeface="微软雅黑" pitchFamily="34" charset="-122"/>
              </a:rPr>
              <a:t>大数据分析平台的新的基于云的分析服务。惠普企业服务包括大数据和分析的端对端的解决方案，覆盖客户智能、供应链和运营、传感器数据分析等领域。</a:t>
            </a:r>
          </a:p>
        </p:txBody>
      </p:sp>
      <p:cxnSp>
        <p:nvCxnSpPr>
          <p:cNvPr id="16" name="直接连接符 15"/>
          <p:cNvCxnSpPr/>
          <p:nvPr/>
        </p:nvCxnSpPr>
        <p:spPr>
          <a:xfrm>
            <a:off x="3590255" y="2113620"/>
            <a:ext cx="0" cy="2916374"/>
          </a:xfrm>
          <a:prstGeom prst="line">
            <a:avLst/>
          </a:prstGeom>
          <a:noFill/>
          <a:ln w="9525" cap="flat" cmpd="sng" algn="ctr">
            <a:solidFill>
              <a:srgbClr val="C5C5C5"/>
            </a:solidFill>
            <a:prstDash val="solid"/>
            <a:headEnd type="oval" w="med" len="med"/>
            <a:tailEnd type="oval" w="med" len="med"/>
          </a:ln>
          <a:effectLst/>
        </p:spPr>
      </p:cxnSp>
      <p:sp>
        <p:nvSpPr>
          <p:cNvPr id="17" name="TextBox 6"/>
          <p:cNvSpPr txBox="1"/>
          <p:nvPr/>
        </p:nvSpPr>
        <p:spPr>
          <a:xfrm>
            <a:off x="3663871" y="2113620"/>
            <a:ext cx="2180536" cy="16927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latin typeface="微软雅黑" pitchFamily="34" charset="-122"/>
                <a:ea typeface="微软雅黑" pitchFamily="34" charset="-122"/>
              </a:rPr>
              <a:t>苹果</a:t>
            </a:r>
            <a:r>
              <a:rPr lang="en-US" altLang="zh-CN" sz="1600" dirty="0">
                <a:latin typeface="微软雅黑" pitchFamily="34" charset="-122"/>
                <a:ea typeface="微软雅黑" pitchFamily="34" charset="-122"/>
              </a:rPr>
              <a:t>iCloud</a:t>
            </a:r>
            <a:r>
              <a:rPr lang="zh-CN" altLang="en-US" sz="1600" dirty="0">
                <a:latin typeface="微软雅黑" pitchFamily="34" charset="-122"/>
                <a:ea typeface="微软雅黑" pitchFamily="34" charset="-122"/>
              </a:rPr>
              <a:t>是美国消费者使用量最大的云计算服务。苹果公司在</a:t>
            </a:r>
            <a:r>
              <a:rPr lang="en-US" altLang="zh-CN" sz="1600" dirty="0">
                <a:latin typeface="微软雅黑" pitchFamily="34" charset="-122"/>
                <a:ea typeface="微软雅黑" pitchFamily="34" charset="-122"/>
              </a:rPr>
              <a:t>2011</a:t>
            </a:r>
            <a:r>
              <a:rPr lang="zh-CN" altLang="en-US" sz="1600" dirty="0">
                <a:latin typeface="微软雅黑" pitchFamily="34" charset="-122"/>
                <a:ea typeface="微软雅黑" pitchFamily="34" charset="-122"/>
              </a:rPr>
              <a:t>年就推出了在线存储云服务</a:t>
            </a:r>
            <a:r>
              <a:rPr lang="en-US" altLang="zh-CN" sz="1600" dirty="0">
                <a:latin typeface="微软雅黑" pitchFamily="34" charset="-122"/>
                <a:ea typeface="微软雅黑" pitchFamily="34" charset="-122"/>
              </a:rPr>
              <a:t>iCloud</a:t>
            </a:r>
            <a:r>
              <a:rPr lang="zh-CN" altLang="en-US" sz="1600" dirty="0">
                <a:latin typeface="微软雅黑" pitchFamily="34" charset="-122"/>
                <a:ea typeface="微软雅黑" pitchFamily="34" charset="-122"/>
              </a:rPr>
              <a:t>。</a:t>
            </a:r>
          </a:p>
        </p:txBody>
      </p:sp>
      <p:cxnSp>
        <p:nvCxnSpPr>
          <p:cNvPr id="22" name="直接连接符 21"/>
          <p:cNvCxnSpPr/>
          <p:nvPr/>
        </p:nvCxnSpPr>
        <p:spPr>
          <a:xfrm>
            <a:off x="5870575" y="2113620"/>
            <a:ext cx="0" cy="2916374"/>
          </a:xfrm>
          <a:prstGeom prst="line">
            <a:avLst/>
          </a:prstGeom>
          <a:noFill/>
          <a:ln w="9525" cap="flat" cmpd="sng" algn="ctr">
            <a:solidFill>
              <a:srgbClr val="C5C5C5"/>
            </a:solidFill>
            <a:prstDash val="solid"/>
            <a:headEnd type="oval" w="med" len="med"/>
            <a:tailEnd type="oval" w="med" len="med"/>
          </a:ln>
          <a:effectLst/>
        </p:spPr>
      </p:cxnSp>
      <p:sp>
        <p:nvSpPr>
          <p:cNvPr id="23" name="TextBox 6"/>
          <p:cNvSpPr txBox="1"/>
          <p:nvPr/>
        </p:nvSpPr>
        <p:spPr>
          <a:xfrm>
            <a:off x="5844407" y="2113620"/>
            <a:ext cx="2835976" cy="29731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latin typeface="微软雅黑" pitchFamily="34" charset="-122"/>
                <a:ea typeface="微软雅黑" pitchFamily="34" charset="-122"/>
              </a:rPr>
              <a:t>在</a:t>
            </a:r>
            <a:r>
              <a:rPr lang="en-US" altLang="zh-CN" sz="1600" dirty="0">
                <a:latin typeface="微软雅黑" pitchFamily="34" charset="-122"/>
                <a:ea typeface="微软雅黑" pitchFamily="34" charset="-122"/>
              </a:rPr>
              <a:t>2013</a:t>
            </a:r>
            <a:r>
              <a:rPr lang="zh-CN" altLang="en-US" sz="1600" dirty="0">
                <a:latin typeface="微软雅黑" pitchFamily="34" charset="-122"/>
                <a:ea typeface="微软雅黑" pitchFamily="34" charset="-122"/>
              </a:rPr>
              <a:t>年</a:t>
            </a:r>
            <a:r>
              <a:rPr lang="en-US" altLang="zh-CN" sz="1600" dirty="0">
                <a:latin typeface="微软雅黑" pitchFamily="34" charset="-122"/>
                <a:ea typeface="微软雅黑" pitchFamily="34" charset="-122"/>
              </a:rPr>
              <a:t>8</a:t>
            </a:r>
            <a:r>
              <a:rPr lang="zh-CN" altLang="en-US" sz="1600" dirty="0">
                <a:latin typeface="微软雅黑" pitchFamily="34" charset="-122"/>
                <a:ea typeface="微软雅黑" pitchFamily="34" charset="-122"/>
              </a:rPr>
              <a:t>月，戴尔公司云客户端计算产品组合全新推出</a:t>
            </a:r>
            <a:r>
              <a:rPr lang="en-US" altLang="zh-CN" sz="1600" dirty="0">
                <a:latin typeface="微软雅黑" pitchFamily="34" charset="-122"/>
                <a:ea typeface="微软雅黑" pitchFamily="34" charset="-122"/>
              </a:rPr>
              <a:t>Dell Wyse </a:t>
            </a:r>
            <a:r>
              <a:rPr lang="en-US" altLang="zh-CN" sz="1600" dirty="0" err="1">
                <a:latin typeface="微软雅黑" pitchFamily="34" charset="-122"/>
                <a:ea typeface="微软雅黑" pitchFamily="34" charset="-122"/>
              </a:rPr>
              <a:t>ThinOS</a:t>
            </a:r>
            <a:r>
              <a:rPr lang="en-US" altLang="zh-CN" sz="1600" dirty="0">
                <a:latin typeface="微软雅黑" pitchFamily="34" charset="-122"/>
                <a:ea typeface="微软雅黑" pitchFamily="34" charset="-122"/>
              </a:rPr>
              <a:t> 8</a:t>
            </a:r>
            <a:r>
              <a:rPr lang="zh-CN" altLang="en-US" sz="1600" dirty="0">
                <a:latin typeface="微软雅黑" pitchFamily="34" charset="-122"/>
                <a:ea typeface="微软雅黑" pitchFamily="34" charset="-122"/>
              </a:rPr>
              <a:t>固件和</a:t>
            </a:r>
            <a:r>
              <a:rPr lang="en-US" altLang="zh-CN" sz="1600" dirty="0">
                <a:latin typeface="微软雅黑" pitchFamily="34" charset="-122"/>
                <a:ea typeface="微软雅黑" pitchFamily="34" charset="-122"/>
              </a:rPr>
              <a:t>Dell Wyse D10D</a:t>
            </a:r>
            <a:r>
              <a:rPr lang="zh-CN" altLang="en-US" sz="1600" dirty="0">
                <a:latin typeface="微软雅黑" pitchFamily="34" charset="-122"/>
                <a:ea typeface="微软雅黑" pitchFamily="34" charset="-122"/>
              </a:rPr>
              <a:t>云计算客户端。依托</a:t>
            </a:r>
            <a:r>
              <a:rPr lang="en-US" altLang="zh-CN" sz="1600" dirty="0">
                <a:latin typeface="微软雅黑" pitchFamily="34" charset="-122"/>
                <a:ea typeface="微软雅黑" pitchFamily="34" charset="-122"/>
              </a:rPr>
              <a:t>Dell Wyse</a:t>
            </a:r>
            <a:r>
              <a:rPr lang="zh-CN" altLang="en-US" sz="1600" dirty="0">
                <a:latin typeface="微软雅黑" pitchFamily="34" charset="-122"/>
                <a:ea typeface="微软雅黑" pitchFamily="34" charset="-122"/>
              </a:rPr>
              <a:t>，戴尔可为使用</a:t>
            </a:r>
            <a:r>
              <a:rPr lang="en-US" altLang="zh-CN" sz="1600" dirty="0">
                <a:latin typeface="微软雅黑" pitchFamily="34" charset="-122"/>
                <a:ea typeface="微软雅黑" pitchFamily="34" charset="-122"/>
              </a:rPr>
              <a:t>Citrix</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Microsoft</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VMware</a:t>
            </a:r>
            <a:r>
              <a:rPr lang="zh-CN" altLang="en-US" sz="1600" dirty="0">
                <a:latin typeface="微软雅黑" pitchFamily="34" charset="-122"/>
                <a:ea typeface="微软雅黑" pitchFamily="34" charset="-122"/>
              </a:rPr>
              <a:t>和戴尔软件的企业提供各类安全、可管理、高性能的端到端桌面虚拟化解决方案。</a:t>
            </a:r>
          </a:p>
        </p:txBody>
      </p:sp>
      <p:sp>
        <p:nvSpPr>
          <p:cNvPr id="24" name="Rectangle 5"/>
          <p:cNvSpPr>
            <a:spLocks noChangeArrowheads="1"/>
          </p:cNvSpPr>
          <p:nvPr/>
        </p:nvSpPr>
        <p:spPr bwMode="gray">
          <a:xfrm>
            <a:off x="8836975" y="5096669"/>
            <a:ext cx="2520000" cy="619125"/>
          </a:xfrm>
          <a:custGeom>
            <a:avLst/>
            <a:gdLst/>
            <a:ahLst/>
            <a:cxnLst/>
            <a:rect l="l" t="t" r="r" b="b"/>
            <a:pathLst>
              <a:path w="1912938" h="619125">
                <a:moveTo>
                  <a:pt x="0" y="0"/>
                </a:moveTo>
                <a:lnTo>
                  <a:pt x="1912938" y="0"/>
                </a:lnTo>
                <a:lnTo>
                  <a:pt x="1912938" y="619125"/>
                </a:lnTo>
                <a:lnTo>
                  <a:pt x="0" y="619125"/>
                </a:lnTo>
                <a:lnTo>
                  <a:pt x="0" y="438859"/>
                </a:lnTo>
                <a:lnTo>
                  <a:pt x="165100" y="313718"/>
                </a:lnTo>
                <a:lnTo>
                  <a:pt x="0" y="188578"/>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2000" b="1" dirty="0">
                <a:solidFill>
                  <a:schemeClr val="bg1"/>
                </a:solidFill>
                <a:latin typeface="微软雅黑" pitchFamily="34" charset="-122"/>
                <a:ea typeface="微软雅黑" pitchFamily="34" charset="-122"/>
              </a:rPr>
              <a:t>AT&amp;T</a:t>
            </a:r>
            <a:r>
              <a:rPr lang="zh-CN" altLang="en-US" sz="2000" b="1" dirty="0">
                <a:solidFill>
                  <a:schemeClr val="bg1"/>
                </a:solidFill>
                <a:latin typeface="微软雅黑" pitchFamily="34" charset="-122"/>
                <a:ea typeface="微软雅黑" pitchFamily="34" charset="-122"/>
              </a:rPr>
              <a:t>公司</a:t>
            </a:r>
          </a:p>
        </p:txBody>
      </p:sp>
      <p:cxnSp>
        <p:nvCxnSpPr>
          <p:cNvPr id="25" name="直接连接符 24"/>
          <p:cNvCxnSpPr/>
          <p:nvPr/>
        </p:nvCxnSpPr>
        <p:spPr>
          <a:xfrm>
            <a:off x="8842375" y="2152368"/>
            <a:ext cx="0" cy="2877626"/>
          </a:xfrm>
          <a:prstGeom prst="line">
            <a:avLst/>
          </a:prstGeom>
          <a:noFill/>
          <a:ln w="9525" cap="flat" cmpd="sng" algn="ctr">
            <a:solidFill>
              <a:srgbClr val="C5C5C5"/>
            </a:solidFill>
            <a:prstDash val="solid"/>
            <a:headEnd type="oval" w="med" len="med"/>
            <a:tailEnd type="oval" w="med" len="med"/>
          </a:ln>
          <a:effectLst/>
        </p:spPr>
      </p:cxnSp>
      <p:sp>
        <p:nvSpPr>
          <p:cNvPr id="26" name="TextBox 6"/>
          <p:cNvSpPr txBox="1"/>
          <p:nvPr/>
        </p:nvSpPr>
        <p:spPr>
          <a:xfrm>
            <a:off x="8842375" y="2148360"/>
            <a:ext cx="2362200" cy="26530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latin typeface="微软雅黑" pitchFamily="34" charset="-122"/>
                <a:ea typeface="微软雅黑" pitchFamily="34" charset="-122"/>
              </a:rPr>
              <a:t>美国</a:t>
            </a:r>
            <a:r>
              <a:rPr lang="en-US" altLang="zh-CN" sz="1600" dirty="0">
                <a:latin typeface="微软雅黑" pitchFamily="34" charset="-122"/>
                <a:ea typeface="微软雅黑" pitchFamily="34" charset="-122"/>
              </a:rPr>
              <a:t>AT&amp;T</a:t>
            </a:r>
            <a:r>
              <a:rPr lang="zh-CN" altLang="en-US" sz="1600" dirty="0">
                <a:latin typeface="微软雅黑" pitchFamily="34" charset="-122"/>
                <a:ea typeface="微软雅黑" pitchFamily="34" charset="-122"/>
              </a:rPr>
              <a:t>公司为企业提供了可按需灵活配置的云计算服务，可根据用户需求对安全、控制和性能进行组合配置。包括以服务的形式提供平台或计算能力、虚拟化等。</a:t>
            </a:r>
          </a:p>
        </p:txBody>
      </p:sp>
      <p:sp>
        <p:nvSpPr>
          <p:cNvPr id="18" name="文本框 17"/>
          <p:cNvSpPr txBox="1"/>
          <p:nvPr/>
        </p:nvSpPr>
        <p:spPr>
          <a:xfrm>
            <a:off x="606712" y="1142722"/>
            <a:ext cx="3055645" cy="523220"/>
          </a:xfrm>
          <a:prstGeom prst="rect">
            <a:avLst/>
          </a:prstGeom>
          <a:noFill/>
        </p:spPr>
        <p:txBody>
          <a:bodyPr wrap="none" rtlCol="0">
            <a:spAutoFit/>
          </a:bodyPr>
          <a:lstStyle/>
          <a:p>
            <a:pPr marL="342900" indent="-342900" defTabSz="914400">
              <a:buClr>
                <a:srgbClr val="0070C0"/>
              </a:buClr>
              <a:buFont typeface="Wingdings" panose="05000000000000000000" pitchFamily="2" charset="2"/>
              <a:buChar char="p"/>
            </a:pPr>
            <a:r>
              <a:rPr lang="zh-CN" altLang="en-US" sz="28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其他云计算公司</a:t>
            </a:r>
          </a:p>
        </p:txBody>
      </p:sp>
      <p:grpSp>
        <p:nvGrpSpPr>
          <p:cNvPr id="19" name="组合 18"/>
          <p:cNvGrpSpPr/>
          <p:nvPr/>
        </p:nvGrpSpPr>
        <p:grpSpPr>
          <a:xfrm>
            <a:off x="131974" y="28247"/>
            <a:ext cx="11520000" cy="1016152"/>
            <a:chOff x="131974" y="-1"/>
            <a:chExt cx="11520000" cy="1016152"/>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21" name="矩形 20"/>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其他云计算公司</a:t>
              </a:r>
            </a:p>
          </p:txBody>
        </p:sp>
      </p:grpSp>
    </p:spTree>
    <p:extLst>
      <p:ext uri="{BB962C8B-B14F-4D97-AF65-F5344CB8AC3E}">
        <p14:creationId xmlns:p14="http://schemas.microsoft.com/office/powerpoint/2010/main" val="19131263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3432175" y="1063393"/>
            <a:ext cx="8219800" cy="480480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
          <p:cNvSpPr txBox="1"/>
          <p:nvPr/>
        </p:nvSpPr>
        <p:spPr>
          <a:xfrm>
            <a:off x="545294" y="3867261"/>
            <a:ext cx="2013372"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总        结</a:t>
            </a:r>
            <a:endParaRPr lang="en-US" altLang="zh-CN" sz="3600"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4681198"/>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Times New Roman" pitchFamily="18" charset="0"/>
                <a:cs typeface="Times New Roman" pitchFamily="18" charset="0"/>
              </a:rPr>
              <a:t>Summary</a:t>
            </a:r>
          </a:p>
        </p:txBody>
      </p:sp>
      <p:sp>
        <p:nvSpPr>
          <p:cNvPr id="59" name="矩形 58"/>
          <p:cNvSpPr/>
          <p:nvPr/>
        </p:nvSpPr>
        <p:spPr>
          <a:xfrm>
            <a:off x="518434" y="3277324"/>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1152469"/>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1323919"/>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1481082"/>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1652532"/>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1795406"/>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1966856"/>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2124019"/>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2295469"/>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2479846"/>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2622720"/>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2794170"/>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2951333"/>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3122783"/>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Rectangle 3"/>
          <p:cNvSpPr txBox="1">
            <a:spLocks noChangeArrowheads="1"/>
          </p:cNvSpPr>
          <p:nvPr/>
        </p:nvSpPr>
        <p:spPr>
          <a:xfrm>
            <a:off x="3559628" y="991394"/>
            <a:ext cx="7772400" cy="4751615"/>
          </a:xfrm>
          <a:prstGeom prst="rect">
            <a:avLst/>
          </a:prstGeom>
        </p:spPr>
        <p:txBody>
          <a:bodyPr/>
          <a:lstStyle>
            <a:lvl1pPr marL="457360" indent="-457360" algn="l" defTabSz="1219627" rtl="0" eaLnBrk="1" latinLnBrk="0" hangingPunct="1">
              <a:spcBef>
                <a:spcPct val="20000"/>
              </a:spcBef>
              <a:buSzPct val="80000"/>
              <a:buFont typeface="Wingdings" pitchFamily="2" charset="2"/>
              <a:buChar char="l"/>
              <a:defRPr sz="2000"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457200">
              <a:lnSpc>
                <a:spcPct val="150000"/>
              </a:lnSpc>
              <a:buNone/>
            </a:pP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希望通过这一章使大家对当前云计算业界的最新动态有一个比较清晰的了解，也为大家深入了解某一个具体产品打下一个良好的基础。</a:t>
            </a:r>
          </a:p>
          <a:p>
            <a:pPr>
              <a:lnSpc>
                <a:spcPct val="150000"/>
              </a:lnSpc>
            </a:pP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Amazon</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公司是</a:t>
            </a: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IaaS</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服务的鼻祖也是当前世界上最成功的</a:t>
            </a: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IaaS</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服务提供者，拥有非常成功的基础设施云和平台云服务集合</a:t>
            </a: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AWS</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a:t>
            </a:r>
          </a:p>
          <a:p>
            <a:pPr>
              <a:lnSpc>
                <a:spcPct val="150000"/>
              </a:lnSpc>
            </a:pP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Google</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公司在云计算领域的主要贡献是</a:t>
            </a: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GAE</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a:t>
            </a: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Google </a:t>
            </a:r>
            <a:r>
              <a:rPr lang="en-US" altLang="zh-CN" sz="1800" dirty="0" err="1">
                <a:solidFill>
                  <a:schemeClr val="tx1"/>
                </a:solidFill>
                <a:latin typeface="微软雅黑" panose="020B0503020204020204" pitchFamily="34" charset="-122"/>
                <a:ea typeface="微软雅黑" panose="020B0503020204020204" pitchFamily="34" charset="-122"/>
                <a:cs typeface="Leelawadee" panose="020B0502040204020203" pitchFamily="34" charset="-34"/>
              </a:rPr>
              <a:t>AppEngine</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a:t>
            </a:r>
          </a:p>
          <a:p>
            <a:pPr>
              <a:lnSpc>
                <a:spcPct val="150000"/>
              </a:lnSpc>
            </a:pP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Salesforce.com</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公司在初期为企业用户提供在线</a:t>
            </a: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Salesforce CRM</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解决方案，之后它推出了基于云计算的应用平台</a:t>
            </a: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Force.com</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a:t>
            </a:r>
          </a:p>
          <a:p>
            <a:pPr>
              <a:lnSpc>
                <a:spcPct val="150000"/>
              </a:lnSpc>
            </a:pP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Microsoft</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公司凭借</a:t>
            </a:r>
            <a:r>
              <a:rPr lang="en-US" altLang="zh-CN"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Microsoft Azure</a:t>
            </a: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云计算平台在云计算业界占有了一个重要位置。</a:t>
            </a:r>
          </a:p>
          <a:p>
            <a:pPr>
              <a:lnSpc>
                <a:spcPct val="150000"/>
              </a:lnSpc>
            </a:pPr>
            <a:r>
              <a:rPr lang="zh-CN" altLang="en-US" sz="1800" dirty="0">
                <a:solidFill>
                  <a:schemeClr val="tx1"/>
                </a:solidFill>
                <a:latin typeface="微软雅黑" panose="020B0503020204020204" pitchFamily="34" charset="-122"/>
                <a:ea typeface="微软雅黑" panose="020B0503020204020204" pitchFamily="34" charset="-122"/>
                <a:cs typeface="Leelawadee" panose="020B0502040204020203" pitchFamily="34" charset="-34"/>
              </a:rPr>
              <a:t>开源社区在云计算技术的发展中做出了积极的贡献，特别是在最近几年里涌现出了一系列开源云计算平台。</a:t>
            </a:r>
          </a:p>
        </p:txBody>
      </p:sp>
      <p:sp>
        <p:nvSpPr>
          <p:cNvPr id="2" name="矩形 1"/>
          <p:cNvSpPr/>
          <p:nvPr/>
        </p:nvSpPr>
        <p:spPr>
          <a:xfrm>
            <a:off x="-101600" y="5936343"/>
            <a:ext cx="12299950" cy="923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31974" y="28247"/>
            <a:ext cx="11520000" cy="1016152"/>
            <a:chOff x="131974" y="-1"/>
            <a:chExt cx="11520000" cy="1016152"/>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4" y="-1"/>
              <a:ext cx="949477" cy="949477"/>
            </a:xfrm>
            <a:prstGeom prst="rect">
              <a:avLst/>
            </a:prstGeom>
          </p:spPr>
        </p:pic>
        <p:sp>
          <p:nvSpPr>
            <p:cNvPr id="23" name="矩形 22"/>
            <p:cNvSpPr/>
            <p:nvPr/>
          </p:nvSpPr>
          <p:spPr>
            <a:xfrm>
              <a:off x="131974" y="944151"/>
              <a:ext cx="11520000" cy="72000"/>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标题 1"/>
            <p:cNvSpPr>
              <a:spLocks/>
            </p:cNvSpPr>
            <p:nvPr/>
          </p:nvSpPr>
          <p:spPr bwMode="auto">
            <a:xfrm>
              <a:off x="5865536" y="312428"/>
              <a:ext cx="5786438" cy="533400"/>
            </a:xfrm>
            <a:prstGeom prst="rect">
              <a:avLst/>
            </a:prstGeom>
            <a:noFill/>
            <a:ln>
              <a:noFill/>
            </a:ln>
          </p:spPr>
          <p:txBody>
            <a:bodyPr anchor="b"/>
            <a:lstStyle/>
            <a:p>
              <a:pPr lvl="0" algn="r" defTabSz="914400" eaLnBrk="0" fontAlgn="base" hangingPunct="0">
                <a:spcBef>
                  <a:spcPct val="0"/>
                </a:spcBef>
                <a:spcAft>
                  <a:spcPct val="0"/>
                </a:spcAft>
                <a:defRPr/>
              </a:pPr>
              <a:r>
                <a:rPr kumimoji="1" lang="zh-CN" altLang="en-US" sz="4000" b="1" dirty="0">
                  <a:solidFill>
                    <a:srgbClr val="002060"/>
                  </a:solidFill>
                  <a:effectLst>
                    <a:outerShdw blurRad="38100" dist="38100" dir="2700000" algn="tl">
                      <a:srgbClr val="C0C0C0"/>
                    </a:outerShdw>
                  </a:effectLst>
                  <a:latin typeface="Tahoma" pitchFamily="34" charset="0"/>
                  <a:ea typeface="黑体" pitchFamily="2" charset="-122"/>
                </a:rPr>
                <a:t>其他云计算公司</a:t>
              </a:r>
            </a:p>
          </p:txBody>
        </p:sp>
      </p:grpSp>
    </p:spTree>
    <p:extLst>
      <p:ext uri="{BB962C8B-B14F-4D97-AF65-F5344CB8AC3E}">
        <p14:creationId xmlns:p14="http://schemas.microsoft.com/office/powerpoint/2010/main" val="3495444187"/>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IMING" val="|3.4"/>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ags/tag3.xml><?xml version="1.0" encoding="utf-8"?>
<p:tagLst xmlns:a="http://schemas.openxmlformats.org/drawingml/2006/main" xmlns:r="http://schemas.openxmlformats.org/officeDocument/2006/relationships" xmlns:p="http://schemas.openxmlformats.org/presentationml/2006/main">
  <p:tag name="TIMING" val="|3.4"/>
</p:tagLst>
</file>

<file path=ppt/tags/tag4.xml><?xml version="1.0" encoding="utf-8"?>
<p:tagLst xmlns:a="http://schemas.openxmlformats.org/drawingml/2006/main" xmlns:r="http://schemas.openxmlformats.org/officeDocument/2006/relationships" xmlns:p="http://schemas.openxmlformats.org/presentationml/2006/main">
  <p:tag name="TIMING" val="|3.4"/>
</p:tagLst>
</file>

<file path=ppt/tags/tag5.xml><?xml version="1.0" encoding="utf-8"?>
<p:tagLst xmlns:a="http://schemas.openxmlformats.org/drawingml/2006/main" xmlns:r="http://schemas.openxmlformats.org/officeDocument/2006/relationships" xmlns:p="http://schemas.openxmlformats.org/presentationml/2006/main">
  <p:tag name="TIMING" val="|3.4"/>
</p:tagLst>
</file>

<file path=ppt/tags/tag6.xml><?xml version="1.0" encoding="utf-8"?>
<p:tagLst xmlns:a="http://schemas.openxmlformats.org/drawingml/2006/main" xmlns:r="http://schemas.openxmlformats.org/officeDocument/2006/relationships" xmlns:p="http://schemas.openxmlformats.org/presentationml/2006/main">
  <p:tag name="TIMING" val="|3.4"/>
</p:tagLst>
</file>

<file path=ppt/tags/tag7.xml><?xml version="1.0" encoding="utf-8"?>
<p:tagLst xmlns:a="http://schemas.openxmlformats.org/drawingml/2006/main" xmlns:r="http://schemas.openxmlformats.org/officeDocument/2006/relationships" xmlns:p="http://schemas.openxmlformats.org/presentationml/2006/main">
  <p:tag name="TIMING" val="|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6139</TotalTime>
  <Words>16557</Words>
  <Application>Microsoft Office PowerPoint</Application>
  <PresentationFormat>自定义</PresentationFormat>
  <Paragraphs>1223</Paragraphs>
  <Slides>100</Slides>
  <Notes>8</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17" baseType="lpstr">
      <vt:lpstr>Microsoft YaHei UI</vt:lpstr>
      <vt:lpstr>等线</vt:lpstr>
      <vt:lpstr>方正宋一简体</vt:lpstr>
      <vt:lpstr>黑体</vt:lpstr>
      <vt:lpstr>华文新魏</vt:lpstr>
      <vt:lpstr>华文行楷</vt:lpstr>
      <vt:lpstr>微软雅黑</vt:lpstr>
      <vt:lpstr>Arial</vt:lpstr>
      <vt:lpstr>Calibri</vt:lpstr>
      <vt:lpstr>Franklin Gothic Medium</vt:lpstr>
      <vt:lpstr>Impact</vt:lpstr>
      <vt:lpstr>Leelawadee</vt:lpstr>
      <vt:lpstr>Tahoma</vt:lpstr>
      <vt:lpstr>Times New Roman</vt:lpstr>
      <vt:lpstr>Wingdings</vt:lpstr>
      <vt:lpstr>Office Theme</vt:lpstr>
      <vt:lpstr>Microsoft Visio 2003-2010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siri</dc:creator>
  <cp:lastModifiedBy>Boyang Li</cp:lastModifiedBy>
  <cp:revision>365</cp:revision>
  <dcterms:created xsi:type="dcterms:W3CDTF">2006-08-16T00:00:00Z</dcterms:created>
  <dcterms:modified xsi:type="dcterms:W3CDTF">2025-03-17T05:07:29Z</dcterms:modified>
</cp:coreProperties>
</file>